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310" r:id="rId4"/>
    <p:sldId id="311" r:id="rId5"/>
    <p:sldId id="314" r:id="rId6"/>
    <p:sldId id="258" r:id="rId7"/>
    <p:sldId id="268" r:id="rId8"/>
    <p:sldId id="265" r:id="rId9"/>
    <p:sldId id="259" r:id="rId10"/>
    <p:sldId id="315" r:id="rId11"/>
    <p:sldId id="312" r:id="rId12"/>
    <p:sldId id="275" r:id="rId13"/>
    <p:sldId id="264" r:id="rId14"/>
    <p:sldId id="261" r:id="rId15"/>
    <p:sldId id="27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4856-9FDC-634A-805E-643F8AE00F41}" type="datetimeFigureOut">
              <a:rPr lang="fr-FR" smtClean="0"/>
              <a:t>09/07/2020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66C63-C1E5-6046-8A07-CF7078A656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367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4856-9FDC-634A-805E-643F8AE00F41}" type="datetimeFigureOut">
              <a:rPr lang="fr-FR" smtClean="0"/>
              <a:t>09/07/2020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66C63-C1E5-6046-8A07-CF7078A656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4856-9FDC-634A-805E-643F8AE00F41}" type="datetimeFigureOut">
              <a:rPr lang="fr-FR" smtClean="0"/>
              <a:t>09/07/2020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66C63-C1E5-6046-8A07-CF7078A656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28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4856-9FDC-634A-805E-643F8AE00F41}" type="datetimeFigureOut">
              <a:rPr lang="fr-FR" smtClean="0"/>
              <a:t>09/07/2020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66C63-C1E5-6046-8A07-CF7078A656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184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4856-9FDC-634A-805E-643F8AE00F41}" type="datetimeFigureOut">
              <a:rPr lang="fr-FR" smtClean="0"/>
              <a:t>09/07/2020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66C63-C1E5-6046-8A07-CF7078A6562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61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4856-9FDC-634A-805E-643F8AE00F41}" type="datetimeFigureOut">
              <a:rPr lang="fr-FR" smtClean="0"/>
              <a:t>09/07/2020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66C63-C1E5-6046-8A07-CF7078A656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40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4856-9FDC-634A-805E-643F8AE00F41}" type="datetimeFigureOut">
              <a:rPr lang="fr-FR" smtClean="0"/>
              <a:t>09/07/2020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66C63-C1E5-6046-8A07-CF7078A656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62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4856-9FDC-634A-805E-643F8AE00F41}" type="datetimeFigureOut">
              <a:rPr lang="fr-FR" smtClean="0"/>
              <a:t>09/07/2020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66C63-C1E5-6046-8A07-CF7078A656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44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F9784856-9FDC-634A-805E-643F8AE00F41}" type="datetimeFigureOut">
              <a:rPr lang="fr-FR" smtClean="0"/>
              <a:t>09/07/2020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66C63-C1E5-6046-8A07-CF7078A656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5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4856-9FDC-634A-805E-643F8AE00F41}" type="datetimeFigureOut">
              <a:rPr lang="fr-FR" smtClean="0"/>
              <a:t>09/07/2020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66C63-C1E5-6046-8A07-CF7078A656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298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4856-9FDC-634A-805E-643F8AE00F41}" type="datetimeFigureOut">
              <a:rPr lang="fr-FR" smtClean="0"/>
              <a:t>09/07/2020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66C63-C1E5-6046-8A07-CF7078A656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198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9784856-9FDC-634A-805E-643F8AE00F41}" type="datetimeFigureOut">
              <a:rPr lang="fr-FR" smtClean="0"/>
              <a:t>09/07/2020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4366C63-C1E5-6046-8A07-CF7078A656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75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A057B-78A0-6141-8AA8-45AB0C6974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198" y="2474895"/>
            <a:ext cx="6212764" cy="1908215"/>
          </a:xfrm>
          <a:noFill/>
          <a:ln>
            <a:solidFill>
              <a:schemeClr val="tx1"/>
            </a:solidFill>
          </a:ln>
        </p:spPr>
        <p:txBody>
          <a:bodyPr wrap="square">
            <a:normAutofit/>
          </a:bodyPr>
          <a:lstStyle/>
          <a:p>
            <a:r>
              <a:rPr lang="fr-FR" sz="3700">
                <a:solidFill>
                  <a:schemeClr val="tx1"/>
                </a:solidFill>
              </a:rPr>
              <a:t>Nouveaux rapports de puissance et enjeux mondiaux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7A82F3-F6C4-4325-8C9C-7DF1AD06B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2" y="0"/>
            <a:ext cx="4062128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F82CE2-2F5F-1841-928F-EEBCA87EF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3732" y="2173266"/>
            <a:ext cx="3254408" cy="2511468"/>
          </a:xfrm>
        </p:spPr>
        <p:txBody>
          <a:bodyPr anchor="ctr">
            <a:normAutofit/>
          </a:bodyPr>
          <a:lstStyle/>
          <a:p>
            <a:r>
              <a:rPr lang="fr-FR" sz="2400">
                <a:solidFill>
                  <a:schemeClr val="tx2">
                    <a:lumMod val="90000"/>
                  </a:schemeClr>
                </a:solidFill>
              </a:rPr>
              <a:t>Chapitre 9</a:t>
            </a:r>
          </a:p>
        </p:txBody>
      </p:sp>
    </p:spTree>
    <p:extLst>
      <p:ext uri="{BB962C8B-B14F-4D97-AF65-F5344CB8AC3E}">
        <p14:creationId xmlns:p14="http://schemas.microsoft.com/office/powerpoint/2010/main" val="2364474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8CEE14C-6A4C-8241-ABFE-534150F4B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729" y="5499895"/>
            <a:ext cx="9638443" cy="48463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Première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partie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86D88485-26E3-2245-8CF0-2CBCC168C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b="1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Violence, crime de masse et génocides</a:t>
            </a:r>
            <a:br>
              <a:rPr lang="en-US" sz="5000" b="1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endParaRPr lang="en-US" sz="5000" kern="1200" cap="all" spc="200" baseline="0">
              <a:solidFill>
                <a:srgbClr val="262626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26881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Espace réservé du contenu 3" descr="La_guerre_en_Ex-Yougoslavie.svg.png">
            <a:extLst>
              <a:ext uri="{FF2B5EF4-FFF2-40B4-BE49-F238E27FC236}">
                <a16:creationId xmlns:a16="http://schemas.microsoft.com/office/drawing/2014/main" id="{85119383-191F-2843-871C-A82CBEEFC1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74" r="-7974"/>
          <a:stretch>
            <a:fillRect/>
          </a:stretch>
        </p:blipFill>
        <p:spPr>
          <a:xfrm>
            <a:off x="1557511" y="643467"/>
            <a:ext cx="9076978" cy="487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43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Espace réservé du contenu 3" descr="142642.jpg">
            <a:extLst>
              <a:ext uri="{FF2B5EF4-FFF2-40B4-BE49-F238E27FC236}">
                <a16:creationId xmlns:a16="http://schemas.microsoft.com/office/drawing/2014/main" id="{73768EB3-5789-0F44-A92B-1675A32EE0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43" r="-5243"/>
          <a:stretch>
            <a:fillRect/>
          </a:stretch>
        </p:blipFill>
        <p:spPr>
          <a:xfrm>
            <a:off x="1571428" y="643467"/>
            <a:ext cx="9049143" cy="487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78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Le </a:t>
            </a:r>
            <a:r>
              <a:rPr lang="en-US" sz="2800" dirty="0" err="1">
                <a:solidFill>
                  <a:schemeClr val="bg1"/>
                </a:solidFill>
              </a:rPr>
              <a:t>rwanda</a:t>
            </a:r>
            <a:r>
              <a:rPr lang="en-US" sz="2800">
                <a:solidFill>
                  <a:schemeClr val="bg1"/>
                </a:solidFill>
              </a:rPr>
              <a:t> En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quelques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statistiques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half" idx="2"/>
          </p:nvPr>
        </p:nvSpPr>
        <p:spPr>
          <a:xfrm>
            <a:off x="643468" y="2638044"/>
            <a:ext cx="3363974" cy="341562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Latitude : 1°58’S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Longitude : 30°07’E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26 332 Km</a:t>
            </a:r>
            <a:r>
              <a:rPr lang="en-US" baseline="30000">
                <a:solidFill>
                  <a:schemeClr val="bg1"/>
                </a:solidFill>
              </a:rPr>
              <a:t>2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Capitale Kigali plus d’1 million d’habitants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Près de 13 millions d’habitants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Densité de 456h/km</a:t>
            </a:r>
            <a:r>
              <a:rPr lang="en-US" baseline="30000">
                <a:solidFill>
                  <a:schemeClr val="bg1"/>
                </a:solidFill>
              </a:rPr>
              <a:t>2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Espérance de vie autour de 55 ans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Indice de fécondité au dessus de 5 enfants par femme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aseline="30000">
              <a:solidFill>
                <a:schemeClr val="bg1"/>
              </a:solidFill>
            </a:endParaRPr>
          </a:p>
        </p:txBody>
      </p:sp>
      <p:pic>
        <p:nvPicPr>
          <p:cNvPr id="10" name="Espace réservé du contenu 9" descr="carte-rwanda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793" b="-20793"/>
          <a:stretch/>
        </p:blipFill>
        <p:spPr>
          <a:xfrm>
            <a:off x="5957896" y="643467"/>
            <a:ext cx="4930503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25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fr-FR" sz="2600">
                <a:solidFill>
                  <a:srgbClr val="FFFFFF"/>
                </a:solidFill>
              </a:rPr>
              <a:t>Un petit pays de l'Afrique des grands lacs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1700"/>
              <a:t>Surnommé le pays des mille Collines, le Rwanda est juché sur un haut plateau de plus de 1400 mètres.</a:t>
            </a:r>
          </a:p>
          <a:p>
            <a:pPr>
              <a:lnSpc>
                <a:spcPct val="90000"/>
              </a:lnSpc>
            </a:pPr>
            <a:r>
              <a:rPr lang="fr-FR" sz="1700"/>
              <a:t>Grâce à cette altitude, il bénéficie d’un climat très agréable (25° toute l’année), assez bien arrosé.</a:t>
            </a:r>
          </a:p>
          <a:p>
            <a:pPr>
              <a:lnSpc>
                <a:spcPct val="90000"/>
              </a:lnSpc>
            </a:pPr>
            <a:r>
              <a:rPr lang="fr-FR" sz="1700"/>
              <a:t>Il est bordé au nord par les volcans du Virunga (3500 à 4000 mètres), qui marquent la frontière avec l’Ouganda et la Tanzanie.</a:t>
            </a:r>
          </a:p>
          <a:p>
            <a:pPr>
              <a:lnSpc>
                <a:spcPct val="90000"/>
              </a:lnSpc>
            </a:pPr>
            <a:r>
              <a:rPr lang="fr-FR" sz="1700"/>
              <a:t>L’immense Lac Kivu marque la frontière avec la République Démocratique du Congo à l’ouest.</a:t>
            </a:r>
          </a:p>
          <a:p>
            <a:pPr>
              <a:lnSpc>
                <a:spcPct val="90000"/>
              </a:lnSpc>
            </a:pPr>
            <a:r>
              <a:rPr lang="fr-FR" sz="1700"/>
              <a:t>Au sud-ouest le massif forestier de </a:t>
            </a:r>
            <a:r>
              <a:rPr lang="fr-FR" sz="1700" err="1"/>
              <a:t>Nyungwe</a:t>
            </a:r>
            <a:r>
              <a:rPr lang="fr-FR" sz="1700"/>
              <a:t> constitue une des sources du Nil.</a:t>
            </a:r>
          </a:p>
          <a:p>
            <a:pPr>
              <a:lnSpc>
                <a:spcPct val="90000"/>
              </a:lnSpc>
            </a:pPr>
            <a:r>
              <a:rPr lang="fr-FR" sz="1700"/>
              <a:t>A l’Est et au Sud-Est les marais de l’</a:t>
            </a:r>
            <a:r>
              <a:rPr lang="fr-FR" sz="1700" err="1"/>
              <a:t>Akagera</a:t>
            </a:r>
            <a:r>
              <a:rPr lang="fr-FR" sz="1700"/>
              <a:t> et du </a:t>
            </a:r>
            <a:r>
              <a:rPr lang="fr-FR" sz="1700" err="1"/>
              <a:t>Bugusera</a:t>
            </a:r>
            <a:r>
              <a:rPr lang="fr-FR" sz="1700"/>
              <a:t> marquent la frontière avec la Tanzanie et le Burundi. </a:t>
            </a:r>
          </a:p>
        </p:txBody>
      </p:sp>
    </p:spTree>
    <p:extLst>
      <p:ext uri="{BB962C8B-B14F-4D97-AF65-F5344CB8AC3E}">
        <p14:creationId xmlns:p14="http://schemas.microsoft.com/office/powerpoint/2010/main" val="205889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6" descr="IMG_2766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91" b="16203"/>
          <a:stretch/>
        </p:blipFill>
        <p:spPr>
          <a:xfrm>
            <a:off x="4650909" y="10"/>
            <a:ext cx="7541090" cy="685798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Pays essentiellement rural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643468" y="2638044"/>
            <a:ext cx="3363974" cy="341562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90% de la population travaille dans l’agriculture. Plus de 40% du PNB du Rwanda provient de l’agriculture mais l’autosuffisance alimentaire est loin d’être acquise. 40% des enfants souffrent de sous-nutrition</a:t>
            </a:r>
          </a:p>
        </p:txBody>
      </p:sp>
    </p:spTree>
    <p:extLst>
      <p:ext uri="{BB962C8B-B14F-4D97-AF65-F5344CB8AC3E}">
        <p14:creationId xmlns:p14="http://schemas.microsoft.com/office/powerpoint/2010/main" val="3761002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fr-FR" sz="2100">
                <a:solidFill>
                  <a:srgbClr val="FFFFFF"/>
                </a:solidFill>
              </a:rPr>
              <a:t>Un pays à reconstruire après le génocide de 1994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r>
              <a:rPr lang="fr-FR" dirty="0"/>
              <a:t>Enclavé et surpeuplé, le Rwanda a misé sur un modèle de développement basé sur l’agriculture et les services.</a:t>
            </a:r>
          </a:p>
          <a:p>
            <a:r>
              <a:rPr lang="fr-FR" dirty="0"/>
              <a:t>Le taux de croissance annuel est avoisinant de 6%, c’est un des plus forts actuellement.</a:t>
            </a:r>
          </a:p>
          <a:p>
            <a:r>
              <a:rPr lang="fr-FR" dirty="0"/>
              <a:t>L’IDH est aux alentours de 0,4.</a:t>
            </a:r>
          </a:p>
          <a:p>
            <a:r>
              <a:rPr lang="fr-FR" dirty="0"/>
              <a:t>L’indice de Gini qui mesure les écarts entre les plus hauts revenus et les plus bas est un des plus important du monde. </a:t>
            </a:r>
          </a:p>
          <a:p>
            <a:r>
              <a:rPr lang="fr-FR" dirty="0"/>
              <a:t>82% de la population vit avec moins de 2$ par jour.</a:t>
            </a:r>
          </a:p>
        </p:txBody>
      </p:sp>
    </p:spTree>
    <p:extLst>
      <p:ext uri="{BB962C8B-B14F-4D97-AF65-F5344CB8AC3E}">
        <p14:creationId xmlns:p14="http://schemas.microsoft.com/office/powerpoint/2010/main" val="647739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F47E20B-1205-4238-A82B-90EF577F3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3567AC-EB9A-47A9-B6EC-B5BDB73B1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3468" y="820010"/>
            <a:ext cx="3415288" cy="3212654"/>
          </a:xfrm>
          <a:noFill/>
          <a:ln>
            <a:solidFill>
              <a:schemeClr val="bg1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Pays verdoyant, composé de collines cultivées en terrasse et en fond de vallée. Des bananeraies au premier plan puis des cultures de légumineuses (haricots et pois). Très peu d’élevage</a:t>
            </a:r>
          </a:p>
        </p:txBody>
      </p:sp>
      <p:pic>
        <p:nvPicPr>
          <p:cNvPr id="8" name="Espace réservé du contenu 7" descr="IMG_276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0" b="14570"/>
          <a:stretch>
            <a:fillRect/>
          </a:stretch>
        </p:blipFill>
        <p:spPr>
          <a:xfrm>
            <a:off x="5297763" y="1687581"/>
            <a:ext cx="6250769" cy="332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28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F47E20B-1205-4238-A82B-90EF577F3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3567AC-EB9A-47A9-B6EC-B5BDB73B1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3468" y="820010"/>
            <a:ext cx="3415288" cy="3212654"/>
          </a:xfrm>
          <a:noFill/>
          <a:ln>
            <a:solidFill>
              <a:schemeClr val="bg1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1500">
                <a:solidFill>
                  <a:schemeClr val="bg1"/>
                </a:solidFill>
              </a:rPr>
              <a:t>Pays très dense et constitué de petits hameaux : des maisons en briques entourées de jardins soigneusement entretenus. Les femmes se consacrent à l’agriculture et les hommes recherchent un travail plus rémunéré dans l’artisanat</a:t>
            </a:r>
          </a:p>
        </p:txBody>
      </p:sp>
      <p:pic>
        <p:nvPicPr>
          <p:cNvPr id="4" name="Espace réservé du contenu 3" descr="IMG_2774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" t="40358" r="-378" b="19784"/>
          <a:stretch/>
        </p:blipFill>
        <p:spPr>
          <a:xfrm>
            <a:off x="5297763" y="1687613"/>
            <a:ext cx="6250769" cy="332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41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54DFB9-393C-2C40-8211-D86E13255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729" y="5499895"/>
            <a:ext cx="9638443" cy="48463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Deuxième partie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050405A-8476-5445-A9FD-F39B8E9B3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b="1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De nouvelles formes de conflit</a:t>
            </a:r>
            <a:br>
              <a:rPr lang="en-US" sz="5000" b="1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endParaRPr lang="en-US" sz="5000" kern="1200" cap="all" spc="200" baseline="0">
              <a:solidFill>
                <a:srgbClr val="262626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56337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re 1">
            <a:extLst>
              <a:ext uri="{FF2B5EF4-FFF2-40B4-BE49-F238E27FC236}">
                <a16:creationId xmlns:a16="http://schemas.microsoft.com/office/drawing/2014/main" id="{B23EC67F-9141-4E52-86D2-46D9214E6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3462" y="962902"/>
            <a:ext cx="3132288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altLang="fr-FR" sz="3600"/>
              <a:t>Les territoires palestiniens en 2008</a:t>
            </a:r>
          </a:p>
        </p:txBody>
      </p:sp>
      <p:pic>
        <p:nvPicPr>
          <p:cNvPr id="55298" name="Espace réservé du contenu 3" descr="1090-Carte-Palestine-655_0.jpg">
            <a:extLst>
              <a:ext uri="{FF2B5EF4-FFF2-40B4-BE49-F238E27FC236}">
                <a16:creationId xmlns:a16="http://schemas.microsoft.com/office/drawing/2014/main" id="{00A2A83D-CCF6-4CB3-AAE4-65CF292BD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809" y="810758"/>
            <a:ext cx="3720331" cy="465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49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re 1">
            <a:extLst>
              <a:ext uri="{FF2B5EF4-FFF2-40B4-BE49-F238E27FC236}">
                <a16:creationId xmlns:a16="http://schemas.microsoft.com/office/drawing/2014/main" id="{8F11E2F7-F67C-418C-B50C-E14113113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684" y="804520"/>
            <a:ext cx="7202456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fr-FR"/>
              <a:t>La géographie du « chaos » en 2007</a:t>
            </a:r>
          </a:p>
        </p:txBody>
      </p:sp>
      <p:pic>
        <p:nvPicPr>
          <p:cNvPr id="56322" name="Espace réservé du contenu 5" descr="artoff15555.jpg">
            <a:extLst>
              <a:ext uri="{FF2B5EF4-FFF2-40B4-BE49-F238E27FC236}">
                <a16:creationId xmlns:a16="http://schemas.microsoft.com/office/drawing/2014/main" id="{CD9B0184-53DA-4D37-B49E-154D4EA04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85" y="2015733"/>
            <a:ext cx="5349787" cy="345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25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re 1">
            <a:extLst>
              <a:ext uri="{FF2B5EF4-FFF2-40B4-BE49-F238E27FC236}">
                <a16:creationId xmlns:a16="http://schemas.microsoft.com/office/drawing/2014/main" id="{5FD74498-0624-4048-BBBA-45C9FA342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547" y="4459039"/>
            <a:ext cx="6482259" cy="5515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altLang="fr-FR" sz="3100"/>
              <a:t>Les populations réfugiées</a:t>
            </a:r>
          </a:p>
        </p:txBody>
      </p:sp>
      <p:pic>
        <p:nvPicPr>
          <p:cNvPr id="57346" name="Espace réservé du contenu 3" descr="Les-populations-de-refugies-du-Proche-et-Moyen-Orient-et-de-l-Afrique-de-l-Est-en-2000_large_carte.jpg">
            <a:extLst>
              <a:ext uri="{FF2B5EF4-FFF2-40B4-BE49-F238E27FC236}">
                <a16:creationId xmlns:a16="http://schemas.microsoft.com/office/drawing/2014/main" id="{9E201AAD-45AE-4C0F-8F6C-C1204799D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353" y="653893"/>
            <a:ext cx="6486451" cy="363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35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re 1">
            <a:extLst>
              <a:ext uri="{FF2B5EF4-FFF2-40B4-BE49-F238E27FC236}">
                <a16:creationId xmlns:a16="http://schemas.microsoft.com/office/drawing/2014/main" id="{714B9925-787A-4699-BFC4-1E16D05B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8475" y="1474969"/>
            <a:ext cx="2117940" cy="1868760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r>
              <a:rPr lang="en-US" altLang="fr-FR" sz="2600"/>
              <a:t>Les effets des « printemps arabes » de 2011</a:t>
            </a:r>
          </a:p>
        </p:txBody>
      </p:sp>
      <p:pic>
        <p:nvPicPr>
          <p:cNvPr id="58370" name="Espace réservé du contenu 3" descr="carte-monde-arabe.jpg">
            <a:extLst>
              <a:ext uri="{FF2B5EF4-FFF2-40B4-BE49-F238E27FC236}">
                <a16:creationId xmlns:a16="http://schemas.microsoft.com/office/drawing/2014/main" id="{B1BB2EFB-4366-42B2-B2B6-0B5DC8D75C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094" y="1116345"/>
            <a:ext cx="4469563" cy="386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99020"/>
      </p:ext>
    </p:extLst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423</Words>
  <Application>Microsoft Macintosh PowerPoint</Application>
  <PresentationFormat>Grand écran</PresentationFormat>
  <Paragraphs>36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8" baseType="lpstr">
      <vt:lpstr>Arial</vt:lpstr>
      <vt:lpstr>Gill Sans MT</vt:lpstr>
      <vt:lpstr>Colis</vt:lpstr>
      <vt:lpstr>Nouveaux rapports de puissance et enjeux mondiaux</vt:lpstr>
      <vt:lpstr>Violence, crime de masse et génocides </vt:lpstr>
      <vt:lpstr>Présentation PowerPoint</vt:lpstr>
      <vt:lpstr>Présentation PowerPoint</vt:lpstr>
      <vt:lpstr>Le rwanda En quelques statistiques</vt:lpstr>
      <vt:lpstr>Un petit pays de l'Afrique des grands lacs</vt:lpstr>
      <vt:lpstr>Pays essentiellement rural</vt:lpstr>
      <vt:lpstr>Un pays à reconstruire après le génocide de 1994</vt:lpstr>
      <vt:lpstr>Pays verdoyant, composé de collines cultivées en terrasse et en fond de vallée. Des bananeraies au premier plan puis des cultures de légumineuses (haricots et pois). Très peu d’élevage</vt:lpstr>
      <vt:lpstr>Pays très dense et constitué de petits hameaux : des maisons en briques entourées de jardins soigneusement entretenus. Les femmes se consacrent à l’agriculture et les hommes recherchent un travail plus rémunéré dans l’artisanat</vt:lpstr>
      <vt:lpstr>De nouvelles formes de conflit </vt:lpstr>
      <vt:lpstr>Les territoires palestiniens en 2008</vt:lpstr>
      <vt:lpstr>La géographie du « chaos » en 2007</vt:lpstr>
      <vt:lpstr>Les populations réfugiées</vt:lpstr>
      <vt:lpstr>Les effets des « printemps arabes » de 2011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Nouveaux rapports de puissance et enjeux mondiaux</dc:title>
  <dc:creator>sylvie Bernay</dc:creator>
  <cp:lastModifiedBy>sylvie Bernay</cp:lastModifiedBy>
  <cp:revision>3</cp:revision>
  <dcterms:created xsi:type="dcterms:W3CDTF">2020-07-09T18:18:41Z</dcterms:created>
  <dcterms:modified xsi:type="dcterms:W3CDTF">2020-07-09T18:28:36Z</dcterms:modified>
</cp:coreProperties>
</file>