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3"/>
  </p:notesMasterIdLst>
  <p:sldIdLst>
    <p:sldId id="256" r:id="rId2"/>
    <p:sldId id="278" r:id="rId3"/>
    <p:sldId id="257" r:id="rId4"/>
    <p:sldId id="258" r:id="rId5"/>
    <p:sldId id="261" r:id="rId6"/>
    <p:sldId id="262" r:id="rId7"/>
    <p:sldId id="263" r:id="rId8"/>
    <p:sldId id="279" r:id="rId9"/>
    <p:sldId id="259" r:id="rId10"/>
    <p:sldId id="260" r:id="rId11"/>
    <p:sldId id="265" r:id="rId12"/>
    <p:sldId id="264" r:id="rId13"/>
    <p:sldId id="266" r:id="rId14"/>
    <p:sldId id="280" r:id="rId15"/>
    <p:sldId id="277" r:id="rId16"/>
    <p:sldId id="267" r:id="rId17"/>
    <p:sldId id="284" r:id="rId18"/>
    <p:sldId id="281" r:id="rId19"/>
    <p:sldId id="282" r:id="rId20"/>
    <p:sldId id="285" r:id="rId21"/>
    <p:sldId id="28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p:restoredTop sz="94694"/>
  </p:normalViewPr>
  <p:slideViewPr>
    <p:cSldViewPr snapToGrid="0" snapToObjects="1">
      <p:cViewPr varScale="1">
        <p:scale>
          <a:sx n="121" d="100"/>
          <a:sy n="121" d="100"/>
        </p:scale>
        <p:origin x="7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A193B2-8817-1549-AB54-575A324FCCBC}" type="datetimeFigureOut">
              <a:rPr lang="fr-FR" smtClean="0"/>
              <a:t>22/05/2026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3E0FB-EA16-344C-B4D8-593698B6467E}" type="slidenum">
              <a:rPr lang="fr-FR" smtClean="0"/>
              <a:t>‹N°›</a:t>
            </a:fld>
            <a:endParaRPr lang="fr-FR"/>
          </a:p>
        </p:txBody>
      </p:sp>
    </p:spTree>
    <p:extLst>
      <p:ext uri="{BB962C8B-B14F-4D97-AF65-F5344CB8AC3E}">
        <p14:creationId xmlns:p14="http://schemas.microsoft.com/office/powerpoint/2010/main" val="171033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D3E0FB-EA16-344C-B4D8-593698B6467E}" type="slidenum">
              <a:rPr lang="fr-FR" smtClean="0"/>
              <a:t>10</a:t>
            </a:fld>
            <a:endParaRPr lang="fr-FR"/>
          </a:p>
        </p:txBody>
      </p:sp>
    </p:spTree>
    <p:extLst>
      <p:ext uri="{BB962C8B-B14F-4D97-AF65-F5344CB8AC3E}">
        <p14:creationId xmlns:p14="http://schemas.microsoft.com/office/powerpoint/2010/main" val="678931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4AF8082C-0922-4249-A612-B415F5231620}" type="datetime1">
              <a:rPr lang="en-US" smtClean="0"/>
              <a:t>5/22/26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412999731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AF8082C-0922-4249-A612-B415F5231620}" type="datetime1">
              <a:rPr lang="en-US" smtClean="0"/>
              <a:t>5/22/26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34933903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AF8082C-0922-4249-A612-B415F5231620}" type="datetime1">
              <a:rPr lang="en-US" smtClean="0"/>
              <a:t>5/22/26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387948423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4AF8082C-0922-4249-A612-B415F5231620}" type="datetime1">
              <a:rPr lang="en-US" smtClean="0"/>
              <a:t>5/22/26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33449668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AF8082C-0922-4249-A612-B415F5231620}" type="datetime1">
              <a:rPr lang="en-US" smtClean="0"/>
              <a:t>5/22/26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99031280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AF8082C-0922-4249-A612-B415F5231620}" type="datetime1">
              <a:rPr lang="en-US" smtClean="0"/>
              <a:t>5/22/26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377672910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8082C-0922-4249-A612-B415F5231620}" type="datetime1">
              <a:rPr lang="en-US" smtClean="0"/>
              <a:t>5/22/26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170412138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4AF8082C-0922-4249-A612-B415F5231620}" type="datetime1">
              <a:rPr lang="en-US" smtClean="0"/>
              <a:t>5/22/26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217919932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AF8082C-0922-4249-A612-B415F5231620}" type="datetime1">
              <a:rPr lang="en-US" smtClean="0"/>
              <a:t>5/22/26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172767489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AF8082C-0922-4249-A612-B415F5231620}" type="datetime1">
              <a:rPr lang="en-US" smtClean="0"/>
              <a:t>5/22/26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36114486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AF8082C-0922-4249-A612-B415F5231620}" type="datetime1">
              <a:rPr lang="en-US" smtClean="0"/>
              <a:t>5/22/26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291870857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AF8082C-0922-4249-A612-B415F5231620}" type="datetime1">
              <a:rPr lang="en-US" smtClean="0"/>
              <a:t>5/22/26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AEF9944-A4F6-4C59-AEBD-678D6480B8EA}" type="slidenum">
              <a:rPr lang="en-US" smtClean="0"/>
              <a:pPr/>
              <a:t>‹N°›</a:t>
            </a:fld>
            <a:endParaRPr lang="en-US" dirty="0"/>
          </a:p>
        </p:txBody>
      </p:sp>
    </p:spTree>
    <p:extLst>
      <p:ext uri="{BB962C8B-B14F-4D97-AF65-F5344CB8AC3E}">
        <p14:creationId xmlns:p14="http://schemas.microsoft.com/office/powerpoint/2010/main" val="28019822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0D632E-8FF4-4499-8013-80CBF7F63EFF}"/>
              </a:ext>
            </a:extLst>
          </p:cNvPr>
          <p:cNvPicPr>
            <a:picLocks noChangeAspect="1"/>
          </p:cNvPicPr>
          <p:nvPr/>
        </p:nvPicPr>
        <p:blipFill rotWithShape="1">
          <a:blip r:embed="rId2"/>
          <a:srcRect t="15730"/>
          <a:stretch>
            <a:fillRect/>
          </a:stretch>
        </p:blipFill>
        <p:spPr>
          <a:xfrm>
            <a:off x="20" y="3639"/>
            <a:ext cx="12191980" cy="6850731"/>
          </a:xfrm>
          <a:prstGeom prst="rect">
            <a:avLst/>
          </a:prstGeom>
        </p:spPr>
      </p:pic>
      <p:sp>
        <p:nvSpPr>
          <p:cNvPr id="2" name="Titre 1">
            <a:extLst>
              <a:ext uri="{FF2B5EF4-FFF2-40B4-BE49-F238E27FC236}">
                <a16:creationId xmlns:a16="http://schemas.microsoft.com/office/drawing/2014/main" id="{D94C19EC-1EE1-5141-99DE-CD4517367B01}"/>
              </a:ext>
            </a:extLst>
          </p:cNvPr>
          <p:cNvSpPr>
            <a:spLocks noGrp="1"/>
          </p:cNvSpPr>
          <p:nvPr>
            <p:ph type="ctrTitle"/>
          </p:nvPr>
        </p:nvSpPr>
        <p:spPr>
          <a:xfrm>
            <a:off x="1600200" y="2386744"/>
            <a:ext cx="8991600" cy="1645920"/>
          </a:xfrm>
          <a:noFill/>
          <a:ln w="38100" cap="sq">
            <a:solidFill>
              <a:schemeClr val="tx1"/>
            </a:solidFill>
            <a:miter lim="800000"/>
          </a:ln>
        </p:spPr>
        <p:txBody>
          <a:bodyPr anchor="ctr">
            <a:normAutofit/>
          </a:bodyPr>
          <a:lstStyle/>
          <a:p>
            <a:r>
              <a:rPr lang="fr-FR">
                <a:solidFill>
                  <a:schemeClr val="tx1"/>
                </a:solidFill>
              </a:rPr>
              <a:t>La crise dans l’Église catholique (années 50 à 80)</a:t>
            </a:r>
          </a:p>
        </p:txBody>
      </p:sp>
      <p:sp>
        <p:nvSpPr>
          <p:cNvPr id="3" name="Sous-titre 2">
            <a:extLst>
              <a:ext uri="{FF2B5EF4-FFF2-40B4-BE49-F238E27FC236}">
                <a16:creationId xmlns:a16="http://schemas.microsoft.com/office/drawing/2014/main" id="{07B5F01D-7006-8146-92DD-E6F21159A6A3}"/>
              </a:ext>
            </a:extLst>
          </p:cNvPr>
          <p:cNvSpPr>
            <a:spLocks noGrp="1"/>
          </p:cNvSpPr>
          <p:nvPr>
            <p:ph type="subTitle" idx="1"/>
          </p:nvPr>
        </p:nvSpPr>
        <p:spPr>
          <a:xfrm>
            <a:off x="2695194" y="4352544"/>
            <a:ext cx="6801612" cy="1239894"/>
          </a:xfrm>
        </p:spPr>
        <p:txBody>
          <a:bodyPr>
            <a:normAutofit/>
          </a:bodyPr>
          <a:lstStyle/>
          <a:p>
            <a:r>
              <a:rPr lang="fr-FR">
                <a:solidFill>
                  <a:schemeClr val="tx1"/>
                </a:solidFill>
              </a:rPr>
              <a:t>Chapitre 8 </a:t>
            </a:r>
          </a:p>
        </p:txBody>
      </p:sp>
    </p:spTree>
    <p:extLst>
      <p:ext uri="{BB962C8B-B14F-4D97-AF65-F5344CB8AC3E}">
        <p14:creationId xmlns:p14="http://schemas.microsoft.com/office/powerpoint/2010/main" val="3556072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A41730E-494B-204D-BFC2-9EFB49E86E07}"/>
              </a:ext>
            </a:extLst>
          </p:cNvPr>
          <p:cNvSpPr>
            <a:spLocks noGrp="1"/>
          </p:cNvSpPr>
          <p:nvPr>
            <p:ph type="title"/>
          </p:nvPr>
        </p:nvSpPr>
        <p:spPr/>
        <p:txBody>
          <a:bodyPr/>
          <a:lstStyle/>
          <a:p>
            <a:pPr lvl="0"/>
            <a:r>
              <a:rPr lang="fr-FR" dirty="0"/>
              <a:t>Mai 68 : l’explosion contestataire</a:t>
            </a:r>
          </a:p>
        </p:txBody>
      </p:sp>
      <p:sp>
        <p:nvSpPr>
          <p:cNvPr id="5" name="Espace réservé du texte 4">
            <a:extLst>
              <a:ext uri="{FF2B5EF4-FFF2-40B4-BE49-F238E27FC236}">
                <a16:creationId xmlns:a16="http://schemas.microsoft.com/office/drawing/2014/main" id="{660896C6-68ED-E54E-AE46-7EF86EA5C5A1}"/>
              </a:ext>
            </a:extLst>
          </p:cNvPr>
          <p:cNvSpPr>
            <a:spLocks noGrp="1"/>
          </p:cNvSpPr>
          <p:nvPr>
            <p:ph type="body" idx="1"/>
          </p:nvPr>
        </p:nvSpPr>
        <p:spPr/>
        <p:txBody>
          <a:bodyPr/>
          <a:lstStyle/>
          <a:p>
            <a:r>
              <a:rPr lang="fr-FR" dirty="0"/>
              <a:t>Première partie</a:t>
            </a:r>
          </a:p>
        </p:txBody>
      </p:sp>
    </p:spTree>
    <p:extLst>
      <p:ext uri="{BB962C8B-B14F-4D97-AF65-F5344CB8AC3E}">
        <p14:creationId xmlns:p14="http://schemas.microsoft.com/office/powerpoint/2010/main" val="2458309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891AF9-6ED2-E04D-AEDB-5DD164DE82C6}"/>
              </a:ext>
            </a:extLst>
          </p:cNvPr>
          <p:cNvSpPr>
            <a:spLocks noGrp="1"/>
          </p:cNvSpPr>
          <p:nvPr>
            <p:ph type="title"/>
          </p:nvPr>
        </p:nvSpPr>
        <p:spPr>
          <a:xfrm>
            <a:off x="2231136" y="467418"/>
            <a:ext cx="7729728" cy="1188720"/>
          </a:xfrm>
          <a:solidFill>
            <a:srgbClr val="FFFFFF"/>
          </a:solidFill>
        </p:spPr>
        <p:txBody>
          <a:bodyPr>
            <a:normAutofit/>
          </a:bodyPr>
          <a:lstStyle/>
          <a:p>
            <a:r>
              <a:rPr lang="fr-FR" sz="2000" dirty="0"/>
              <a:t>Constat de Mgr Gabriel </a:t>
            </a:r>
            <a:r>
              <a:rPr lang="fr-FR" sz="2000" dirty="0" err="1"/>
              <a:t>Matagrin</a:t>
            </a:r>
            <a:r>
              <a:rPr lang="fr-FR" sz="2000" dirty="0"/>
              <a:t>, alors évêque auxiliaire de Lyon, en rentrant du Concile. </a:t>
            </a:r>
          </a:p>
        </p:txBody>
      </p:sp>
      <p:sp>
        <p:nvSpPr>
          <p:cNvPr id="3" name="Espace réservé du contenu 2">
            <a:extLst>
              <a:ext uri="{FF2B5EF4-FFF2-40B4-BE49-F238E27FC236}">
                <a16:creationId xmlns:a16="http://schemas.microsoft.com/office/drawing/2014/main" id="{D16DB8DC-83BB-384E-9241-6988A8A646FD}"/>
              </a:ext>
            </a:extLst>
          </p:cNvPr>
          <p:cNvSpPr>
            <a:spLocks noGrp="1"/>
          </p:cNvSpPr>
          <p:nvPr>
            <p:ph idx="1"/>
          </p:nvPr>
        </p:nvSpPr>
        <p:spPr>
          <a:xfrm>
            <a:off x="1706062" y="2291262"/>
            <a:ext cx="8779512" cy="2879256"/>
          </a:xfrm>
        </p:spPr>
        <p:txBody>
          <a:bodyPr>
            <a:normAutofit/>
          </a:bodyPr>
          <a:lstStyle/>
          <a:p>
            <a:r>
              <a:rPr lang="fr-FR" dirty="0">
                <a:solidFill>
                  <a:srgbClr val="404040"/>
                </a:solidFill>
              </a:rPr>
              <a:t>« Au fond de moi-même, je me disais qu’en revenant en France je ne pourrais pas en parler dans le monde étudiant (de l’expérience du Concile Vatican II), parce que ces textes mettaient en œuvre des catégories qu’ils considéraient comme dépassées. Impossible à ce moment-là de parler d’humanisme, de personne humaine, d’anthropologie. Là, j’ai pris conscience que le Concile était en train de décrire un monde au moment même où celui-ci devenait autre. »</a:t>
            </a:r>
          </a:p>
          <a:p>
            <a:endParaRPr lang="fr-FR" dirty="0">
              <a:solidFill>
                <a:srgbClr val="404040"/>
              </a:solidFill>
            </a:endParaRPr>
          </a:p>
        </p:txBody>
      </p:sp>
    </p:spTree>
    <p:extLst>
      <p:ext uri="{BB962C8B-B14F-4D97-AF65-F5344CB8AC3E}">
        <p14:creationId xmlns:p14="http://schemas.microsoft.com/office/powerpoint/2010/main" val="407593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7C4DA-5D30-604B-B420-C41BB46F9FE3}"/>
              </a:ext>
            </a:extLst>
          </p:cNvPr>
          <p:cNvSpPr>
            <a:spLocks noGrp="1"/>
          </p:cNvSpPr>
          <p:nvPr>
            <p:ph type="title"/>
          </p:nvPr>
        </p:nvSpPr>
        <p:spPr/>
        <p:txBody>
          <a:bodyPr/>
          <a:lstStyle/>
          <a:p>
            <a:r>
              <a:rPr lang="fr-FR" dirty="0"/>
              <a:t>L’Âge d’or du Structuralisme français</a:t>
            </a:r>
          </a:p>
        </p:txBody>
      </p:sp>
      <p:sp>
        <p:nvSpPr>
          <p:cNvPr id="3" name="Espace réservé du contenu 2">
            <a:extLst>
              <a:ext uri="{FF2B5EF4-FFF2-40B4-BE49-F238E27FC236}">
                <a16:creationId xmlns:a16="http://schemas.microsoft.com/office/drawing/2014/main" id="{8390E86B-7288-9F49-8CC2-1B7B0F4F16CA}"/>
              </a:ext>
            </a:extLst>
          </p:cNvPr>
          <p:cNvSpPr>
            <a:spLocks noGrp="1"/>
          </p:cNvSpPr>
          <p:nvPr>
            <p:ph idx="1"/>
          </p:nvPr>
        </p:nvSpPr>
        <p:spPr/>
        <p:txBody>
          <a:bodyPr/>
          <a:lstStyle/>
          <a:p>
            <a:r>
              <a:rPr lang="fr-FR" dirty="0"/>
              <a:t>1962 : la pensée sauvage Claude Lévi-Strauss</a:t>
            </a:r>
          </a:p>
          <a:p>
            <a:r>
              <a:rPr lang="fr-FR" dirty="0"/>
              <a:t>1964 le Cru et le Cuit Claude Lévi-Strauss</a:t>
            </a:r>
          </a:p>
          <a:p>
            <a:r>
              <a:rPr lang="fr-FR" dirty="0"/>
              <a:t>- Essais critiques de Roland Barthes </a:t>
            </a:r>
          </a:p>
          <a:p>
            <a:r>
              <a:rPr lang="fr-FR" dirty="0"/>
              <a:t>Fondation de l’école freudienne de Paris par Jacques Lacan</a:t>
            </a:r>
          </a:p>
          <a:p>
            <a:r>
              <a:rPr lang="fr-FR" dirty="0"/>
              <a:t>1965</a:t>
            </a:r>
            <a:r>
              <a:rPr lang="fr-FR" i="1" dirty="0"/>
              <a:t> Pour Marx </a:t>
            </a:r>
            <a:r>
              <a:rPr lang="fr-FR" dirty="0"/>
              <a:t>– Lire le Capital Louis Althusser</a:t>
            </a:r>
          </a:p>
          <a:p>
            <a:r>
              <a:rPr lang="fr-FR" dirty="0"/>
              <a:t>1966 : Les Écrits de Lacan deviennent un Best-Seller</a:t>
            </a:r>
          </a:p>
          <a:p>
            <a:r>
              <a:rPr lang="fr-FR" dirty="0"/>
              <a:t>1966 : Michel Foucault, </a:t>
            </a:r>
            <a:r>
              <a:rPr lang="fr-FR" i="1" dirty="0"/>
              <a:t>Les Mots et les choses</a:t>
            </a:r>
          </a:p>
          <a:p>
            <a:endParaRPr lang="fr-FR" dirty="0"/>
          </a:p>
        </p:txBody>
      </p:sp>
    </p:spTree>
    <p:extLst>
      <p:ext uri="{BB962C8B-B14F-4D97-AF65-F5344CB8AC3E}">
        <p14:creationId xmlns:p14="http://schemas.microsoft.com/office/powerpoint/2010/main" val="2657826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CA398B-8CB4-4C0C-89C6-A8AB6F78D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5F140074-6236-0642-AE43-99931300AB37}"/>
              </a:ext>
            </a:extLst>
          </p:cNvPr>
          <p:cNvSpPr>
            <a:spLocks noGrp="1"/>
          </p:cNvSpPr>
          <p:nvPr>
            <p:ph type="title"/>
          </p:nvPr>
        </p:nvSpPr>
        <p:spPr>
          <a:xfrm>
            <a:off x="804672" y="1290025"/>
            <a:ext cx="4475892" cy="1188720"/>
          </a:xfrm>
          <a:solidFill>
            <a:srgbClr val="FFFFFF"/>
          </a:solidFill>
          <a:ln>
            <a:solidFill>
              <a:srgbClr val="404040"/>
            </a:solidFill>
          </a:ln>
        </p:spPr>
        <p:txBody>
          <a:bodyPr vert="horz" lIns="182880" tIns="182880" rIns="182880" bIns="182880" rtlCol="0" anchor="ctr">
            <a:normAutofit/>
          </a:bodyPr>
          <a:lstStyle/>
          <a:p>
            <a:r>
              <a:rPr lang="en-US" sz="2800"/>
              <a:t>Jean Cardonnel O.P. (1921-2009)</a:t>
            </a:r>
          </a:p>
        </p:txBody>
      </p:sp>
      <p:sp>
        <p:nvSpPr>
          <p:cNvPr id="6" name="Espace réservé du texte 5">
            <a:extLst>
              <a:ext uri="{FF2B5EF4-FFF2-40B4-BE49-F238E27FC236}">
                <a16:creationId xmlns:a16="http://schemas.microsoft.com/office/drawing/2014/main" id="{6DAFB40E-0C2E-BF47-9193-6AB69A2A7E74}"/>
              </a:ext>
            </a:extLst>
          </p:cNvPr>
          <p:cNvSpPr>
            <a:spLocks noGrp="1"/>
          </p:cNvSpPr>
          <p:nvPr>
            <p:ph type="body" sz="half" idx="2"/>
          </p:nvPr>
        </p:nvSpPr>
        <p:spPr>
          <a:xfrm>
            <a:off x="804672" y="2858703"/>
            <a:ext cx="4475892" cy="3042547"/>
          </a:xfrm>
        </p:spPr>
        <p:txBody>
          <a:bodyPr vert="horz" lIns="91440" tIns="45720" rIns="91440" bIns="45720" rtlCol="0">
            <a:normAutofit/>
          </a:bodyPr>
          <a:lstStyle/>
          <a:p>
            <a:pPr indent="-228600" algn="l">
              <a:buFont typeface="Arial" panose="020B0604020202020204" pitchFamily="34" charset="0"/>
              <a:buChar char="•"/>
            </a:pPr>
            <a:r>
              <a:rPr lang="en-US" dirty="0"/>
              <a:t>Pendant la </a:t>
            </a:r>
            <a:r>
              <a:rPr lang="en-US" dirty="0" err="1"/>
              <a:t>Seconde</a:t>
            </a:r>
            <a:r>
              <a:rPr lang="en-US" dirty="0"/>
              <a:t> Guerre </a:t>
            </a:r>
            <a:r>
              <a:rPr lang="en-US" dirty="0" err="1"/>
              <a:t>mondiale</a:t>
            </a:r>
            <a:r>
              <a:rPr lang="en-US" dirty="0"/>
              <a:t> </a:t>
            </a:r>
            <a:r>
              <a:rPr lang="en-US" dirty="0" err="1"/>
              <a:t>il</a:t>
            </a:r>
            <a:r>
              <a:rPr lang="en-US" dirty="0"/>
              <a:t> </a:t>
            </a:r>
            <a:r>
              <a:rPr lang="en-US" dirty="0" err="1"/>
              <a:t>distribue</a:t>
            </a:r>
            <a:r>
              <a:rPr lang="en-US" dirty="0"/>
              <a:t> les Cahiers du </a:t>
            </a:r>
            <a:r>
              <a:rPr lang="en-US" dirty="0" err="1"/>
              <a:t>Témoignage</a:t>
            </a:r>
            <a:r>
              <a:rPr lang="en-US" dirty="0"/>
              <a:t> </a:t>
            </a:r>
            <a:r>
              <a:rPr lang="en-US" dirty="0" err="1"/>
              <a:t>chrétien</a:t>
            </a:r>
            <a:r>
              <a:rPr lang="en-US" dirty="0"/>
              <a:t> </a:t>
            </a:r>
            <a:r>
              <a:rPr lang="en-US" dirty="0" err="1"/>
              <a:t>puis</a:t>
            </a:r>
            <a:r>
              <a:rPr lang="en-US" dirty="0"/>
              <a:t> entre chez les </a:t>
            </a:r>
            <a:r>
              <a:rPr lang="en-US" dirty="0" err="1"/>
              <a:t>Dominicains</a:t>
            </a:r>
            <a:r>
              <a:rPr lang="en-US" dirty="0"/>
              <a:t> </a:t>
            </a:r>
            <a:r>
              <a:rPr lang="en-US" dirty="0" err="1"/>
              <a:t>où</a:t>
            </a:r>
            <a:r>
              <a:rPr lang="en-US" dirty="0"/>
              <a:t> </a:t>
            </a:r>
            <a:r>
              <a:rPr lang="en-US" dirty="0" err="1"/>
              <a:t>il</a:t>
            </a:r>
            <a:r>
              <a:rPr lang="en-US" dirty="0"/>
              <a:t> </a:t>
            </a:r>
            <a:r>
              <a:rPr lang="en-US" dirty="0" err="1"/>
              <a:t>est</a:t>
            </a:r>
            <a:r>
              <a:rPr lang="en-US" dirty="0"/>
              <a:t> </a:t>
            </a:r>
            <a:r>
              <a:rPr lang="en-US" dirty="0" err="1"/>
              <a:t>ordonné</a:t>
            </a:r>
            <a:r>
              <a:rPr lang="en-US" dirty="0"/>
              <a:t> </a:t>
            </a:r>
            <a:r>
              <a:rPr lang="en-US" dirty="0" err="1"/>
              <a:t>prêtre</a:t>
            </a:r>
            <a:r>
              <a:rPr lang="en-US" dirty="0"/>
              <a:t> </a:t>
            </a:r>
            <a:r>
              <a:rPr lang="en-US" dirty="0" err="1"/>
              <a:t>en</a:t>
            </a:r>
            <a:r>
              <a:rPr lang="en-US" dirty="0"/>
              <a:t> 1947. Il </a:t>
            </a:r>
            <a:r>
              <a:rPr lang="en-US" dirty="0" err="1"/>
              <a:t>démissionne</a:t>
            </a:r>
            <a:r>
              <a:rPr lang="en-US" dirty="0"/>
              <a:t> de </a:t>
            </a:r>
            <a:r>
              <a:rPr lang="en-US" dirty="0" err="1"/>
              <a:t>sa</a:t>
            </a:r>
            <a:r>
              <a:rPr lang="en-US" dirty="0"/>
              <a:t> charge de </a:t>
            </a:r>
            <a:r>
              <a:rPr lang="en-US" dirty="0" err="1"/>
              <a:t>prieur</a:t>
            </a:r>
            <a:r>
              <a:rPr lang="en-US" dirty="0"/>
              <a:t> </a:t>
            </a:r>
            <a:r>
              <a:rPr lang="en-US" dirty="0" err="1"/>
              <a:t>en</a:t>
            </a:r>
            <a:r>
              <a:rPr lang="en-US" dirty="0"/>
              <a:t> 1954 pour protester </a:t>
            </a:r>
            <a:r>
              <a:rPr lang="en-US" dirty="0" err="1"/>
              <a:t>contre</a:t>
            </a:r>
            <a:r>
              <a:rPr lang="en-US" dirty="0"/>
              <a:t> la </a:t>
            </a:r>
            <a:r>
              <a:rPr lang="en-US" dirty="0" err="1"/>
              <a:t>condamnation</a:t>
            </a:r>
            <a:r>
              <a:rPr lang="en-US" dirty="0"/>
              <a:t> des </a:t>
            </a:r>
            <a:r>
              <a:rPr lang="en-US" dirty="0" err="1"/>
              <a:t>prêtres</a:t>
            </a:r>
            <a:r>
              <a:rPr lang="en-US" dirty="0"/>
              <a:t> </a:t>
            </a:r>
            <a:r>
              <a:rPr lang="en-US" dirty="0" err="1"/>
              <a:t>ouvriers</a:t>
            </a:r>
            <a:r>
              <a:rPr lang="en-US" dirty="0"/>
              <a:t>. </a:t>
            </a:r>
            <a:r>
              <a:rPr lang="en-US" dirty="0" err="1"/>
              <a:t>Expulsé</a:t>
            </a:r>
            <a:r>
              <a:rPr lang="en-US" dirty="0"/>
              <a:t> du </a:t>
            </a:r>
            <a:r>
              <a:rPr lang="en-US" dirty="0" err="1"/>
              <a:t>Brésil</a:t>
            </a:r>
            <a:r>
              <a:rPr lang="en-US" dirty="0"/>
              <a:t> </a:t>
            </a:r>
            <a:r>
              <a:rPr lang="en-US" dirty="0" err="1"/>
              <a:t>où</a:t>
            </a:r>
            <a:r>
              <a:rPr lang="en-US" dirty="0"/>
              <a:t> </a:t>
            </a:r>
            <a:r>
              <a:rPr lang="en-US" dirty="0" err="1"/>
              <a:t>il</a:t>
            </a:r>
            <a:r>
              <a:rPr lang="en-US" dirty="0"/>
              <a:t> a </a:t>
            </a:r>
            <a:r>
              <a:rPr lang="en-US" dirty="0" err="1"/>
              <a:t>été</a:t>
            </a:r>
            <a:r>
              <a:rPr lang="en-US" dirty="0"/>
              <a:t> </a:t>
            </a:r>
            <a:r>
              <a:rPr lang="en-US" dirty="0" err="1"/>
              <a:t>enseignant</a:t>
            </a:r>
            <a:r>
              <a:rPr lang="en-US" dirty="0"/>
              <a:t> </a:t>
            </a:r>
            <a:r>
              <a:rPr lang="en-US" dirty="0" err="1"/>
              <a:t>en</a:t>
            </a:r>
            <a:r>
              <a:rPr lang="en-US" dirty="0"/>
              <a:t> 1958, </a:t>
            </a:r>
            <a:r>
              <a:rPr lang="en-US" dirty="0" err="1"/>
              <a:t>il</a:t>
            </a:r>
            <a:r>
              <a:rPr lang="en-US" dirty="0"/>
              <a:t> </a:t>
            </a:r>
            <a:r>
              <a:rPr lang="en-US" dirty="0" err="1"/>
              <a:t>devient</a:t>
            </a:r>
            <a:r>
              <a:rPr lang="en-US" dirty="0"/>
              <a:t> le </a:t>
            </a:r>
            <a:r>
              <a:rPr lang="en-US" dirty="0" err="1"/>
              <a:t>spécialiste</a:t>
            </a:r>
            <a:r>
              <a:rPr lang="en-US" dirty="0"/>
              <a:t> de la </a:t>
            </a:r>
            <a:r>
              <a:rPr lang="en-US" dirty="0" err="1"/>
              <a:t>théologie</a:t>
            </a:r>
            <a:r>
              <a:rPr lang="en-US" dirty="0"/>
              <a:t> de la </a:t>
            </a:r>
            <a:r>
              <a:rPr lang="en-US" dirty="0" err="1"/>
              <a:t>Libération</a:t>
            </a:r>
            <a:r>
              <a:rPr lang="en-US" dirty="0"/>
              <a:t> </a:t>
            </a:r>
            <a:r>
              <a:rPr lang="en-US" dirty="0" err="1"/>
              <a:t>en</a:t>
            </a:r>
            <a:r>
              <a:rPr lang="en-US" dirty="0"/>
              <a:t> France. </a:t>
            </a:r>
            <a:r>
              <a:rPr lang="en-US" dirty="0" err="1"/>
              <a:t>Ses</a:t>
            </a:r>
            <a:r>
              <a:rPr lang="en-US" dirty="0"/>
              <a:t> </a:t>
            </a:r>
            <a:r>
              <a:rPr lang="en-US" dirty="0" err="1"/>
              <a:t>prêches</a:t>
            </a:r>
            <a:r>
              <a:rPr lang="en-US" dirty="0"/>
              <a:t> de </a:t>
            </a:r>
            <a:r>
              <a:rPr lang="en-US" dirty="0" err="1"/>
              <a:t>Carême</a:t>
            </a:r>
            <a:r>
              <a:rPr lang="en-US" dirty="0"/>
              <a:t> 1968 </a:t>
            </a:r>
            <a:r>
              <a:rPr lang="en-US" dirty="0" err="1"/>
              <a:t>à</a:t>
            </a:r>
            <a:r>
              <a:rPr lang="en-US" dirty="0"/>
              <a:t> la </a:t>
            </a:r>
            <a:r>
              <a:rPr lang="en-US" dirty="0" err="1"/>
              <a:t>Mutualité</a:t>
            </a:r>
            <a:r>
              <a:rPr lang="en-US" dirty="0"/>
              <a:t> </a:t>
            </a:r>
            <a:r>
              <a:rPr lang="en-US" dirty="0" err="1"/>
              <a:t>appellent</a:t>
            </a:r>
            <a:r>
              <a:rPr lang="en-US" dirty="0"/>
              <a:t> </a:t>
            </a:r>
            <a:r>
              <a:rPr lang="en-US" dirty="0" err="1"/>
              <a:t>à</a:t>
            </a:r>
            <a:r>
              <a:rPr lang="en-US" dirty="0"/>
              <a:t> la </a:t>
            </a:r>
            <a:r>
              <a:rPr lang="en-US" dirty="0" err="1"/>
              <a:t>Révolution</a:t>
            </a:r>
            <a:r>
              <a:rPr lang="en-US" dirty="0"/>
              <a:t> :</a:t>
            </a:r>
          </a:p>
          <a:p>
            <a:pPr indent="-228600">
              <a:buFont typeface="Arial" panose="020B0604020202020204" pitchFamily="34" charset="0"/>
              <a:buChar char="•"/>
            </a:pPr>
            <a:r>
              <a:rPr lang="en-US" sz="1800" b="1" dirty="0"/>
              <a:t>« Le </a:t>
            </a:r>
            <a:r>
              <a:rPr lang="en-US" sz="1800" b="1" dirty="0" err="1"/>
              <a:t>jeûne</a:t>
            </a:r>
            <a:r>
              <a:rPr lang="en-US" sz="1800" b="1" dirty="0"/>
              <a:t> qui </a:t>
            </a:r>
            <a:r>
              <a:rPr lang="en-US" sz="1800" b="1" dirty="0" err="1"/>
              <a:t>plaît</a:t>
            </a:r>
            <a:r>
              <a:rPr lang="en-US" sz="1800" b="1" dirty="0"/>
              <a:t> au Seigneur, </a:t>
            </a:r>
            <a:r>
              <a:rPr lang="en-US" sz="1800" b="1" dirty="0" err="1"/>
              <a:t>c’est</a:t>
            </a:r>
            <a:r>
              <a:rPr lang="en-US" sz="1800" b="1" dirty="0"/>
              <a:t> la </a:t>
            </a:r>
            <a:r>
              <a:rPr lang="en-US" sz="1800" b="1" dirty="0" err="1"/>
              <a:t>grève</a:t>
            </a:r>
            <a:r>
              <a:rPr lang="en-US" sz="1800" b="1" dirty="0"/>
              <a:t> </a:t>
            </a:r>
            <a:r>
              <a:rPr lang="en-US" sz="1800" b="1" dirty="0" err="1"/>
              <a:t>générale</a:t>
            </a:r>
            <a:r>
              <a:rPr lang="en-US" sz="1800" b="1" dirty="0"/>
              <a:t>. »</a:t>
            </a:r>
          </a:p>
        </p:txBody>
      </p:sp>
      <p:sp>
        <p:nvSpPr>
          <p:cNvPr id="15" name="Rectangle 14">
            <a:extLst>
              <a:ext uri="{FF2B5EF4-FFF2-40B4-BE49-F238E27FC236}">
                <a16:creationId xmlns:a16="http://schemas.microsoft.com/office/drawing/2014/main" id="{9E8345C6-0280-4226-BD83-7333BA6C3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9823778-D290-4538-B146-1F73C3755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du contenu 7">
            <a:extLst>
              <a:ext uri="{FF2B5EF4-FFF2-40B4-BE49-F238E27FC236}">
                <a16:creationId xmlns:a16="http://schemas.microsoft.com/office/drawing/2014/main" id="{B205B6F8-BFFE-F342-8D99-0EF640CA68A0}"/>
              </a:ext>
            </a:extLst>
          </p:cNvPr>
          <p:cNvPicPr>
            <a:picLocks noGrp="1" noChangeAspect="1"/>
          </p:cNvPicPr>
          <p:nvPr>
            <p:ph idx="1"/>
          </p:nvPr>
        </p:nvPicPr>
        <p:blipFill rotWithShape="1">
          <a:blip r:embed="rId2"/>
          <a:srcRect t="648" r="1" b="25898"/>
          <a:stretch/>
        </p:blipFill>
        <p:spPr>
          <a:xfrm>
            <a:off x="7208520" y="1126397"/>
            <a:ext cx="3867912" cy="4288536"/>
          </a:xfrm>
          <a:prstGeom prst="rect">
            <a:avLst/>
          </a:prstGeom>
          <a:ln w="31750">
            <a:noFill/>
          </a:ln>
        </p:spPr>
      </p:pic>
    </p:spTree>
    <p:extLst>
      <p:ext uri="{BB962C8B-B14F-4D97-AF65-F5344CB8AC3E}">
        <p14:creationId xmlns:p14="http://schemas.microsoft.com/office/powerpoint/2010/main" val="326272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7C507D-A251-2442-BEC3-8E94A6C4ADB1}"/>
              </a:ext>
            </a:extLst>
          </p:cNvPr>
          <p:cNvSpPr>
            <a:spLocks noGrp="1"/>
          </p:cNvSpPr>
          <p:nvPr>
            <p:ph type="title"/>
          </p:nvPr>
        </p:nvSpPr>
        <p:spPr>
          <a:xfrm>
            <a:off x="6900672" y="978776"/>
            <a:ext cx="4486656" cy="1174991"/>
          </a:xfrm>
        </p:spPr>
        <p:txBody>
          <a:bodyPr vert="horz" lIns="182880" tIns="182880" rIns="182880" bIns="182880" rtlCol="0" anchor="ctr">
            <a:normAutofit/>
          </a:bodyPr>
          <a:lstStyle/>
          <a:p>
            <a:r>
              <a:rPr lang="en-US" sz="2000"/>
              <a:t>Soeur Françoise Vandermeersch (1917-1997)</a:t>
            </a:r>
          </a:p>
        </p:txBody>
      </p:sp>
      <p:pic>
        <p:nvPicPr>
          <p:cNvPr id="6" name="Espace réservé du contenu 5">
            <a:extLst>
              <a:ext uri="{FF2B5EF4-FFF2-40B4-BE49-F238E27FC236}">
                <a16:creationId xmlns:a16="http://schemas.microsoft.com/office/drawing/2014/main" id="{2137648F-2A30-7A4D-8627-45461C10E0FE}"/>
              </a:ext>
            </a:extLst>
          </p:cNvPr>
          <p:cNvPicPr>
            <a:picLocks noGrp="1" noChangeAspect="1"/>
          </p:cNvPicPr>
          <p:nvPr>
            <p:ph idx="1"/>
          </p:nvPr>
        </p:nvPicPr>
        <p:blipFill rotWithShape="1">
          <a:blip r:embed="rId2"/>
          <a:srcRect t="15828" r="-1" b="2202"/>
          <a:stretch/>
        </p:blipFill>
        <p:spPr>
          <a:xfrm>
            <a:off x="20" y="10"/>
            <a:ext cx="6086621" cy="6857990"/>
          </a:xfrm>
          <a:prstGeom prst="rect">
            <a:avLst/>
          </a:prstGeom>
        </p:spPr>
      </p:pic>
      <p:sp>
        <p:nvSpPr>
          <p:cNvPr id="4" name="Espace réservé du texte 3">
            <a:extLst>
              <a:ext uri="{FF2B5EF4-FFF2-40B4-BE49-F238E27FC236}">
                <a16:creationId xmlns:a16="http://schemas.microsoft.com/office/drawing/2014/main" id="{B530FB41-58A2-3D47-8CF0-28B56CA7E84B}"/>
              </a:ext>
            </a:extLst>
          </p:cNvPr>
          <p:cNvSpPr>
            <a:spLocks noGrp="1"/>
          </p:cNvSpPr>
          <p:nvPr>
            <p:ph type="body" sz="half" idx="2"/>
          </p:nvPr>
        </p:nvSpPr>
        <p:spPr>
          <a:xfrm>
            <a:off x="6900672" y="2640692"/>
            <a:ext cx="4486656" cy="325525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dirty="0">
                <a:solidFill>
                  <a:schemeClr val="tx1">
                    <a:lumMod val="85000"/>
                    <a:lumOff val="15000"/>
                  </a:schemeClr>
                </a:solidFill>
              </a:rPr>
              <a:t>Issue </a:t>
            </a:r>
            <a:r>
              <a:rPr lang="en-US" dirty="0" err="1">
                <a:solidFill>
                  <a:schemeClr val="tx1">
                    <a:lumMod val="85000"/>
                    <a:lumOff val="15000"/>
                  </a:schemeClr>
                </a:solidFill>
              </a:rPr>
              <a:t>d’une</a:t>
            </a:r>
            <a:r>
              <a:rPr lang="en-US" dirty="0">
                <a:solidFill>
                  <a:schemeClr val="tx1">
                    <a:lumMod val="85000"/>
                    <a:lumOff val="15000"/>
                  </a:schemeClr>
                </a:solidFill>
              </a:rPr>
              <a:t> </a:t>
            </a:r>
            <a:r>
              <a:rPr lang="en-US" dirty="0" err="1">
                <a:solidFill>
                  <a:schemeClr val="tx1">
                    <a:lumMod val="85000"/>
                    <a:lumOff val="15000"/>
                  </a:schemeClr>
                </a:solidFill>
              </a:rPr>
              <a:t>famille</a:t>
            </a:r>
            <a:r>
              <a:rPr lang="en-US" dirty="0">
                <a:solidFill>
                  <a:schemeClr val="tx1">
                    <a:lumMod val="85000"/>
                    <a:lumOff val="15000"/>
                  </a:schemeClr>
                </a:solidFill>
              </a:rPr>
              <a:t> bourgeoise du Nord, </a:t>
            </a:r>
            <a:r>
              <a:rPr lang="en-US" dirty="0" err="1">
                <a:solidFill>
                  <a:schemeClr val="tx1">
                    <a:lumMod val="85000"/>
                    <a:lumOff val="15000"/>
                  </a:schemeClr>
                </a:solidFill>
              </a:rPr>
              <a:t>elle</a:t>
            </a:r>
            <a:r>
              <a:rPr lang="en-US" dirty="0">
                <a:solidFill>
                  <a:schemeClr val="tx1">
                    <a:lumMod val="85000"/>
                    <a:lumOff val="15000"/>
                  </a:schemeClr>
                </a:solidFill>
              </a:rPr>
              <a:t> fait </a:t>
            </a:r>
            <a:r>
              <a:rPr lang="en-US" dirty="0" err="1">
                <a:solidFill>
                  <a:schemeClr val="tx1">
                    <a:lumMod val="85000"/>
                    <a:lumOff val="15000"/>
                  </a:schemeClr>
                </a:solidFill>
              </a:rPr>
              <a:t>ses</a:t>
            </a:r>
            <a:r>
              <a:rPr lang="en-US" dirty="0">
                <a:solidFill>
                  <a:schemeClr val="tx1">
                    <a:lumMod val="85000"/>
                    <a:lumOff val="15000"/>
                  </a:schemeClr>
                </a:solidFill>
              </a:rPr>
              <a:t> études chez les Dames du Sacré-Coeur. Elle entre chez les </a:t>
            </a:r>
            <a:r>
              <a:rPr lang="en-US" dirty="0" err="1">
                <a:solidFill>
                  <a:schemeClr val="tx1">
                    <a:lumMod val="85000"/>
                    <a:lumOff val="15000"/>
                  </a:schemeClr>
                </a:solidFill>
              </a:rPr>
              <a:t>Auxiliatrices</a:t>
            </a:r>
            <a:r>
              <a:rPr lang="en-US" dirty="0">
                <a:solidFill>
                  <a:schemeClr val="tx1">
                    <a:lumMod val="85000"/>
                    <a:lumOff val="15000"/>
                  </a:schemeClr>
                </a:solidFill>
              </a:rPr>
              <a:t> des </a:t>
            </a:r>
            <a:r>
              <a:rPr lang="en-US" dirty="0" err="1">
                <a:solidFill>
                  <a:schemeClr val="tx1">
                    <a:lumMod val="85000"/>
                    <a:lumOff val="15000"/>
                  </a:schemeClr>
                </a:solidFill>
              </a:rPr>
              <a:t>Âmes</a:t>
            </a:r>
            <a:r>
              <a:rPr lang="en-US" dirty="0">
                <a:solidFill>
                  <a:schemeClr val="tx1">
                    <a:lumMod val="85000"/>
                    <a:lumOff val="15000"/>
                  </a:schemeClr>
                </a:solidFill>
              </a:rPr>
              <a:t> du Purgatoire </a:t>
            </a:r>
            <a:r>
              <a:rPr lang="en-US" dirty="0" err="1">
                <a:solidFill>
                  <a:schemeClr val="tx1">
                    <a:lumMod val="85000"/>
                    <a:lumOff val="15000"/>
                  </a:schemeClr>
                </a:solidFill>
              </a:rPr>
              <a:t>en</a:t>
            </a:r>
            <a:r>
              <a:rPr lang="en-US" dirty="0">
                <a:solidFill>
                  <a:schemeClr val="tx1">
                    <a:lumMod val="85000"/>
                    <a:lumOff val="15000"/>
                  </a:schemeClr>
                </a:solidFill>
              </a:rPr>
              <a:t> 1937 </a:t>
            </a:r>
            <a:r>
              <a:rPr lang="en-US" dirty="0" err="1">
                <a:solidFill>
                  <a:schemeClr val="tx1">
                    <a:lumMod val="85000"/>
                    <a:lumOff val="15000"/>
                  </a:schemeClr>
                </a:solidFill>
              </a:rPr>
              <a:t>à</a:t>
            </a:r>
            <a:r>
              <a:rPr lang="en-US" dirty="0">
                <a:solidFill>
                  <a:schemeClr val="tx1">
                    <a:lumMod val="85000"/>
                    <a:lumOff val="15000"/>
                  </a:schemeClr>
                </a:solidFill>
              </a:rPr>
              <a:t> 20 ans. Elle </a:t>
            </a:r>
            <a:r>
              <a:rPr lang="en-US" dirty="0" err="1">
                <a:solidFill>
                  <a:schemeClr val="tx1">
                    <a:lumMod val="85000"/>
                    <a:lumOff val="15000"/>
                  </a:schemeClr>
                </a:solidFill>
              </a:rPr>
              <a:t>devient</a:t>
            </a:r>
            <a:r>
              <a:rPr lang="en-US" dirty="0">
                <a:solidFill>
                  <a:schemeClr val="tx1">
                    <a:lumMod val="85000"/>
                    <a:lumOff val="15000"/>
                  </a:schemeClr>
                </a:solidFill>
              </a:rPr>
              <a:t> la </a:t>
            </a:r>
            <a:r>
              <a:rPr lang="en-US" dirty="0" err="1">
                <a:solidFill>
                  <a:schemeClr val="tx1">
                    <a:lumMod val="85000"/>
                    <a:lumOff val="15000"/>
                  </a:schemeClr>
                </a:solidFill>
              </a:rPr>
              <a:t>rédactrice</a:t>
            </a:r>
            <a:r>
              <a:rPr lang="en-US" dirty="0">
                <a:solidFill>
                  <a:schemeClr val="tx1">
                    <a:lumMod val="85000"/>
                    <a:lumOff val="15000"/>
                  </a:schemeClr>
                </a:solidFill>
              </a:rPr>
              <a:t> de la revue </a:t>
            </a:r>
            <a:r>
              <a:rPr lang="en-US" i="1" dirty="0" err="1">
                <a:solidFill>
                  <a:schemeClr val="tx1">
                    <a:lumMod val="85000"/>
                    <a:lumOff val="15000"/>
                  </a:schemeClr>
                </a:solidFill>
              </a:rPr>
              <a:t>Échanges</a:t>
            </a:r>
            <a:r>
              <a:rPr lang="en-US" dirty="0">
                <a:solidFill>
                  <a:schemeClr val="tx1">
                    <a:lumMod val="85000"/>
                    <a:lumOff val="15000"/>
                  </a:schemeClr>
                </a:solidFill>
              </a:rPr>
              <a:t> </a:t>
            </a:r>
            <a:r>
              <a:rPr lang="en-US" dirty="0" err="1">
                <a:solidFill>
                  <a:schemeClr val="tx1">
                    <a:lumMod val="85000"/>
                    <a:lumOff val="15000"/>
                  </a:schemeClr>
                </a:solidFill>
              </a:rPr>
              <a:t>en</a:t>
            </a:r>
            <a:r>
              <a:rPr lang="en-US" dirty="0">
                <a:solidFill>
                  <a:schemeClr val="tx1">
                    <a:lumMod val="85000"/>
                    <a:lumOff val="15000"/>
                  </a:schemeClr>
                </a:solidFill>
              </a:rPr>
              <a:t> 1951, </a:t>
            </a:r>
            <a:r>
              <a:rPr lang="en-US" dirty="0" err="1">
                <a:solidFill>
                  <a:schemeClr val="tx1">
                    <a:lumMod val="85000"/>
                    <a:lumOff val="15000"/>
                  </a:schemeClr>
                </a:solidFill>
              </a:rPr>
              <a:t>qu’elle</a:t>
            </a:r>
            <a:r>
              <a:rPr lang="en-US" dirty="0">
                <a:solidFill>
                  <a:schemeClr val="tx1">
                    <a:lumMod val="85000"/>
                    <a:lumOff val="15000"/>
                  </a:schemeClr>
                </a:solidFill>
              </a:rPr>
              <a:t> </a:t>
            </a:r>
            <a:r>
              <a:rPr lang="en-US" dirty="0" err="1">
                <a:solidFill>
                  <a:schemeClr val="tx1">
                    <a:lumMod val="85000"/>
                    <a:lumOff val="15000"/>
                  </a:schemeClr>
                </a:solidFill>
              </a:rPr>
              <a:t>ouvre</a:t>
            </a:r>
            <a:r>
              <a:rPr lang="en-US" dirty="0">
                <a:solidFill>
                  <a:schemeClr val="tx1">
                    <a:lumMod val="85000"/>
                    <a:lumOff val="15000"/>
                  </a:schemeClr>
                </a:solidFill>
              </a:rPr>
              <a:t> aux </a:t>
            </a:r>
            <a:r>
              <a:rPr lang="en-US" dirty="0" err="1">
                <a:solidFill>
                  <a:schemeClr val="tx1">
                    <a:lumMod val="85000"/>
                    <a:lumOff val="15000"/>
                  </a:schemeClr>
                </a:solidFill>
              </a:rPr>
              <a:t>préoccupations</a:t>
            </a:r>
            <a:r>
              <a:rPr lang="en-US" dirty="0">
                <a:solidFill>
                  <a:schemeClr val="tx1">
                    <a:lumMod val="85000"/>
                    <a:lumOff val="15000"/>
                  </a:schemeClr>
                </a:solidFill>
              </a:rPr>
              <a:t> </a:t>
            </a:r>
            <a:r>
              <a:rPr lang="en-US" dirty="0" err="1">
                <a:solidFill>
                  <a:schemeClr val="tx1">
                    <a:lumMod val="85000"/>
                    <a:lumOff val="15000"/>
                  </a:schemeClr>
                </a:solidFill>
              </a:rPr>
              <a:t>féministes</a:t>
            </a:r>
            <a:r>
              <a:rPr lang="en-US" dirty="0">
                <a:solidFill>
                  <a:schemeClr val="tx1">
                    <a:lumMod val="85000"/>
                    <a:lumOff val="15000"/>
                  </a:schemeClr>
                </a:solidFill>
              </a:rPr>
              <a:t>, aux populations </a:t>
            </a:r>
            <a:r>
              <a:rPr lang="en-US" dirty="0" err="1">
                <a:solidFill>
                  <a:schemeClr val="tx1">
                    <a:lumMod val="85000"/>
                    <a:lumOff val="15000"/>
                  </a:schemeClr>
                </a:solidFill>
              </a:rPr>
              <a:t>marginalisées</a:t>
            </a:r>
            <a:r>
              <a:rPr lang="en-US" dirty="0">
                <a:solidFill>
                  <a:schemeClr val="tx1">
                    <a:lumMod val="85000"/>
                    <a:lumOff val="15000"/>
                  </a:schemeClr>
                </a:solidFill>
              </a:rPr>
              <a:t>. </a:t>
            </a:r>
          </a:p>
          <a:p>
            <a:pPr indent="-228600" algn="l">
              <a:lnSpc>
                <a:spcPct val="90000"/>
              </a:lnSpc>
              <a:buFont typeface="Arial" panose="020B0604020202020204" pitchFamily="34" charset="0"/>
              <a:buChar char="•"/>
            </a:pPr>
            <a:r>
              <a:rPr lang="en-US" dirty="0">
                <a:solidFill>
                  <a:schemeClr val="tx1">
                    <a:lumMod val="85000"/>
                    <a:lumOff val="15000"/>
                  </a:schemeClr>
                </a:solidFill>
              </a:rPr>
              <a:t>Elle </a:t>
            </a:r>
            <a:r>
              <a:rPr lang="en-US" dirty="0" err="1">
                <a:solidFill>
                  <a:schemeClr val="tx1">
                    <a:lumMod val="85000"/>
                    <a:lumOff val="15000"/>
                  </a:schemeClr>
                </a:solidFill>
              </a:rPr>
              <a:t>prend</a:t>
            </a:r>
            <a:r>
              <a:rPr lang="en-US" dirty="0">
                <a:solidFill>
                  <a:schemeClr val="tx1">
                    <a:lumMod val="85000"/>
                    <a:lumOff val="15000"/>
                  </a:schemeClr>
                </a:solidFill>
              </a:rPr>
              <a:t> position </a:t>
            </a:r>
            <a:r>
              <a:rPr lang="en-US" dirty="0" err="1">
                <a:solidFill>
                  <a:schemeClr val="tx1">
                    <a:lumMod val="85000"/>
                    <a:lumOff val="15000"/>
                  </a:schemeClr>
                </a:solidFill>
              </a:rPr>
              <a:t>contre</a:t>
            </a:r>
            <a:r>
              <a:rPr lang="en-US" dirty="0">
                <a:solidFill>
                  <a:schemeClr val="tx1">
                    <a:lumMod val="85000"/>
                    <a:lumOff val="15000"/>
                  </a:schemeClr>
                </a:solidFill>
              </a:rPr>
              <a:t> la censure du film </a:t>
            </a:r>
            <a:r>
              <a:rPr lang="en-US" i="1" dirty="0">
                <a:solidFill>
                  <a:schemeClr val="tx1">
                    <a:lumMod val="85000"/>
                    <a:lumOff val="15000"/>
                  </a:schemeClr>
                </a:solidFill>
              </a:rPr>
              <a:t>La Religieuse </a:t>
            </a:r>
            <a:r>
              <a:rPr lang="en-US" dirty="0">
                <a:solidFill>
                  <a:schemeClr val="tx1">
                    <a:lumMod val="85000"/>
                    <a:lumOff val="15000"/>
                  </a:schemeClr>
                </a:solidFill>
              </a:rPr>
              <a:t>(1966), </a:t>
            </a:r>
            <a:r>
              <a:rPr lang="en-US" dirty="0" err="1">
                <a:solidFill>
                  <a:schemeClr val="tx1">
                    <a:lumMod val="85000"/>
                    <a:lumOff val="15000"/>
                  </a:schemeClr>
                </a:solidFill>
              </a:rPr>
              <a:t>ce</a:t>
            </a:r>
            <a:r>
              <a:rPr lang="en-US" dirty="0">
                <a:solidFill>
                  <a:schemeClr val="tx1">
                    <a:lumMod val="85000"/>
                    <a:lumOff val="15000"/>
                  </a:schemeClr>
                </a:solidFill>
              </a:rPr>
              <a:t> qui </a:t>
            </a:r>
            <a:r>
              <a:rPr lang="en-US" dirty="0" err="1">
                <a:solidFill>
                  <a:schemeClr val="tx1">
                    <a:lumMod val="85000"/>
                    <a:lumOff val="15000"/>
                  </a:schemeClr>
                </a:solidFill>
              </a:rPr>
              <a:t>lui</a:t>
            </a:r>
            <a:r>
              <a:rPr lang="en-US" dirty="0">
                <a:solidFill>
                  <a:schemeClr val="tx1">
                    <a:lumMod val="85000"/>
                    <a:lumOff val="15000"/>
                  </a:schemeClr>
                </a:solidFill>
              </a:rPr>
              <a:t> </a:t>
            </a:r>
            <a:r>
              <a:rPr lang="en-US" dirty="0" err="1">
                <a:solidFill>
                  <a:schemeClr val="tx1">
                    <a:lumMod val="85000"/>
                    <a:lumOff val="15000"/>
                  </a:schemeClr>
                </a:solidFill>
              </a:rPr>
              <a:t>vaut</a:t>
            </a:r>
            <a:r>
              <a:rPr lang="en-US" dirty="0">
                <a:solidFill>
                  <a:schemeClr val="tx1">
                    <a:lumMod val="85000"/>
                    <a:lumOff val="15000"/>
                  </a:schemeClr>
                </a:solidFill>
              </a:rPr>
              <a:t> </a:t>
            </a:r>
            <a:r>
              <a:rPr lang="en-US" dirty="0" err="1">
                <a:solidFill>
                  <a:schemeClr val="tx1">
                    <a:lumMod val="85000"/>
                    <a:lumOff val="15000"/>
                  </a:schemeClr>
                </a:solidFill>
              </a:rPr>
              <a:t>une</a:t>
            </a:r>
            <a:r>
              <a:rPr lang="en-US" dirty="0">
                <a:solidFill>
                  <a:schemeClr val="tx1">
                    <a:lumMod val="85000"/>
                    <a:lumOff val="15000"/>
                  </a:schemeClr>
                </a:solidFill>
              </a:rPr>
              <a:t> </a:t>
            </a:r>
            <a:r>
              <a:rPr lang="en-US" dirty="0" err="1">
                <a:solidFill>
                  <a:schemeClr val="tx1">
                    <a:lumMod val="85000"/>
                    <a:lumOff val="15000"/>
                  </a:schemeClr>
                </a:solidFill>
              </a:rPr>
              <a:t>certaine</a:t>
            </a:r>
            <a:r>
              <a:rPr lang="en-US" dirty="0">
                <a:solidFill>
                  <a:schemeClr val="tx1">
                    <a:lumMod val="85000"/>
                    <a:lumOff val="15000"/>
                  </a:schemeClr>
                </a:solidFill>
              </a:rPr>
              <a:t> audience </a:t>
            </a:r>
            <a:r>
              <a:rPr lang="en-US" dirty="0" err="1">
                <a:solidFill>
                  <a:schemeClr val="tx1">
                    <a:lumMod val="85000"/>
                    <a:lumOff val="15000"/>
                  </a:schemeClr>
                </a:solidFill>
              </a:rPr>
              <a:t>dans</a:t>
            </a:r>
            <a:r>
              <a:rPr lang="en-US" dirty="0">
                <a:solidFill>
                  <a:schemeClr val="tx1">
                    <a:lumMod val="85000"/>
                    <a:lumOff val="15000"/>
                  </a:schemeClr>
                </a:solidFill>
              </a:rPr>
              <a:t> les </a:t>
            </a:r>
            <a:r>
              <a:rPr lang="en-US" dirty="0" err="1">
                <a:solidFill>
                  <a:schemeClr val="tx1">
                    <a:lumMod val="85000"/>
                    <a:lumOff val="15000"/>
                  </a:schemeClr>
                </a:solidFill>
              </a:rPr>
              <a:t>médias</a:t>
            </a:r>
            <a:r>
              <a:rPr lang="en-US" dirty="0">
                <a:solidFill>
                  <a:schemeClr val="tx1">
                    <a:lumMod val="85000"/>
                    <a:lumOff val="15000"/>
                  </a:schemeClr>
                </a:solidFill>
              </a:rPr>
              <a:t> Main Street qui la </a:t>
            </a:r>
            <a:r>
              <a:rPr lang="en-US" dirty="0" err="1">
                <a:solidFill>
                  <a:schemeClr val="tx1">
                    <a:lumMod val="85000"/>
                    <a:lumOff val="15000"/>
                  </a:schemeClr>
                </a:solidFill>
              </a:rPr>
              <a:t>consultent</a:t>
            </a:r>
            <a:r>
              <a:rPr lang="en-US" dirty="0">
                <a:solidFill>
                  <a:schemeClr val="tx1">
                    <a:lumMod val="85000"/>
                    <a:lumOff val="15000"/>
                  </a:schemeClr>
                </a:solidFill>
              </a:rPr>
              <a:t> </a:t>
            </a:r>
            <a:r>
              <a:rPr lang="en-US" dirty="0" err="1">
                <a:solidFill>
                  <a:schemeClr val="tx1">
                    <a:lumMod val="85000"/>
                    <a:lumOff val="15000"/>
                  </a:schemeClr>
                </a:solidFill>
              </a:rPr>
              <a:t>alors</a:t>
            </a:r>
            <a:r>
              <a:rPr lang="en-US" dirty="0">
                <a:solidFill>
                  <a:schemeClr val="tx1">
                    <a:lumMod val="85000"/>
                    <a:lumOff val="15000"/>
                  </a:schemeClr>
                </a:solidFill>
              </a:rPr>
              <a:t> sur </a:t>
            </a:r>
            <a:r>
              <a:rPr lang="en-US" dirty="0" err="1">
                <a:solidFill>
                  <a:schemeClr val="tx1">
                    <a:lumMod val="85000"/>
                    <a:lumOff val="15000"/>
                  </a:schemeClr>
                </a:solidFill>
              </a:rPr>
              <a:t>tous</a:t>
            </a:r>
            <a:r>
              <a:rPr lang="en-US" dirty="0">
                <a:solidFill>
                  <a:schemeClr val="tx1">
                    <a:lumMod val="85000"/>
                    <a:lumOff val="15000"/>
                  </a:schemeClr>
                </a:solidFill>
              </a:rPr>
              <a:t> les </a:t>
            </a:r>
            <a:r>
              <a:rPr lang="en-US" dirty="0" err="1">
                <a:solidFill>
                  <a:schemeClr val="tx1">
                    <a:lumMod val="85000"/>
                    <a:lumOff val="15000"/>
                  </a:schemeClr>
                </a:solidFill>
              </a:rPr>
              <a:t>sujets</a:t>
            </a:r>
            <a:r>
              <a:rPr lang="en-US" dirty="0">
                <a:solidFill>
                  <a:schemeClr val="tx1">
                    <a:lumMod val="85000"/>
                    <a:lumOff val="15000"/>
                  </a:schemeClr>
                </a:solidFill>
              </a:rPr>
              <a:t> </a:t>
            </a:r>
            <a:r>
              <a:rPr lang="en-US" dirty="0" err="1">
                <a:solidFill>
                  <a:schemeClr val="tx1">
                    <a:lumMod val="85000"/>
                    <a:lumOff val="15000"/>
                  </a:schemeClr>
                </a:solidFill>
              </a:rPr>
              <a:t>concernant</a:t>
            </a:r>
            <a:r>
              <a:rPr lang="en-US" dirty="0">
                <a:solidFill>
                  <a:schemeClr val="tx1">
                    <a:lumMod val="85000"/>
                    <a:lumOff val="15000"/>
                  </a:schemeClr>
                </a:solidFill>
              </a:rPr>
              <a:t> </a:t>
            </a:r>
            <a:r>
              <a:rPr lang="en-US" dirty="0" err="1">
                <a:solidFill>
                  <a:schemeClr val="tx1">
                    <a:lumMod val="85000"/>
                    <a:lumOff val="15000"/>
                  </a:schemeClr>
                </a:solidFill>
              </a:rPr>
              <a:t>l’Église</a:t>
            </a:r>
            <a:r>
              <a:rPr lang="en-US" dirty="0">
                <a:solidFill>
                  <a:schemeClr val="tx1">
                    <a:lumMod val="85000"/>
                    <a:lumOff val="15000"/>
                  </a:schemeClr>
                </a:solidFill>
              </a:rPr>
              <a:t> et les femmes. </a:t>
            </a:r>
          </a:p>
          <a:p>
            <a:pPr indent="-228600" algn="l">
              <a:lnSpc>
                <a:spcPct val="90000"/>
              </a:lnSpc>
              <a:buFont typeface="Arial" panose="020B0604020202020204" pitchFamily="34" charset="0"/>
              <a:buChar char="•"/>
            </a:pPr>
            <a:r>
              <a:rPr lang="en-US" dirty="0">
                <a:solidFill>
                  <a:schemeClr val="tx1">
                    <a:lumMod val="85000"/>
                    <a:lumOff val="15000"/>
                  </a:schemeClr>
                </a:solidFill>
              </a:rPr>
              <a:t>Elle </a:t>
            </a:r>
            <a:r>
              <a:rPr lang="en-US" dirty="0" err="1">
                <a:solidFill>
                  <a:schemeClr val="tx1">
                    <a:lumMod val="85000"/>
                    <a:lumOff val="15000"/>
                  </a:schemeClr>
                </a:solidFill>
              </a:rPr>
              <a:t>prône</a:t>
            </a:r>
            <a:r>
              <a:rPr lang="en-US" dirty="0">
                <a:solidFill>
                  <a:schemeClr val="tx1">
                    <a:lumMod val="85000"/>
                    <a:lumOff val="15000"/>
                  </a:schemeClr>
                </a:solidFill>
              </a:rPr>
              <a:t> </a:t>
            </a:r>
            <a:r>
              <a:rPr lang="en-US" dirty="0" err="1">
                <a:solidFill>
                  <a:schemeClr val="tx1">
                    <a:lumMod val="85000"/>
                    <a:lumOff val="15000"/>
                  </a:schemeClr>
                </a:solidFill>
              </a:rPr>
              <a:t>aussi</a:t>
            </a:r>
            <a:r>
              <a:rPr lang="en-US" dirty="0">
                <a:solidFill>
                  <a:schemeClr val="tx1">
                    <a:lumMod val="85000"/>
                    <a:lumOff val="15000"/>
                  </a:schemeClr>
                </a:solidFill>
              </a:rPr>
              <a:t> </a:t>
            </a:r>
            <a:r>
              <a:rPr lang="en-US" dirty="0" err="1">
                <a:solidFill>
                  <a:schemeClr val="tx1">
                    <a:lumMod val="85000"/>
                    <a:lumOff val="15000"/>
                  </a:schemeClr>
                </a:solidFill>
              </a:rPr>
              <a:t>l’engagement</a:t>
            </a:r>
            <a:r>
              <a:rPr lang="en-US" dirty="0">
                <a:solidFill>
                  <a:schemeClr val="tx1">
                    <a:lumMod val="85000"/>
                    <a:lumOff val="15000"/>
                  </a:schemeClr>
                </a:solidFill>
              </a:rPr>
              <a:t> </a:t>
            </a:r>
            <a:r>
              <a:rPr lang="en-US" dirty="0" err="1">
                <a:solidFill>
                  <a:schemeClr val="tx1">
                    <a:lumMod val="85000"/>
                    <a:lumOff val="15000"/>
                  </a:schemeClr>
                </a:solidFill>
              </a:rPr>
              <a:t>contre</a:t>
            </a:r>
            <a:r>
              <a:rPr lang="en-US" dirty="0">
                <a:solidFill>
                  <a:schemeClr val="tx1">
                    <a:lumMod val="85000"/>
                    <a:lumOff val="15000"/>
                  </a:schemeClr>
                </a:solidFill>
              </a:rPr>
              <a:t> la guerre du Vietnam, la </a:t>
            </a:r>
            <a:r>
              <a:rPr lang="en-US" dirty="0" err="1">
                <a:solidFill>
                  <a:schemeClr val="tx1">
                    <a:lumMod val="85000"/>
                    <a:lumOff val="15000"/>
                  </a:schemeClr>
                </a:solidFill>
              </a:rPr>
              <a:t>lutte</a:t>
            </a:r>
            <a:r>
              <a:rPr lang="en-US" dirty="0">
                <a:solidFill>
                  <a:schemeClr val="tx1">
                    <a:lumMod val="85000"/>
                    <a:lumOff val="15000"/>
                  </a:schemeClr>
                </a:solidFill>
              </a:rPr>
              <a:t> </a:t>
            </a:r>
            <a:r>
              <a:rPr lang="en-US" dirty="0" err="1">
                <a:solidFill>
                  <a:schemeClr val="tx1">
                    <a:lumMod val="85000"/>
                    <a:lumOff val="15000"/>
                  </a:schemeClr>
                </a:solidFill>
              </a:rPr>
              <a:t>contre</a:t>
            </a:r>
            <a:r>
              <a:rPr lang="en-US" dirty="0">
                <a:solidFill>
                  <a:schemeClr val="tx1">
                    <a:lumMod val="85000"/>
                    <a:lumOff val="15000"/>
                  </a:schemeClr>
                </a:solidFill>
              </a:rPr>
              <a:t> le sous-</a:t>
            </a:r>
            <a:r>
              <a:rPr lang="en-US" dirty="0" err="1">
                <a:solidFill>
                  <a:schemeClr val="tx1">
                    <a:lumMod val="85000"/>
                    <a:lumOff val="15000"/>
                  </a:schemeClr>
                </a:solidFill>
              </a:rPr>
              <a:t>développement</a:t>
            </a:r>
            <a:r>
              <a:rPr lang="en-US" dirty="0">
                <a:solidFill>
                  <a:schemeClr val="tx1">
                    <a:lumMod val="85000"/>
                    <a:lumOff val="15000"/>
                  </a:schemeClr>
                </a:solidFill>
              </a:rPr>
              <a:t>, </a:t>
            </a:r>
            <a:r>
              <a:rPr lang="en-US" dirty="0" err="1">
                <a:solidFill>
                  <a:schemeClr val="tx1">
                    <a:lumMod val="85000"/>
                    <a:lumOff val="15000"/>
                  </a:schemeClr>
                </a:solidFill>
              </a:rPr>
              <a:t>l’ouverture</a:t>
            </a:r>
            <a:r>
              <a:rPr lang="en-US" dirty="0">
                <a:solidFill>
                  <a:schemeClr val="tx1">
                    <a:lumMod val="85000"/>
                    <a:lumOff val="15000"/>
                  </a:schemeClr>
                </a:solidFill>
              </a:rPr>
              <a:t> </a:t>
            </a:r>
            <a:r>
              <a:rPr lang="en-US" dirty="0" err="1">
                <a:solidFill>
                  <a:schemeClr val="tx1">
                    <a:lumMod val="85000"/>
                    <a:lumOff val="15000"/>
                  </a:schemeClr>
                </a:solidFill>
              </a:rPr>
              <a:t>vers</a:t>
            </a:r>
            <a:r>
              <a:rPr lang="en-US" dirty="0">
                <a:solidFill>
                  <a:schemeClr val="tx1">
                    <a:lumMod val="85000"/>
                    <a:lumOff val="15000"/>
                  </a:schemeClr>
                </a:solidFill>
              </a:rPr>
              <a:t> les sciences </a:t>
            </a:r>
            <a:r>
              <a:rPr lang="en-US" dirty="0" err="1">
                <a:solidFill>
                  <a:schemeClr val="tx1">
                    <a:lumMod val="85000"/>
                    <a:lumOff val="15000"/>
                  </a:schemeClr>
                </a:solidFill>
              </a:rPr>
              <a:t>humaines</a:t>
            </a:r>
            <a:r>
              <a:rPr lang="en-US" dirty="0">
                <a:solidFill>
                  <a:schemeClr val="tx1">
                    <a:lumMod val="85000"/>
                    <a:lumOff val="15000"/>
                  </a:schemeClr>
                </a:solidFill>
              </a:rPr>
              <a:t> et la </a:t>
            </a:r>
            <a:r>
              <a:rPr lang="en-US" dirty="0" err="1">
                <a:solidFill>
                  <a:schemeClr val="tx1">
                    <a:lumMod val="85000"/>
                    <a:lumOff val="15000"/>
                  </a:schemeClr>
                </a:solidFill>
              </a:rPr>
              <a:t>psychanalyse</a:t>
            </a:r>
            <a:r>
              <a:rPr lang="en-US" dirty="0">
                <a:solidFill>
                  <a:schemeClr val="tx1">
                    <a:lumMod val="85000"/>
                    <a:lumOff val="15000"/>
                  </a:schemeClr>
                </a:solidFill>
              </a:rPr>
              <a:t>.</a:t>
            </a:r>
          </a:p>
        </p:txBody>
      </p:sp>
    </p:spTree>
    <p:extLst>
      <p:ext uri="{BB962C8B-B14F-4D97-AF65-F5344CB8AC3E}">
        <p14:creationId xmlns:p14="http://schemas.microsoft.com/office/powerpoint/2010/main" val="957305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56B3B010-88AD-5444-8880-0D0F31948AFE}"/>
              </a:ext>
            </a:extLst>
          </p:cNvPr>
          <p:cNvSpPr>
            <a:spLocks noGrp="1"/>
          </p:cNvSpPr>
          <p:nvPr>
            <p:ph type="title"/>
          </p:nvPr>
        </p:nvSpPr>
        <p:spPr>
          <a:xfrm>
            <a:off x="2231136" y="467418"/>
            <a:ext cx="7729728" cy="1188720"/>
          </a:xfrm>
          <a:solidFill>
            <a:srgbClr val="FFFFFF"/>
          </a:solidFill>
        </p:spPr>
        <p:txBody>
          <a:bodyPr>
            <a:normAutofit/>
          </a:bodyPr>
          <a:lstStyle/>
          <a:p>
            <a:r>
              <a:rPr lang="fr-FR" dirty="0"/>
              <a:t>Benoit XVI à propos d’</a:t>
            </a:r>
            <a:r>
              <a:rPr lang="fr-FR" dirty="0" err="1"/>
              <a:t>humanae</a:t>
            </a:r>
            <a:r>
              <a:rPr lang="fr-FR" dirty="0"/>
              <a:t> Vitae</a:t>
            </a:r>
          </a:p>
        </p:txBody>
      </p:sp>
      <p:sp>
        <p:nvSpPr>
          <p:cNvPr id="6" name="Espace réservé du contenu 5">
            <a:extLst>
              <a:ext uri="{FF2B5EF4-FFF2-40B4-BE49-F238E27FC236}">
                <a16:creationId xmlns:a16="http://schemas.microsoft.com/office/drawing/2014/main" id="{39FDA4F5-FC37-2641-9C26-92FC6FFB0A0F}"/>
              </a:ext>
            </a:extLst>
          </p:cNvPr>
          <p:cNvSpPr>
            <a:spLocks noGrp="1"/>
          </p:cNvSpPr>
          <p:nvPr>
            <p:ph idx="1"/>
          </p:nvPr>
        </p:nvSpPr>
        <p:spPr>
          <a:xfrm>
            <a:off x="1706062" y="2291262"/>
            <a:ext cx="8779512" cy="2879256"/>
          </a:xfrm>
        </p:spPr>
        <p:txBody>
          <a:bodyPr>
            <a:normAutofit/>
          </a:bodyPr>
          <a:lstStyle/>
          <a:p>
            <a:r>
              <a:rPr lang="fr-FR" i="1" dirty="0">
                <a:solidFill>
                  <a:srgbClr val="404040"/>
                </a:solidFill>
              </a:rPr>
              <a:t>« </a:t>
            </a:r>
            <a:r>
              <a:rPr lang="fr-FR" i="1" dirty="0" err="1">
                <a:solidFill>
                  <a:srgbClr val="404040"/>
                </a:solidFill>
              </a:rPr>
              <a:t>Humanae</a:t>
            </a:r>
            <a:r>
              <a:rPr lang="fr-FR" i="1" dirty="0">
                <a:solidFill>
                  <a:srgbClr val="404040"/>
                </a:solidFill>
              </a:rPr>
              <a:t> Vitae </a:t>
            </a:r>
            <a:r>
              <a:rPr lang="fr-FR" dirty="0">
                <a:solidFill>
                  <a:srgbClr val="404040"/>
                </a:solidFill>
              </a:rPr>
              <a:t>a été un texte problématique pour moi dans la situation et dans le contexte de la pensée théologique où je me trouvais alors. Elle contient des éléments tout à fait valables, évidemment, mais son mode d’argumentation n’était pas satisfaisant pour nous, pour moi, à l’époque. Je cherchais une vision anthropologique de plus grande ampleur. Dans les faits, le pape Jean-Paul II a complété plus tard a complété plus tard cette encyclique, marquée par le droit naturel, en y ajoutant un point de vue personnaliste. »</a:t>
            </a:r>
          </a:p>
          <a:p>
            <a:r>
              <a:rPr lang="fr-FR" dirty="0">
                <a:solidFill>
                  <a:srgbClr val="404040"/>
                </a:solidFill>
              </a:rPr>
              <a:t>Benoît XVI, </a:t>
            </a:r>
            <a:r>
              <a:rPr lang="fr-FR" i="1" dirty="0">
                <a:solidFill>
                  <a:srgbClr val="404040"/>
                </a:solidFill>
              </a:rPr>
              <a:t>Dernières conversations</a:t>
            </a:r>
            <a:r>
              <a:rPr lang="fr-FR" dirty="0">
                <a:solidFill>
                  <a:srgbClr val="404040"/>
                </a:solidFill>
              </a:rPr>
              <a:t>, avec Peter </a:t>
            </a:r>
            <a:r>
              <a:rPr lang="fr-FR" dirty="0" err="1">
                <a:solidFill>
                  <a:srgbClr val="404040"/>
                </a:solidFill>
              </a:rPr>
              <a:t>Seewald</a:t>
            </a:r>
            <a:r>
              <a:rPr lang="fr-FR" dirty="0">
                <a:solidFill>
                  <a:srgbClr val="404040"/>
                </a:solidFill>
              </a:rPr>
              <a:t>, Fayard, 2016, p. 184.</a:t>
            </a:r>
          </a:p>
        </p:txBody>
      </p:sp>
    </p:spTree>
    <p:extLst>
      <p:ext uri="{BB962C8B-B14F-4D97-AF65-F5344CB8AC3E}">
        <p14:creationId xmlns:p14="http://schemas.microsoft.com/office/powerpoint/2010/main" val="3790207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AED5AA0-B07C-1D47-A35D-C85BAEED6FC7}"/>
              </a:ext>
            </a:extLst>
          </p:cNvPr>
          <p:cNvSpPr>
            <a:spLocks noGrp="1"/>
          </p:cNvSpPr>
          <p:nvPr>
            <p:ph type="title"/>
          </p:nvPr>
        </p:nvSpPr>
        <p:spPr/>
        <p:txBody>
          <a:bodyPr>
            <a:normAutofit fontScale="90000"/>
          </a:bodyPr>
          <a:lstStyle/>
          <a:p>
            <a:r>
              <a:rPr lang="fr-FR" dirty="0"/>
              <a:t>La contestation gauchiste des années 70</a:t>
            </a:r>
            <a:br>
              <a:rPr lang="fr-FR" dirty="0"/>
            </a:br>
            <a:endParaRPr lang="fr-FR" dirty="0"/>
          </a:p>
        </p:txBody>
      </p:sp>
      <p:sp>
        <p:nvSpPr>
          <p:cNvPr id="5" name="Espace réservé du texte 4">
            <a:extLst>
              <a:ext uri="{FF2B5EF4-FFF2-40B4-BE49-F238E27FC236}">
                <a16:creationId xmlns:a16="http://schemas.microsoft.com/office/drawing/2014/main" id="{1C1EBB08-5216-2142-A2A2-3682E83DE46A}"/>
              </a:ext>
            </a:extLst>
          </p:cNvPr>
          <p:cNvSpPr>
            <a:spLocks noGrp="1"/>
          </p:cNvSpPr>
          <p:nvPr>
            <p:ph type="body" idx="1"/>
          </p:nvPr>
        </p:nvSpPr>
        <p:spPr/>
        <p:txBody>
          <a:bodyPr/>
          <a:lstStyle/>
          <a:p>
            <a:r>
              <a:rPr lang="fr-FR" dirty="0"/>
              <a:t>Deuxième partie</a:t>
            </a:r>
          </a:p>
        </p:txBody>
      </p:sp>
    </p:spTree>
    <p:extLst>
      <p:ext uri="{BB962C8B-B14F-4D97-AF65-F5344CB8AC3E}">
        <p14:creationId xmlns:p14="http://schemas.microsoft.com/office/powerpoint/2010/main" val="307299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271059-319B-C744-B3E6-C2A598EF609A}"/>
              </a:ext>
            </a:extLst>
          </p:cNvPr>
          <p:cNvSpPr>
            <a:spLocks noGrp="1"/>
          </p:cNvSpPr>
          <p:nvPr>
            <p:ph type="title"/>
          </p:nvPr>
        </p:nvSpPr>
        <p:spPr/>
        <p:txBody>
          <a:bodyPr/>
          <a:lstStyle/>
          <a:p>
            <a:r>
              <a:rPr lang="fr-FR" dirty="0"/>
              <a:t>La plus grave crise sacerdotale depuis la révolution française</a:t>
            </a:r>
          </a:p>
        </p:txBody>
      </p:sp>
      <p:graphicFrame>
        <p:nvGraphicFramePr>
          <p:cNvPr id="4" name="Espace réservé du contenu 3">
            <a:extLst>
              <a:ext uri="{FF2B5EF4-FFF2-40B4-BE49-F238E27FC236}">
                <a16:creationId xmlns:a16="http://schemas.microsoft.com/office/drawing/2014/main" id="{A3C241A5-286C-464F-A70F-5182181E5B8E}"/>
              </a:ext>
            </a:extLst>
          </p:cNvPr>
          <p:cNvGraphicFramePr>
            <a:graphicFrameLocks noGrp="1"/>
          </p:cNvGraphicFramePr>
          <p:nvPr>
            <p:ph idx="1"/>
          </p:nvPr>
        </p:nvGraphicFramePr>
        <p:xfrm>
          <a:off x="2230438" y="2638425"/>
          <a:ext cx="7731126" cy="2966720"/>
        </p:xfrm>
        <a:graphic>
          <a:graphicData uri="http://schemas.openxmlformats.org/drawingml/2006/table">
            <a:tbl>
              <a:tblPr firstRow="1" bandRow="1">
                <a:tableStyleId>{5C22544A-7EE6-4342-B048-85BDC9FD1C3A}</a:tableStyleId>
              </a:tblPr>
              <a:tblGrid>
                <a:gridCol w="3865563">
                  <a:extLst>
                    <a:ext uri="{9D8B030D-6E8A-4147-A177-3AD203B41FA5}">
                      <a16:colId xmlns:a16="http://schemas.microsoft.com/office/drawing/2014/main" val="4090185417"/>
                    </a:ext>
                  </a:extLst>
                </a:gridCol>
                <a:gridCol w="3865563">
                  <a:extLst>
                    <a:ext uri="{9D8B030D-6E8A-4147-A177-3AD203B41FA5}">
                      <a16:colId xmlns:a16="http://schemas.microsoft.com/office/drawing/2014/main" val="3364485503"/>
                    </a:ext>
                  </a:extLst>
                </a:gridCol>
              </a:tblGrid>
              <a:tr h="370840">
                <a:tc>
                  <a:txBody>
                    <a:bodyPr/>
                    <a:lstStyle/>
                    <a:p>
                      <a:r>
                        <a:rPr lang="fr-FR" dirty="0"/>
                        <a:t>Années</a:t>
                      </a:r>
                    </a:p>
                  </a:txBody>
                  <a:tcPr/>
                </a:tc>
                <a:tc>
                  <a:txBody>
                    <a:bodyPr/>
                    <a:lstStyle/>
                    <a:p>
                      <a:r>
                        <a:rPr lang="fr-FR" dirty="0"/>
                        <a:t>ordinations</a:t>
                      </a:r>
                    </a:p>
                  </a:txBody>
                  <a:tcPr/>
                </a:tc>
                <a:extLst>
                  <a:ext uri="{0D108BD9-81ED-4DB2-BD59-A6C34878D82A}">
                    <a16:rowId xmlns:a16="http://schemas.microsoft.com/office/drawing/2014/main" val="1089090024"/>
                  </a:ext>
                </a:extLst>
              </a:tr>
              <a:tr h="370840">
                <a:tc>
                  <a:txBody>
                    <a:bodyPr/>
                    <a:lstStyle/>
                    <a:p>
                      <a:r>
                        <a:rPr lang="fr-FR" dirty="0"/>
                        <a:t>1956</a:t>
                      </a:r>
                    </a:p>
                  </a:txBody>
                  <a:tcPr/>
                </a:tc>
                <a:tc>
                  <a:txBody>
                    <a:bodyPr/>
                    <a:lstStyle/>
                    <a:p>
                      <a:r>
                        <a:rPr lang="fr-FR" dirty="0"/>
                        <a:t>825</a:t>
                      </a:r>
                    </a:p>
                  </a:txBody>
                  <a:tcPr/>
                </a:tc>
                <a:extLst>
                  <a:ext uri="{0D108BD9-81ED-4DB2-BD59-A6C34878D82A}">
                    <a16:rowId xmlns:a16="http://schemas.microsoft.com/office/drawing/2014/main" val="2300348104"/>
                  </a:ext>
                </a:extLst>
              </a:tr>
              <a:tr h="370840">
                <a:tc>
                  <a:txBody>
                    <a:bodyPr/>
                    <a:lstStyle/>
                    <a:p>
                      <a:r>
                        <a:rPr lang="fr-FR" dirty="0"/>
                        <a:t>1965</a:t>
                      </a:r>
                    </a:p>
                  </a:txBody>
                  <a:tcPr/>
                </a:tc>
                <a:tc>
                  <a:txBody>
                    <a:bodyPr/>
                    <a:lstStyle/>
                    <a:p>
                      <a:r>
                        <a:rPr lang="fr-FR" dirty="0"/>
                        <a:t>646</a:t>
                      </a:r>
                    </a:p>
                  </a:txBody>
                  <a:tcPr/>
                </a:tc>
                <a:extLst>
                  <a:ext uri="{0D108BD9-81ED-4DB2-BD59-A6C34878D82A}">
                    <a16:rowId xmlns:a16="http://schemas.microsoft.com/office/drawing/2014/main" val="1385232187"/>
                  </a:ext>
                </a:extLst>
              </a:tr>
              <a:tr h="370840">
                <a:tc>
                  <a:txBody>
                    <a:bodyPr/>
                    <a:lstStyle/>
                    <a:p>
                      <a:r>
                        <a:rPr lang="fr-FR" dirty="0"/>
                        <a:t>1968</a:t>
                      </a:r>
                    </a:p>
                  </a:txBody>
                  <a:tcPr/>
                </a:tc>
                <a:tc>
                  <a:txBody>
                    <a:bodyPr/>
                    <a:lstStyle/>
                    <a:p>
                      <a:r>
                        <a:rPr lang="fr-FR" dirty="0"/>
                        <a:t>461</a:t>
                      </a:r>
                    </a:p>
                  </a:txBody>
                  <a:tcPr/>
                </a:tc>
                <a:extLst>
                  <a:ext uri="{0D108BD9-81ED-4DB2-BD59-A6C34878D82A}">
                    <a16:rowId xmlns:a16="http://schemas.microsoft.com/office/drawing/2014/main" val="79736722"/>
                  </a:ext>
                </a:extLst>
              </a:tr>
              <a:tr h="370840">
                <a:tc>
                  <a:txBody>
                    <a:bodyPr/>
                    <a:lstStyle/>
                    <a:p>
                      <a:r>
                        <a:rPr lang="fr-FR" dirty="0"/>
                        <a:t>1970</a:t>
                      </a:r>
                    </a:p>
                  </a:txBody>
                  <a:tcPr/>
                </a:tc>
                <a:tc>
                  <a:txBody>
                    <a:bodyPr/>
                    <a:lstStyle/>
                    <a:p>
                      <a:r>
                        <a:rPr lang="fr-FR" dirty="0"/>
                        <a:t>280</a:t>
                      </a:r>
                    </a:p>
                  </a:txBody>
                  <a:tcPr/>
                </a:tc>
                <a:extLst>
                  <a:ext uri="{0D108BD9-81ED-4DB2-BD59-A6C34878D82A}">
                    <a16:rowId xmlns:a16="http://schemas.microsoft.com/office/drawing/2014/main" val="3540351172"/>
                  </a:ext>
                </a:extLst>
              </a:tr>
              <a:tr h="370840">
                <a:tc>
                  <a:txBody>
                    <a:bodyPr/>
                    <a:lstStyle/>
                    <a:p>
                      <a:r>
                        <a:rPr lang="fr-FR" dirty="0"/>
                        <a:t>1972</a:t>
                      </a:r>
                    </a:p>
                  </a:txBody>
                  <a:tcPr/>
                </a:tc>
                <a:tc>
                  <a:txBody>
                    <a:bodyPr/>
                    <a:lstStyle/>
                    <a:p>
                      <a:r>
                        <a:rPr lang="fr-FR" dirty="0"/>
                        <a:t>193</a:t>
                      </a:r>
                    </a:p>
                  </a:txBody>
                  <a:tcPr/>
                </a:tc>
                <a:extLst>
                  <a:ext uri="{0D108BD9-81ED-4DB2-BD59-A6C34878D82A}">
                    <a16:rowId xmlns:a16="http://schemas.microsoft.com/office/drawing/2014/main" val="1947445881"/>
                  </a:ext>
                </a:extLst>
              </a:tr>
              <a:tr h="370840">
                <a:tc>
                  <a:txBody>
                    <a:bodyPr/>
                    <a:lstStyle/>
                    <a:p>
                      <a:r>
                        <a:rPr lang="fr-FR" dirty="0"/>
                        <a:t>1975</a:t>
                      </a:r>
                    </a:p>
                  </a:txBody>
                  <a:tcPr/>
                </a:tc>
                <a:tc>
                  <a:txBody>
                    <a:bodyPr/>
                    <a:lstStyle/>
                    <a:p>
                      <a:r>
                        <a:rPr lang="fr-FR" dirty="0"/>
                        <a:t>161</a:t>
                      </a:r>
                    </a:p>
                  </a:txBody>
                  <a:tcPr/>
                </a:tc>
                <a:extLst>
                  <a:ext uri="{0D108BD9-81ED-4DB2-BD59-A6C34878D82A}">
                    <a16:rowId xmlns:a16="http://schemas.microsoft.com/office/drawing/2014/main" val="3653500430"/>
                  </a:ext>
                </a:extLst>
              </a:tr>
              <a:tr h="370840">
                <a:tc>
                  <a:txBody>
                    <a:bodyPr/>
                    <a:lstStyle/>
                    <a:p>
                      <a:r>
                        <a:rPr lang="fr-FR" dirty="0"/>
                        <a:t>1979</a:t>
                      </a:r>
                    </a:p>
                  </a:txBody>
                  <a:tcPr/>
                </a:tc>
                <a:tc>
                  <a:txBody>
                    <a:bodyPr/>
                    <a:lstStyle/>
                    <a:p>
                      <a:r>
                        <a:rPr lang="fr-FR" dirty="0"/>
                        <a:t>99</a:t>
                      </a:r>
                    </a:p>
                  </a:txBody>
                  <a:tcPr/>
                </a:tc>
                <a:extLst>
                  <a:ext uri="{0D108BD9-81ED-4DB2-BD59-A6C34878D82A}">
                    <a16:rowId xmlns:a16="http://schemas.microsoft.com/office/drawing/2014/main" val="3289314743"/>
                  </a:ext>
                </a:extLst>
              </a:tr>
            </a:tbl>
          </a:graphicData>
        </a:graphic>
      </p:graphicFrame>
    </p:spTree>
    <p:extLst>
      <p:ext uri="{BB962C8B-B14F-4D97-AF65-F5344CB8AC3E}">
        <p14:creationId xmlns:p14="http://schemas.microsoft.com/office/powerpoint/2010/main" val="285855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C13E3A0-7BBB-C24F-AF8D-CA3E3CDA1394}"/>
              </a:ext>
            </a:extLst>
          </p:cNvPr>
          <p:cNvPicPr>
            <a:picLocks noGrp="1" noChangeAspect="1"/>
          </p:cNvPicPr>
          <p:nvPr>
            <p:ph idx="1"/>
          </p:nvPr>
        </p:nvPicPr>
        <p:blipFill rotWithShape="1">
          <a:blip r:embed="rId3"/>
          <a:srcRect/>
          <a:stretch/>
        </p:blipFill>
        <p:spPr>
          <a:xfrm>
            <a:off x="0" y="283789"/>
            <a:ext cx="12191980" cy="6857990"/>
          </a:xfrm>
          <a:prstGeom prst="rect">
            <a:avLst/>
          </a:prstGeom>
        </p:spPr>
      </p:pic>
    </p:spTree>
    <p:extLst>
      <p:ext uri="{BB962C8B-B14F-4D97-AF65-F5344CB8AC3E}">
        <p14:creationId xmlns:p14="http://schemas.microsoft.com/office/powerpoint/2010/main" val="1748561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48E74-5CA0-F247-A3C2-E8FF8750F5DB}"/>
              </a:ext>
            </a:extLst>
          </p:cNvPr>
          <p:cNvSpPr>
            <a:spLocks noGrp="1"/>
          </p:cNvSpPr>
          <p:nvPr>
            <p:ph type="title"/>
          </p:nvPr>
        </p:nvSpPr>
        <p:spPr/>
        <p:txBody>
          <a:bodyPr/>
          <a:lstStyle/>
          <a:p>
            <a:r>
              <a:rPr lang="fr-FR" dirty="0"/>
              <a:t>Nombre des ordinations </a:t>
            </a:r>
          </a:p>
        </p:txBody>
      </p:sp>
      <p:graphicFrame>
        <p:nvGraphicFramePr>
          <p:cNvPr id="4" name="Espace réservé du contenu 3">
            <a:extLst>
              <a:ext uri="{FF2B5EF4-FFF2-40B4-BE49-F238E27FC236}">
                <a16:creationId xmlns:a16="http://schemas.microsoft.com/office/drawing/2014/main" id="{D56A0CCA-660D-6C49-A3E8-D9F05A2F30D2}"/>
              </a:ext>
            </a:extLst>
          </p:cNvPr>
          <p:cNvGraphicFramePr>
            <a:graphicFrameLocks noGrp="1"/>
          </p:cNvGraphicFramePr>
          <p:nvPr>
            <p:ph idx="1"/>
            <p:extLst>
              <p:ext uri="{D42A27DB-BD31-4B8C-83A1-F6EECF244321}">
                <p14:modId xmlns:p14="http://schemas.microsoft.com/office/powerpoint/2010/main" val="207413507"/>
              </p:ext>
            </p:extLst>
          </p:nvPr>
        </p:nvGraphicFramePr>
        <p:xfrm>
          <a:off x="2230438" y="2638425"/>
          <a:ext cx="7731125" cy="3977640"/>
        </p:xfrm>
        <a:graphic>
          <a:graphicData uri="http://schemas.openxmlformats.org/drawingml/2006/table">
            <a:tbl>
              <a:tblPr firstRow="1" bandRow="1">
                <a:tableStyleId>{5C22544A-7EE6-4342-B048-85BDC9FD1C3A}</a:tableStyleId>
              </a:tblPr>
              <a:tblGrid>
                <a:gridCol w="1546225">
                  <a:extLst>
                    <a:ext uri="{9D8B030D-6E8A-4147-A177-3AD203B41FA5}">
                      <a16:colId xmlns:a16="http://schemas.microsoft.com/office/drawing/2014/main" val="3336230390"/>
                    </a:ext>
                  </a:extLst>
                </a:gridCol>
                <a:gridCol w="1546225">
                  <a:extLst>
                    <a:ext uri="{9D8B030D-6E8A-4147-A177-3AD203B41FA5}">
                      <a16:colId xmlns:a16="http://schemas.microsoft.com/office/drawing/2014/main" val="2198760052"/>
                    </a:ext>
                  </a:extLst>
                </a:gridCol>
                <a:gridCol w="1546225">
                  <a:extLst>
                    <a:ext uri="{9D8B030D-6E8A-4147-A177-3AD203B41FA5}">
                      <a16:colId xmlns:a16="http://schemas.microsoft.com/office/drawing/2014/main" val="2679338157"/>
                    </a:ext>
                  </a:extLst>
                </a:gridCol>
                <a:gridCol w="1546225">
                  <a:extLst>
                    <a:ext uri="{9D8B030D-6E8A-4147-A177-3AD203B41FA5}">
                      <a16:colId xmlns:a16="http://schemas.microsoft.com/office/drawing/2014/main" val="292227364"/>
                    </a:ext>
                  </a:extLst>
                </a:gridCol>
                <a:gridCol w="1546225">
                  <a:extLst>
                    <a:ext uri="{9D8B030D-6E8A-4147-A177-3AD203B41FA5}">
                      <a16:colId xmlns:a16="http://schemas.microsoft.com/office/drawing/2014/main" val="1801906093"/>
                    </a:ext>
                  </a:extLst>
                </a:gridCol>
              </a:tblGrid>
              <a:tr h="370840">
                <a:tc>
                  <a:txBody>
                    <a:bodyPr/>
                    <a:lstStyle/>
                    <a:p>
                      <a:r>
                        <a:rPr lang="fr-FR" dirty="0"/>
                        <a:t>Pays</a:t>
                      </a:r>
                    </a:p>
                  </a:txBody>
                  <a:tcPr/>
                </a:tc>
                <a:tc>
                  <a:txBody>
                    <a:bodyPr/>
                    <a:lstStyle/>
                    <a:p>
                      <a:r>
                        <a:rPr lang="fr-FR" dirty="0"/>
                        <a:t>1964</a:t>
                      </a:r>
                    </a:p>
                  </a:txBody>
                  <a:tcPr/>
                </a:tc>
                <a:tc>
                  <a:txBody>
                    <a:bodyPr/>
                    <a:lstStyle/>
                    <a:p>
                      <a:r>
                        <a:rPr lang="fr-FR" dirty="0"/>
                        <a:t>1968</a:t>
                      </a:r>
                    </a:p>
                  </a:txBody>
                  <a:tcPr/>
                </a:tc>
                <a:tc>
                  <a:txBody>
                    <a:bodyPr/>
                    <a:lstStyle/>
                    <a:p>
                      <a:r>
                        <a:rPr lang="fr-FR" dirty="0"/>
                        <a:t>Variation brute</a:t>
                      </a:r>
                    </a:p>
                  </a:txBody>
                  <a:tcPr/>
                </a:tc>
                <a:tc>
                  <a:txBody>
                    <a:bodyPr/>
                    <a:lstStyle/>
                    <a:p>
                      <a:r>
                        <a:rPr lang="fr-FR" dirty="0"/>
                        <a:t>Variation en %</a:t>
                      </a:r>
                    </a:p>
                  </a:txBody>
                  <a:tcPr/>
                </a:tc>
                <a:extLst>
                  <a:ext uri="{0D108BD9-81ED-4DB2-BD59-A6C34878D82A}">
                    <a16:rowId xmlns:a16="http://schemas.microsoft.com/office/drawing/2014/main" val="2407267068"/>
                  </a:ext>
                </a:extLst>
              </a:tr>
              <a:tr h="370840">
                <a:tc>
                  <a:txBody>
                    <a:bodyPr/>
                    <a:lstStyle/>
                    <a:p>
                      <a:r>
                        <a:rPr lang="fr-FR" dirty="0"/>
                        <a:t>RFA</a:t>
                      </a:r>
                    </a:p>
                  </a:txBody>
                  <a:tcPr/>
                </a:tc>
                <a:tc>
                  <a:txBody>
                    <a:bodyPr/>
                    <a:lstStyle/>
                    <a:p>
                      <a:r>
                        <a:rPr lang="fr-FR" dirty="0"/>
                        <a:t>506</a:t>
                      </a:r>
                    </a:p>
                  </a:txBody>
                  <a:tcPr/>
                </a:tc>
                <a:tc>
                  <a:txBody>
                    <a:bodyPr/>
                    <a:lstStyle/>
                    <a:p>
                      <a:r>
                        <a:rPr lang="fr-FR" dirty="0"/>
                        <a:t>364</a:t>
                      </a:r>
                    </a:p>
                  </a:txBody>
                  <a:tcPr/>
                </a:tc>
                <a:tc>
                  <a:txBody>
                    <a:bodyPr/>
                    <a:lstStyle/>
                    <a:p>
                      <a:r>
                        <a:rPr lang="fr-FR" dirty="0"/>
                        <a:t>-142</a:t>
                      </a:r>
                    </a:p>
                  </a:txBody>
                  <a:tcPr/>
                </a:tc>
                <a:tc>
                  <a:txBody>
                    <a:bodyPr/>
                    <a:lstStyle/>
                    <a:p>
                      <a:r>
                        <a:rPr lang="fr-FR" dirty="0"/>
                        <a:t>-28,1%</a:t>
                      </a:r>
                    </a:p>
                  </a:txBody>
                  <a:tcPr/>
                </a:tc>
                <a:extLst>
                  <a:ext uri="{0D108BD9-81ED-4DB2-BD59-A6C34878D82A}">
                    <a16:rowId xmlns:a16="http://schemas.microsoft.com/office/drawing/2014/main" val="2920949734"/>
                  </a:ext>
                </a:extLst>
              </a:tr>
              <a:tr h="370840">
                <a:tc>
                  <a:txBody>
                    <a:bodyPr/>
                    <a:lstStyle/>
                    <a:p>
                      <a:r>
                        <a:rPr lang="fr-FR" dirty="0"/>
                        <a:t>Autriche</a:t>
                      </a:r>
                    </a:p>
                  </a:txBody>
                  <a:tcPr/>
                </a:tc>
                <a:tc>
                  <a:txBody>
                    <a:bodyPr/>
                    <a:lstStyle/>
                    <a:p>
                      <a:r>
                        <a:rPr lang="fr-FR" dirty="0"/>
                        <a:t>84</a:t>
                      </a:r>
                    </a:p>
                  </a:txBody>
                  <a:tcPr/>
                </a:tc>
                <a:tc>
                  <a:txBody>
                    <a:bodyPr/>
                    <a:lstStyle/>
                    <a:p>
                      <a:r>
                        <a:rPr lang="fr-FR" dirty="0"/>
                        <a:t>68</a:t>
                      </a:r>
                    </a:p>
                  </a:txBody>
                  <a:tcPr/>
                </a:tc>
                <a:tc>
                  <a:txBody>
                    <a:bodyPr/>
                    <a:lstStyle/>
                    <a:p>
                      <a:r>
                        <a:rPr lang="fr-FR" dirty="0"/>
                        <a:t>-16</a:t>
                      </a:r>
                    </a:p>
                  </a:txBody>
                  <a:tcPr/>
                </a:tc>
                <a:tc>
                  <a:txBody>
                    <a:bodyPr/>
                    <a:lstStyle/>
                    <a:p>
                      <a:r>
                        <a:rPr lang="fr-FR" dirty="0"/>
                        <a:t>-19%</a:t>
                      </a:r>
                    </a:p>
                  </a:txBody>
                  <a:tcPr/>
                </a:tc>
                <a:extLst>
                  <a:ext uri="{0D108BD9-81ED-4DB2-BD59-A6C34878D82A}">
                    <a16:rowId xmlns:a16="http://schemas.microsoft.com/office/drawing/2014/main" val="3082219655"/>
                  </a:ext>
                </a:extLst>
              </a:tr>
              <a:tr h="370840">
                <a:tc>
                  <a:txBody>
                    <a:bodyPr/>
                    <a:lstStyle/>
                    <a:p>
                      <a:r>
                        <a:rPr lang="fr-FR" dirty="0"/>
                        <a:t>Belgique</a:t>
                      </a:r>
                    </a:p>
                  </a:txBody>
                  <a:tcPr/>
                </a:tc>
                <a:tc>
                  <a:txBody>
                    <a:bodyPr/>
                    <a:lstStyle/>
                    <a:p>
                      <a:r>
                        <a:rPr lang="fr-FR" dirty="0"/>
                        <a:t>170</a:t>
                      </a:r>
                    </a:p>
                  </a:txBody>
                  <a:tcPr/>
                </a:tc>
                <a:tc>
                  <a:txBody>
                    <a:bodyPr/>
                    <a:lstStyle/>
                    <a:p>
                      <a:r>
                        <a:rPr lang="fr-FR" dirty="0"/>
                        <a:t>131</a:t>
                      </a:r>
                    </a:p>
                  </a:txBody>
                  <a:tcPr/>
                </a:tc>
                <a:tc>
                  <a:txBody>
                    <a:bodyPr/>
                    <a:lstStyle/>
                    <a:p>
                      <a:r>
                        <a:rPr lang="fr-FR" dirty="0"/>
                        <a:t>-39</a:t>
                      </a:r>
                    </a:p>
                  </a:txBody>
                  <a:tcPr/>
                </a:tc>
                <a:tc>
                  <a:txBody>
                    <a:bodyPr/>
                    <a:lstStyle/>
                    <a:p>
                      <a:r>
                        <a:rPr lang="fr-FR" dirty="0"/>
                        <a:t>-22,9%</a:t>
                      </a:r>
                    </a:p>
                  </a:txBody>
                  <a:tcPr/>
                </a:tc>
                <a:extLst>
                  <a:ext uri="{0D108BD9-81ED-4DB2-BD59-A6C34878D82A}">
                    <a16:rowId xmlns:a16="http://schemas.microsoft.com/office/drawing/2014/main" val="1511853562"/>
                  </a:ext>
                </a:extLst>
              </a:tr>
              <a:tr h="370840">
                <a:tc>
                  <a:txBody>
                    <a:bodyPr/>
                    <a:lstStyle/>
                    <a:p>
                      <a:r>
                        <a:rPr lang="fr-FR" dirty="0"/>
                        <a:t>Espagne</a:t>
                      </a:r>
                    </a:p>
                  </a:txBody>
                  <a:tcPr/>
                </a:tc>
                <a:tc>
                  <a:txBody>
                    <a:bodyPr/>
                    <a:lstStyle/>
                    <a:p>
                      <a:r>
                        <a:rPr lang="fr-FR" dirty="0"/>
                        <a:t>668</a:t>
                      </a:r>
                    </a:p>
                  </a:txBody>
                  <a:tcPr/>
                </a:tc>
                <a:tc>
                  <a:txBody>
                    <a:bodyPr/>
                    <a:lstStyle/>
                    <a:p>
                      <a:r>
                        <a:rPr lang="fr-FR" dirty="0"/>
                        <a:t>501</a:t>
                      </a:r>
                    </a:p>
                  </a:txBody>
                  <a:tcPr/>
                </a:tc>
                <a:tc>
                  <a:txBody>
                    <a:bodyPr/>
                    <a:lstStyle/>
                    <a:p>
                      <a:r>
                        <a:rPr lang="fr-FR" dirty="0"/>
                        <a:t>-167</a:t>
                      </a:r>
                    </a:p>
                  </a:txBody>
                  <a:tcPr/>
                </a:tc>
                <a:tc>
                  <a:txBody>
                    <a:bodyPr/>
                    <a:lstStyle/>
                    <a:p>
                      <a:r>
                        <a:rPr lang="fr-FR" dirty="0"/>
                        <a:t>-25%</a:t>
                      </a:r>
                    </a:p>
                  </a:txBody>
                  <a:tcPr/>
                </a:tc>
                <a:extLst>
                  <a:ext uri="{0D108BD9-81ED-4DB2-BD59-A6C34878D82A}">
                    <a16:rowId xmlns:a16="http://schemas.microsoft.com/office/drawing/2014/main" val="393057078"/>
                  </a:ext>
                </a:extLst>
              </a:tr>
              <a:tr h="370840">
                <a:tc>
                  <a:txBody>
                    <a:bodyPr/>
                    <a:lstStyle/>
                    <a:p>
                      <a:r>
                        <a:rPr lang="fr-FR" dirty="0"/>
                        <a:t>France</a:t>
                      </a:r>
                    </a:p>
                  </a:txBody>
                  <a:tcPr/>
                </a:tc>
                <a:tc>
                  <a:txBody>
                    <a:bodyPr/>
                    <a:lstStyle/>
                    <a:p>
                      <a:r>
                        <a:rPr lang="fr-FR" dirty="0"/>
                        <a:t>610</a:t>
                      </a:r>
                    </a:p>
                  </a:txBody>
                  <a:tcPr/>
                </a:tc>
                <a:tc>
                  <a:txBody>
                    <a:bodyPr/>
                    <a:lstStyle/>
                    <a:p>
                      <a:r>
                        <a:rPr lang="fr-FR" dirty="0"/>
                        <a:t>461</a:t>
                      </a:r>
                    </a:p>
                  </a:txBody>
                  <a:tcPr/>
                </a:tc>
                <a:tc>
                  <a:txBody>
                    <a:bodyPr/>
                    <a:lstStyle/>
                    <a:p>
                      <a:r>
                        <a:rPr lang="fr-FR" dirty="0"/>
                        <a:t>-149</a:t>
                      </a:r>
                    </a:p>
                  </a:txBody>
                  <a:tcPr/>
                </a:tc>
                <a:tc>
                  <a:txBody>
                    <a:bodyPr/>
                    <a:lstStyle/>
                    <a:p>
                      <a:r>
                        <a:rPr lang="fr-FR" dirty="0"/>
                        <a:t>-24,4%</a:t>
                      </a:r>
                    </a:p>
                  </a:txBody>
                  <a:tcPr/>
                </a:tc>
                <a:extLst>
                  <a:ext uri="{0D108BD9-81ED-4DB2-BD59-A6C34878D82A}">
                    <a16:rowId xmlns:a16="http://schemas.microsoft.com/office/drawing/2014/main" val="3665265513"/>
                  </a:ext>
                </a:extLst>
              </a:tr>
              <a:tr h="370840">
                <a:tc>
                  <a:txBody>
                    <a:bodyPr/>
                    <a:lstStyle/>
                    <a:p>
                      <a:r>
                        <a:rPr lang="fr-FR" dirty="0"/>
                        <a:t>Pays-Bas</a:t>
                      </a:r>
                    </a:p>
                  </a:txBody>
                  <a:tcPr/>
                </a:tc>
                <a:tc>
                  <a:txBody>
                    <a:bodyPr/>
                    <a:lstStyle/>
                    <a:p>
                      <a:r>
                        <a:rPr lang="fr-FR" dirty="0"/>
                        <a:t>87</a:t>
                      </a:r>
                    </a:p>
                  </a:txBody>
                  <a:tcPr/>
                </a:tc>
                <a:tc>
                  <a:txBody>
                    <a:bodyPr/>
                    <a:lstStyle/>
                    <a:p>
                      <a:r>
                        <a:rPr lang="fr-FR" dirty="0"/>
                        <a:t>48</a:t>
                      </a:r>
                    </a:p>
                  </a:txBody>
                  <a:tcPr/>
                </a:tc>
                <a:tc>
                  <a:txBody>
                    <a:bodyPr/>
                    <a:lstStyle/>
                    <a:p>
                      <a:r>
                        <a:rPr lang="fr-FR" dirty="0"/>
                        <a:t>-39</a:t>
                      </a:r>
                    </a:p>
                  </a:txBody>
                  <a:tcPr/>
                </a:tc>
                <a:tc>
                  <a:txBody>
                    <a:bodyPr/>
                    <a:lstStyle/>
                    <a:p>
                      <a:r>
                        <a:rPr lang="fr-FR" dirty="0"/>
                        <a:t>-44,8%</a:t>
                      </a:r>
                    </a:p>
                  </a:txBody>
                  <a:tcPr/>
                </a:tc>
                <a:extLst>
                  <a:ext uri="{0D108BD9-81ED-4DB2-BD59-A6C34878D82A}">
                    <a16:rowId xmlns:a16="http://schemas.microsoft.com/office/drawing/2014/main" val="3730527606"/>
                  </a:ext>
                </a:extLst>
              </a:tr>
              <a:tr h="370840">
                <a:tc>
                  <a:txBody>
                    <a:bodyPr/>
                    <a:lstStyle/>
                    <a:p>
                      <a:r>
                        <a:rPr lang="fr-FR" dirty="0"/>
                        <a:t>Portugal</a:t>
                      </a:r>
                    </a:p>
                  </a:txBody>
                  <a:tcPr/>
                </a:tc>
                <a:tc>
                  <a:txBody>
                    <a:bodyPr/>
                    <a:lstStyle/>
                    <a:p>
                      <a:r>
                        <a:rPr lang="fr-FR" dirty="0"/>
                        <a:t>86</a:t>
                      </a:r>
                    </a:p>
                  </a:txBody>
                  <a:tcPr/>
                </a:tc>
                <a:tc>
                  <a:txBody>
                    <a:bodyPr/>
                    <a:lstStyle/>
                    <a:p>
                      <a:r>
                        <a:rPr lang="fr-FR" dirty="0"/>
                        <a:t>51</a:t>
                      </a:r>
                    </a:p>
                  </a:txBody>
                  <a:tcPr/>
                </a:tc>
                <a:tc>
                  <a:txBody>
                    <a:bodyPr/>
                    <a:lstStyle/>
                    <a:p>
                      <a:r>
                        <a:rPr lang="fr-FR" dirty="0"/>
                        <a:t>-35</a:t>
                      </a:r>
                    </a:p>
                  </a:txBody>
                  <a:tcPr/>
                </a:tc>
                <a:tc>
                  <a:txBody>
                    <a:bodyPr/>
                    <a:lstStyle/>
                    <a:p>
                      <a:r>
                        <a:rPr lang="fr-FR" dirty="0"/>
                        <a:t>-40,7%</a:t>
                      </a:r>
                    </a:p>
                  </a:txBody>
                  <a:tcPr/>
                </a:tc>
                <a:extLst>
                  <a:ext uri="{0D108BD9-81ED-4DB2-BD59-A6C34878D82A}">
                    <a16:rowId xmlns:a16="http://schemas.microsoft.com/office/drawing/2014/main" val="973600"/>
                  </a:ext>
                </a:extLst>
              </a:tr>
              <a:tr h="370840">
                <a:tc>
                  <a:txBody>
                    <a:bodyPr/>
                    <a:lstStyle/>
                    <a:p>
                      <a:r>
                        <a:rPr lang="fr-FR" dirty="0"/>
                        <a:t>Suisse</a:t>
                      </a:r>
                    </a:p>
                  </a:txBody>
                  <a:tcPr/>
                </a:tc>
                <a:tc>
                  <a:txBody>
                    <a:bodyPr/>
                    <a:lstStyle/>
                    <a:p>
                      <a:r>
                        <a:rPr lang="fr-FR" dirty="0"/>
                        <a:t>50</a:t>
                      </a:r>
                    </a:p>
                  </a:txBody>
                  <a:tcPr/>
                </a:tc>
                <a:tc>
                  <a:txBody>
                    <a:bodyPr/>
                    <a:lstStyle/>
                    <a:p>
                      <a:r>
                        <a:rPr lang="fr-FR" dirty="0"/>
                        <a:t>56</a:t>
                      </a:r>
                    </a:p>
                  </a:txBody>
                  <a:tcPr/>
                </a:tc>
                <a:tc>
                  <a:txBody>
                    <a:bodyPr/>
                    <a:lstStyle/>
                    <a:p>
                      <a:r>
                        <a:rPr lang="fr-FR" dirty="0"/>
                        <a:t>+6</a:t>
                      </a:r>
                    </a:p>
                  </a:txBody>
                  <a:tcPr/>
                </a:tc>
                <a:tc>
                  <a:txBody>
                    <a:bodyPr/>
                    <a:lstStyle/>
                    <a:p>
                      <a:r>
                        <a:rPr lang="fr-FR" dirty="0"/>
                        <a:t>+12%</a:t>
                      </a:r>
                    </a:p>
                  </a:txBody>
                  <a:tcPr/>
                </a:tc>
                <a:extLst>
                  <a:ext uri="{0D108BD9-81ED-4DB2-BD59-A6C34878D82A}">
                    <a16:rowId xmlns:a16="http://schemas.microsoft.com/office/drawing/2014/main" val="1599645832"/>
                  </a:ext>
                </a:extLst>
              </a:tr>
              <a:tr h="370840">
                <a:tc>
                  <a:txBody>
                    <a:bodyPr/>
                    <a:lstStyle/>
                    <a:p>
                      <a:r>
                        <a:rPr lang="fr-FR" dirty="0"/>
                        <a:t>Total</a:t>
                      </a:r>
                    </a:p>
                  </a:txBody>
                  <a:tcPr/>
                </a:tc>
                <a:tc>
                  <a:txBody>
                    <a:bodyPr/>
                    <a:lstStyle/>
                    <a:p>
                      <a:r>
                        <a:rPr lang="fr-FR" dirty="0"/>
                        <a:t>2261</a:t>
                      </a:r>
                    </a:p>
                  </a:txBody>
                  <a:tcPr/>
                </a:tc>
                <a:tc>
                  <a:txBody>
                    <a:bodyPr/>
                    <a:lstStyle/>
                    <a:p>
                      <a:r>
                        <a:rPr lang="fr-FR" dirty="0"/>
                        <a:t>1680</a:t>
                      </a:r>
                    </a:p>
                  </a:txBody>
                  <a:tcPr/>
                </a:tc>
                <a:tc>
                  <a:txBody>
                    <a:bodyPr/>
                    <a:lstStyle/>
                    <a:p>
                      <a:r>
                        <a:rPr lang="fr-FR" dirty="0"/>
                        <a:t>-581</a:t>
                      </a:r>
                    </a:p>
                  </a:txBody>
                  <a:tcPr/>
                </a:tc>
                <a:tc>
                  <a:txBody>
                    <a:bodyPr/>
                    <a:lstStyle/>
                    <a:p>
                      <a:r>
                        <a:rPr lang="fr-FR"/>
                        <a:t>-25,6%</a:t>
                      </a:r>
                    </a:p>
                  </a:txBody>
                  <a:tcPr/>
                </a:tc>
                <a:extLst>
                  <a:ext uri="{0D108BD9-81ED-4DB2-BD59-A6C34878D82A}">
                    <a16:rowId xmlns:a16="http://schemas.microsoft.com/office/drawing/2014/main" val="3924098681"/>
                  </a:ext>
                </a:extLst>
              </a:tr>
            </a:tbl>
          </a:graphicData>
        </a:graphic>
      </p:graphicFrame>
    </p:spTree>
    <p:extLst>
      <p:ext uri="{BB962C8B-B14F-4D97-AF65-F5344CB8AC3E}">
        <p14:creationId xmlns:p14="http://schemas.microsoft.com/office/powerpoint/2010/main" val="342846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00BE798-3300-AA44-ABBF-946E1F262CFE}"/>
              </a:ext>
            </a:extLst>
          </p:cNvPr>
          <p:cNvSpPr>
            <a:spLocks noGrp="1"/>
          </p:cNvSpPr>
          <p:nvPr>
            <p:ph type="title"/>
          </p:nvPr>
        </p:nvSpPr>
        <p:spPr/>
        <p:txBody>
          <a:bodyPr/>
          <a:lstStyle/>
          <a:p>
            <a:r>
              <a:rPr lang="fr-FR" dirty="0"/>
              <a:t>Départs de prêtres séculiers en </a:t>
            </a:r>
            <a:r>
              <a:rPr lang="fr-FR" dirty="0" err="1"/>
              <a:t>france</a:t>
            </a:r>
            <a:r>
              <a:rPr lang="fr-FR" dirty="0"/>
              <a:t> entre 1960 et 1974</a:t>
            </a:r>
          </a:p>
        </p:txBody>
      </p:sp>
      <p:graphicFrame>
        <p:nvGraphicFramePr>
          <p:cNvPr id="6" name="Espace réservé du contenu 5">
            <a:extLst>
              <a:ext uri="{FF2B5EF4-FFF2-40B4-BE49-F238E27FC236}">
                <a16:creationId xmlns:a16="http://schemas.microsoft.com/office/drawing/2014/main" id="{423C3565-D285-DD4B-8499-48499ACA8298}"/>
              </a:ext>
            </a:extLst>
          </p:cNvPr>
          <p:cNvGraphicFramePr>
            <a:graphicFrameLocks noGrp="1"/>
          </p:cNvGraphicFramePr>
          <p:nvPr>
            <p:ph idx="1"/>
            <p:extLst>
              <p:ext uri="{D42A27DB-BD31-4B8C-83A1-F6EECF244321}">
                <p14:modId xmlns:p14="http://schemas.microsoft.com/office/powerpoint/2010/main" val="2543789242"/>
              </p:ext>
            </p:extLst>
          </p:nvPr>
        </p:nvGraphicFramePr>
        <p:xfrm>
          <a:off x="2231136" y="2153412"/>
          <a:ext cx="7731126" cy="2560320"/>
        </p:xfrm>
        <a:graphic>
          <a:graphicData uri="http://schemas.openxmlformats.org/drawingml/2006/table">
            <a:tbl>
              <a:tblPr firstRow="1" bandRow="1">
                <a:tableStyleId>{5C22544A-7EE6-4342-B048-85BDC9FD1C3A}</a:tableStyleId>
              </a:tblPr>
              <a:tblGrid>
                <a:gridCol w="1288521">
                  <a:extLst>
                    <a:ext uri="{9D8B030D-6E8A-4147-A177-3AD203B41FA5}">
                      <a16:colId xmlns:a16="http://schemas.microsoft.com/office/drawing/2014/main" val="1672871"/>
                    </a:ext>
                  </a:extLst>
                </a:gridCol>
                <a:gridCol w="1288521">
                  <a:extLst>
                    <a:ext uri="{9D8B030D-6E8A-4147-A177-3AD203B41FA5}">
                      <a16:colId xmlns:a16="http://schemas.microsoft.com/office/drawing/2014/main" val="200175980"/>
                    </a:ext>
                  </a:extLst>
                </a:gridCol>
                <a:gridCol w="1288521">
                  <a:extLst>
                    <a:ext uri="{9D8B030D-6E8A-4147-A177-3AD203B41FA5}">
                      <a16:colId xmlns:a16="http://schemas.microsoft.com/office/drawing/2014/main" val="2182291170"/>
                    </a:ext>
                  </a:extLst>
                </a:gridCol>
                <a:gridCol w="1288521">
                  <a:extLst>
                    <a:ext uri="{9D8B030D-6E8A-4147-A177-3AD203B41FA5}">
                      <a16:colId xmlns:a16="http://schemas.microsoft.com/office/drawing/2014/main" val="2967990506"/>
                    </a:ext>
                  </a:extLst>
                </a:gridCol>
                <a:gridCol w="1288521">
                  <a:extLst>
                    <a:ext uri="{9D8B030D-6E8A-4147-A177-3AD203B41FA5}">
                      <a16:colId xmlns:a16="http://schemas.microsoft.com/office/drawing/2014/main" val="3634393944"/>
                    </a:ext>
                  </a:extLst>
                </a:gridCol>
                <a:gridCol w="1288521">
                  <a:extLst>
                    <a:ext uri="{9D8B030D-6E8A-4147-A177-3AD203B41FA5}">
                      <a16:colId xmlns:a16="http://schemas.microsoft.com/office/drawing/2014/main" val="429758914"/>
                    </a:ext>
                  </a:extLst>
                </a:gridCol>
              </a:tblGrid>
              <a:tr h="0">
                <a:tc>
                  <a:txBody>
                    <a:bodyPr/>
                    <a:lstStyle/>
                    <a:p>
                      <a:r>
                        <a:rPr lang="fr-FR" dirty="0"/>
                        <a:t>Année</a:t>
                      </a:r>
                    </a:p>
                  </a:txBody>
                  <a:tcPr/>
                </a:tc>
                <a:tc>
                  <a:txBody>
                    <a:bodyPr/>
                    <a:lstStyle/>
                    <a:p>
                      <a:r>
                        <a:rPr lang="fr-FR" dirty="0"/>
                        <a:t>Départ</a:t>
                      </a:r>
                    </a:p>
                  </a:txBody>
                  <a:tcPr/>
                </a:tc>
                <a:tc>
                  <a:txBody>
                    <a:bodyPr/>
                    <a:lstStyle/>
                    <a:p>
                      <a:r>
                        <a:rPr lang="fr-FR" dirty="0"/>
                        <a:t>Année</a:t>
                      </a:r>
                    </a:p>
                  </a:txBody>
                  <a:tcPr/>
                </a:tc>
                <a:tc>
                  <a:txBody>
                    <a:bodyPr/>
                    <a:lstStyle/>
                    <a:p>
                      <a:r>
                        <a:rPr lang="fr-FR" dirty="0"/>
                        <a:t>Départ</a:t>
                      </a:r>
                    </a:p>
                  </a:txBody>
                  <a:tcPr/>
                </a:tc>
                <a:tc>
                  <a:txBody>
                    <a:bodyPr/>
                    <a:lstStyle/>
                    <a:p>
                      <a:r>
                        <a:rPr lang="fr-FR" dirty="0"/>
                        <a:t>Année</a:t>
                      </a:r>
                    </a:p>
                  </a:txBody>
                  <a:tcPr/>
                </a:tc>
                <a:tc>
                  <a:txBody>
                    <a:bodyPr/>
                    <a:lstStyle/>
                    <a:p>
                      <a:r>
                        <a:rPr lang="fr-FR" dirty="0"/>
                        <a:t>Départ</a:t>
                      </a:r>
                    </a:p>
                  </a:txBody>
                  <a:tcPr/>
                </a:tc>
                <a:extLst>
                  <a:ext uri="{0D108BD9-81ED-4DB2-BD59-A6C34878D82A}">
                    <a16:rowId xmlns:a16="http://schemas.microsoft.com/office/drawing/2014/main" val="1310624435"/>
                  </a:ext>
                </a:extLst>
              </a:tr>
              <a:tr h="312783">
                <a:tc>
                  <a:txBody>
                    <a:bodyPr/>
                    <a:lstStyle/>
                    <a:p>
                      <a:r>
                        <a:rPr lang="fr-FR" dirty="0"/>
                        <a:t>1960</a:t>
                      </a:r>
                    </a:p>
                  </a:txBody>
                  <a:tcPr/>
                </a:tc>
                <a:tc>
                  <a:txBody>
                    <a:bodyPr/>
                    <a:lstStyle/>
                    <a:p>
                      <a:r>
                        <a:rPr lang="fr-FR" dirty="0"/>
                        <a:t>54</a:t>
                      </a:r>
                    </a:p>
                  </a:txBody>
                  <a:tcPr/>
                </a:tc>
                <a:tc>
                  <a:txBody>
                    <a:bodyPr/>
                    <a:lstStyle/>
                    <a:p>
                      <a:r>
                        <a:rPr lang="fr-FR" dirty="0"/>
                        <a:t>1965</a:t>
                      </a:r>
                    </a:p>
                  </a:txBody>
                  <a:tcPr/>
                </a:tc>
                <a:tc>
                  <a:txBody>
                    <a:bodyPr/>
                    <a:lstStyle/>
                    <a:p>
                      <a:r>
                        <a:rPr lang="fr-FR" dirty="0"/>
                        <a:t>71</a:t>
                      </a:r>
                    </a:p>
                  </a:txBody>
                  <a:tcPr/>
                </a:tc>
                <a:tc>
                  <a:txBody>
                    <a:bodyPr/>
                    <a:lstStyle/>
                    <a:p>
                      <a:r>
                        <a:rPr lang="fr-FR" dirty="0"/>
                        <a:t>1970</a:t>
                      </a:r>
                    </a:p>
                  </a:txBody>
                  <a:tcPr/>
                </a:tc>
                <a:tc>
                  <a:txBody>
                    <a:bodyPr/>
                    <a:lstStyle/>
                    <a:p>
                      <a:r>
                        <a:rPr lang="fr-FR" dirty="0"/>
                        <a:t>176</a:t>
                      </a:r>
                    </a:p>
                  </a:txBody>
                  <a:tcPr/>
                </a:tc>
                <a:extLst>
                  <a:ext uri="{0D108BD9-81ED-4DB2-BD59-A6C34878D82A}">
                    <a16:rowId xmlns:a16="http://schemas.microsoft.com/office/drawing/2014/main" val="2805273621"/>
                  </a:ext>
                </a:extLst>
              </a:tr>
              <a:tr h="259806">
                <a:tc>
                  <a:txBody>
                    <a:bodyPr/>
                    <a:lstStyle/>
                    <a:p>
                      <a:r>
                        <a:rPr lang="fr-FR" dirty="0"/>
                        <a:t>1961</a:t>
                      </a:r>
                    </a:p>
                  </a:txBody>
                  <a:tcPr/>
                </a:tc>
                <a:tc>
                  <a:txBody>
                    <a:bodyPr/>
                    <a:lstStyle/>
                    <a:p>
                      <a:r>
                        <a:rPr lang="fr-FR" dirty="0"/>
                        <a:t>45</a:t>
                      </a:r>
                    </a:p>
                  </a:txBody>
                  <a:tcPr/>
                </a:tc>
                <a:tc>
                  <a:txBody>
                    <a:bodyPr/>
                    <a:lstStyle/>
                    <a:p>
                      <a:r>
                        <a:rPr lang="fr-FR" dirty="0"/>
                        <a:t>1966</a:t>
                      </a:r>
                    </a:p>
                  </a:txBody>
                  <a:tcPr/>
                </a:tc>
                <a:tc>
                  <a:txBody>
                    <a:bodyPr/>
                    <a:lstStyle/>
                    <a:p>
                      <a:r>
                        <a:rPr lang="fr-FR" dirty="0"/>
                        <a:t>64</a:t>
                      </a:r>
                    </a:p>
                  </a:txBody>
                  <a:tcPr/>
                </a:tc>
                <a:tc>
                  <a:txBody>
                    <a:bodyPr/>
                    <a:lstStyle/>
                    <a:p>
                      <a:r>
                        <a:rPr lang="fr-FR" dirty="0"/>
                        <a:t>1971</a:t>
                      </a:r>
                    </a:p>
                  </a:txBody>
                  <a:tcPr/>
                </a:tc>
                <a:tc>
                  <a:txBody>
                    <a:bodyPr/>
                    <a:lstStyle/>
                    <a:p>
                      <a:r>
                        <a:rPr lang="fr-FR" dirty="0"/>
                        <a:t>197</a:t>
                      </a:r>
                    </a:p>
                  </a:txBody>
                  <a:tcPr/>
                </a:tc>
                <a:extLst>
                  <a:ext uri="{0D108BD9-81ED-4DB2-BD59-A6C34878D82A}">
                    <a16:rowId xmlns:a16="http://schemas.microsoft.com/office/drawing/2014/main" val="2775970618"/>
                  </a:ext>
                </a:extLst>
              </a:tr>
              <a:tr h="206829">
                <a:tc>
                  <a:txBody>
                    <a:bodyPr/>
                    <a:lstStyle/>
                    <a:p>
                      <a:r>
                        <a:rPr lang="fr-FR" dirty="0"/>
                        <a:t>1962</a:t>
                      </a:r>
                    </a:p>
                  </a:txBody>
                  <a:tcPr/>
                </a:tc>
                <a:tc>
                  <a:txBody>
                    <a:bodyPr/>
                    <a:lstStyle/>
                    <a:p>
                      <a:r>
                        <a:rPr lang="fr-FR" dirty="0"/>
                        <a:t>37</a:t>
                      </a:r>
                    </a:p>
                  </a:txBody>
                  <a:tcPr/>
                </a:tc>
                <a:tc>
                  <a:txBody>
                    <a:bodyPr/>
                    <a:lstStyle/>
                    <a:p>
                      <a:r>
                        <a:rPr lang="fr-FR" dirty="0"/>
                        <a:t>1967</a:t>
                      </a:r>
                    </a:p>
                  </a:txBody>
                  <a:tcPr/>
                </a:tc>
                <a:tc>
                  <a:txBody>
                    <a:bodyPr/>
                    <a:lstStyle/>
                    <a:p>
                      <a:r>
                        <a:rPr lang="fr-FR" dirty="0"/>
                        <a:t>105</a:t>
                      </a:r>
                    </a:p>
                  </a:txBody>
                  <a:tcPr/>
                </a:tc>
                <a:tc>
                  <a:txBody>
                    <a:bodyPr/>
                    <a:lstStyle/>
                    <a:p>
                      <a:r>
                        <a:rPr lang="fr-FR" dirty="0"/>
                        <a:t>1972</a:t>
                      </a:r>
                    </a:p>
                  </a:txBody>
                  <a:tcPr/>
                </a:tc>
                <a:tc>
                  <a:txBody>
                    <a:bodyPr/>
                    <a:lstStyle/>
                    <a:p>
                      <a:r>
                        <a:rPr lang="fr-FR" dirty="0"/>
                        <a:t>225</a:t>
                      </a:r>
                    </a:p>
                  </a:txBody>
                  <a:tcPr/>
                </a:tc>
                <a:extLst>
                  <a:ext uri="{0D108BD9-81ED-4DB2-BD59-A6C34878D82A}">
                    <a16:rowId xmlns:a16="http://schemas.microsoft.com/office/drawing/2014/main" val="2884169073"/>
                  </a:ext>
                </a:extLst>
              </a:tr>
              <a:tr h="153851">
                <a:tc>
                  <a:txBody>
                    <a:bodyPr/>
                    <a:lstStyle/>
                    <a:p>
                      <a:r>
                        <a:rPr lang="fr-FR" dirty="0"/>
                        <a:t>1963</a:t>
                      </a:r>
                    </a:p>
                  </a:txBody>
                  <a:tcPr/>
                </a:tc>
                <a:tc>
                  <a:txBody>
                    <a:bodyPr/>
                    <a:lstStyle/>
                    <a:p>
                      <a:r>
                        <a:rPr lang="fr-FR" dirty="0"/>
                        <a:t>44</a:t>
                      </a:r>
                    </a:p>
                  </a:txBody>
                  <a:tcPr/>
                </a:tc>
                <a:tc>
                  <a:txBody>
                    <a:bodyPr/>
                    <a:lstStyle/>
                    <a:p>
                      <a:r>
                        <a:rPr lang="fr-FR" dirty="0"/>
                        <a:t>1968</a:t>
                      </a:r>
                    </a:p>
                  </a:txBody>
                  <a:tcPr/>
                </a:tc>
                <a:tc>
                  <a:txBody>
                    <a:bodyPr/>
                    <a:lstStyle/>
                    <a:p>
                      <a:r>
                        <a:rPr lang="fr-FR" dirty="0"/>
                        <a:t>86</a:t>
                      </a:r>
                    </a:p>
                  </a:txBody>
                  <a:tcPr/>
                </a:tc>
                <a:tc>
                  <a:txBody>
                    <a:bodyPr/>
                    <a:lstStyle/>
                    <a:p>
                      <a:r>
                        <a:rPr lang="fr-FR" dirty="0"/>
                        <a:t>1973</a:t>
                      </a:r>
                    </a:p>
                  </a:txBody>
                  <a:tcPr/>
                </a:tc>
                <a:tc>
                  <a:txBody>
                    <a:bodyPr/>
                    <a:lstStyle/>
                    <a:p>
                      <a:r>
                        <a:rPr lang="fr-FR" dirty="0"/>
                        <a:t>177</a:t>
                      </a:r>
                    </a:p>
                  </a:txBody>
                  <a:tcPr/>
                </a:tc>
                <a:extLst>
                  <a:ext uri="{0D108BD9-81ED-4DB2-BD59-A6C34878D82A}">
                    <a16:rowId xmlns:a16="http://schemas.microsoft.com/office/drawing/2014/main" val="3398654401"/>
                  </a:ext>
                </a:extLst>
              </a:tr>
              <a:tr h="0">
                <a:tc>
                  <a:txBody>
                    <a:bodyPr/>
                    <a:lstStyle/>
                    <a:p>
                      <a:r>
                        <a:rPr lang="fr-FR" dirty="0"/>
                        <a:t>1964</a:t>
                      </a:r>
                    </a:p>
                  </a:txBody>
                  <a:tcPr/>
                </a:tc>
                <a:tc>
                  <a:txBody>
                    <a:bodyPr/>
                    <a:lstStyle/>
                    <a:p>
                      <a:r>
                        <a:rPr lang="fr-FR" dirty="0"/>
                        <a:t>61</a:t>
                      </a:r>
                    </a:p>
                  </a:txBody>
                  <a:tcPr/>
                </a:tc>
                <a:tc>
                  <a:txBody>
                    <a:bodyPr/>
                    <a:lstStyle/>
                    <a:p>
                      <a:r>
                        <a:rPr lang="fr-FR" dirty="0"/>
                        <a:t>1969</a:t>
                      </a:r>
                    </a:p>
                  </a:txBody>
                  <a:tcPr/>
                </a:tc>
                <a:tc>
                  <a:txBody>
                    <a:bodyPr/>
                    <a:lstStyle/>
                    <a:p>
                      <a:r>
                        <a:rPr lang="fr-FR" dirty="0"/>
                        <a:t>159</a:t>
                      </a:r>
                    </a:p>
                  </a:txBody>
                  <a:tcPr/>
                </a:tc>
                <a:tc>
                  <a:txBody>
                    <a:bodyPr/>
                    <a:lstStyle/>
                    <a:p>
                      <a:r>
                        <a:rPr lang="fr-FR" dirty="0"/>
                        <a:t>1974</a:t>
                      </a:r>
                    </a:p>
                  </a:txBody>
                  <a:tcPr/>
                </a:tc>
                <a:tc>
                  <a:txBody>
                    <a:bodyPr/>
                    <a:lstStyle/>
                    <a:p>
                      <a:r>
                        <a:rPr lang="fr-FR" dirty="0"/>
                        <a:t>197</a:t>
                      </a:r>
                    </a:p>
                  </a:txBody>
                  <a:tcPr/>
                </a:tc>
                <a:extLst>
                  <a:ext uri="{0D108BD9-81ED-4DB2-BD59-A6C34878D82A}">
                    <a16:rowId xmlns:a16="http://schemas.microsoft.com/office/drawing/2014/main" val="3842224938"/>
                  </a:ext>
                </a:extLst>
              </a:tr>
              <a:tr h="0">
                <a:tc gridSpan="2">
                  <a:txBody>
                    <a:bodyPr/>
                    <a:lstStyle/>
                    <a:p>
                      <a:r>
                        <a:rPr lang="fr-FR" dirty="0"/>
                        <a:t>1960-1964    </a:t>
                      </a:r>
                      <a:r>
                        <a:rPr lang="fr-FR" b="1" dirty="0"/>
                        <a:t>241</a:t>
                      </a:r>
                    </a:p>
                  </a:txBody>
                  <a:tcPr/>
                </a:tc>
                <a:tc hMerge="1">
                  <a:txBody>
                    <a:bodyPr/>
                    <a:lstStyle/>
                    <a:p>
                      <a:endParaRPr lang="fr-FR" dirty="0"/>
                    </a:p>
                  </a:txBody>
                  <a:tcPr/>
                </a:tc>
                <a:tc gridSpan="2">
                  <a:txBody>
                    <a:bodyPr/>
                    <a:lstStyle/>
                    <a:p>
                      <a:r>
                        <a:rPr lang="fr-FR" dirty="0"/>
                        <a:t>1965-1970     </a:t>
                      </a:r>
                      <a:r>
                        <a:rPr lang="fr-FR" b="1" dirty="0"/>
                        <a:t>485</a:t>
                      </a:r>
                    </a:p>
                  </a:txBody>
                  <a:tcPr/>
                </a:tc>
                <a:tc hMerge="1">
                  <a:txBody>
                    <a:bodyPr/>
                    <a:lstStyle/>
                    <a:p>
                      <a:endParaRPr lang="fr-FR" dirty="0"/>
                    </a:p>
                  </a:txBody>
                  <a:tcPr/>
                </a:tc>
                <a:tc gridSpan="2">
                  <a:txBody>
                    <a:bodyPr/>
                    <a:lstStyle/>
                    <a:p>
                      <a:r>
                        <a:rPr lang="fr-FR" dirty="0"/>
                        <a:t>1970-1974     </a:t>
                      </a:r>
                      <a:r>
                        <a:rPr lang="fr-FR" b="1" dirty="0"/>
                        <a:t>972</a:t>
                      </a:r>
                    </a:p>
                  </a:txBody>
                  <a:tcPr/>
                </a:tc>
                <a:tc hMerge="1">
                  <a:txBody>
                    <a:bodyPr/>
                    <a:lstStyle/>
                    <a:p>
                      <a:endParaRPr lang="fr-FR" dirty="0"/>
                    </a:p>
                  </a:txBody>
                  <a:tcPr/>
                </a:tc>
                <a:extLst>
                  <a:ext uri="{0D108BD9-81ED-4DB2-BD59-A6C34878D82A}">
                    <a16:rowId xmlns:a16="http://schemas.microsoft.com/office/drawing/2014/main" val="670485847"/>
                  </a:ext>
                </a:extLst>
              </a:tr>
            </a:tbl>
          </a:graphicData>
        </a:graphic>
      </p:graphicFrame>
    </p:spTree>
    <p:extLst>
      <p:ext uri="{BB962C8B-B14F-4D97-AF65-F5344CB8AC3E}">
        <p14:creationId xmlns:p14="http://schemas.microsoft.com/office/powerpoint/2010/main" val="30593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C9174E6-4D4C-1844-954A-D51AEB5F4E28}"/>
              </a:ext>
            </a:extLst>
          </p:cNvPr>
          <p:cNvSpPr>
            <a:spLocks noGrp="1"/>
          </p:cNvSpPr>
          <p:nvPr>
            <p:ph type="title"/>
          </p:nvPr>
        </p:nvSpPr>
        <p:spPr>
          <a:xfrm>
            <a:off x="5445496" y="978776"/>
            <a:ext cx="5925310" cy="1174991"/>
          </a:xfrm>
        </p:spPr>
        <p:txBody>
          <a:bodyPr vert="horz" lIns="182880" tIns="182880" rIns="182880" bIns="182880" rtlCol="0" anchor="ctr">
            <a:normAutofit/>
          </a:bodyPr>
          <a:lstStyle/>
          <a:p>
            <a:r>
              <a:rPr lang="en-US" sz="2400"/>
              <a:t>Robert davezies (1923-2007)</a:t>
            </a:r>
          </a:p>
        </p:txBody>
      </p:sp>
      <p:pic>
        <p:nvPicPr>
          <p:cNvPr id="8" name="Espace réservé du contenu 7">
            <a:extLst>
              <a:ext uri="{FF2B5EF4-FFF2-40B4-BE49-F238E27FC236}">
                <a16:creationId xmlns:a16="http://schemas.microsoft.com/office/drawing/2014/main" id="{468DC413-8B8E-F343-9698-1ABDD52C15D7}"/>
              </a:ext>
            </a:extLst>
          </p:cNvPr>
          <p:cNvPicPr>
            <a:picLocks noGrp="1" noChangeAspect="1"/>
          </p:cNvPicPr>
          <p:nvPr>
            <p:ph idx="1"/>
          </p:nvPr>
        </p:nvPicPr>
        <p:blipFill rotWithShape="1">
          <a:blip r:embed="rId2"/>
          <a:srcRect l="5380" r="6993"/>
          <a:stretch/>
        </p:blipFill>
        <p:spPr>
          <a:xfrm>
            <a:off x="20" y="10"/>
            <a:ext cx="4657325" cy="6857990"/>
          </a:xfrm>
          <a:prstGeom prst="rect">
            <a:avLst/>
          </a:prstGeom>
        </p:spPr>
      </p:pic>
      <p:sp>
        <p:nvSpPr>
          <p:cNvPr id="6" name="Espace réservé du texte 5">
            <a:extLst>
              <a:ext uri="{FF2B5EF4-FFF2-40B4-BE49-F238E27FC236}">
                <a16:creationId xmlns:a16="http://schemas.microsoft.com/office/drawing/2014/main" id="{FFE953B8-37CC-0443-A8B0-11AAD1E7D7D8}"/>
              </a:ext>
            </a:extLst>
          </p:cNvPr>
          <p:cNvSpPr>
            <a:spLocks noGrp="1"/>
          </p:cNvSpPr>
          <p:nvPr>
            <p:ph type="body" sz="half" idx="2"/>
          </p:nvPr>
        </p:nvSpPr>
        <p:spPr>
          <a:xfrm>
            <a:off x="5445496" y="2640692"/>
            <a:ext cx="5925310" cy="3255252"/>
          </a:xfrm>
        </p:spPr>
        <p:txBody>
          <a:bodyPr vert="horz" lIns="91440" tIns="45720" rIns="91440" bIns="45720" rtlCol="0">
            <a:normAutofit/>
          </a:bodyPr>
          <a:lstStyle/>
          <a:p>
            <a:pPr indent="-228600" algn="l">
              <a:buFont typeface="Arial" panose="020B0604020202020204" pitchFamily="34" charset="0"/>
              <a:buChar char="•"/>
            </a:pPr>
            <a:r>
              <a:rPr lang="en-US">
                <a:solidFill>
                  <a:schemeClr val="tx1">
                    <a:lumMod val="85000"/>
                    <a:lumOff val="15000"/>
                  </a:schemeClr>
                </a:solidFill>
              </a:rPr>
              <a:t>Licencié en mathématiques et en sciences et prêtre de la Mission de France, il s’engage dans la cause algérienne et soutient le FLN. Accusé d’avoir convoyé les militants chargés d’assassiner Jacques Soustelle, il est condamné à trois ans ferme mais n’en effectue que trois mois. Fondateur du CARE puis du collectif Échanges et dialogue, il milite pour la déclergification du prêtre. </a:t>
            </a:r>
          </a:p>
        </p:txBody>
      </p:sp>
    </p:spTree>
    <p:extLst>
      <p:ext uri="{BB962C8B-B14F-4D97-AF65-F5344CB8AC3E}">
        <p14:creationId xmlns:p14="http://schemas.microsoft.com/office/powerpoint/2010/main" val="1049344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5BECD03-73A5-974F-BD75-C75192AA1356}"/>
              </a:ext>
            </a:extLst>
          </p:cNvPr>
          <p:cNvSpPr>
            <a:spLocks noGrp="1"/>
          </p:cNvSpPr>
          <p:nvPr>
            <p:ph type="title"/>
          </p:nvPr>
        </p:nvSpPr>
        <p:spPr/>
        <p:txBody>
          <a:bodyPr>
            <a:normAutofit fontScale="90000"/>
          </a:bodyPr>
          <a:lstStyle/>
          <a:p>
            <a:r>
              <a:rPr lang="fr-FR" dirty="0"/>
              <a:t>La contestation traditionaliste</a:t>
            </a:r>
            <a:br>
              <a:rPr lang="fr-FR" dirty="0"/>
            </a:br>
            <a:endParaRPr lang="fr-FR" dirty="0"/>
          </a:p>
        </p:txBody>
      </p:sp>
      <p:sp>
        <p:nvSpPr>
          <p:cNvPr id="6" name="Espace réservé du texte 5">
            <a:extLst>
              <a:ext uri="{FF2B5EF4-FFF2-40B4-BE49-F238E27FC236}">
                <a16:creationId xmlns:a16="http://schemas.microsoft.com/office/drawing/2014/main" id="{22F6A171-C2B1-1C4D-96BD-D51876796AF6}"/>
              </a:ext>
            </a:extLst>
          </p:cNvPr>
          <p:cNvSpPr>
            <a:spLocks noGrp="1"/>
          </p:cNvSpPr>
          <p:nvPr>
            <p:ph type="body" idx="1"/>
          </p:nvPr>
        </p:nvSpPr>
        <p:spPr/>
        <p:txBody>
          <a:bodyPr/>
          <a:lstStyle/>
          <a:p>
            <a:r>
              <a:rPr lang="fr-FR" dirty="0"/>
              <a:t>Troisième partie</a:t>
            </a:r>
          </a:p>
        </p:txBody>
      </p:sp>
    </p:spTree>
    <p:extLst>
      <p:ext uri="{BB962C8B-B14F-4D97-AF65-F5344CB8AC3E}">
        <p14:creationId xmlns:p14="http://schemas.microsoft.com/office/powerpoint/2010/main" val="1418117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a:extLst>
              <a:ext uri="{FF2B5EF4-FFF2-40B4-BE49-F238E27FC236}">
                <a16:creationId xmlns:a16="http://schemas.microsoft.com/office/drawing/2014/main" id="{75B54D88-B5DE-7447-9E2F-C85E74307CFC}"/>
              </a:ext>
            </a:extLst>
          </p:cNvPr>
          <p:cNvPicPr>
            <a:picLocks noGrp="1" noChangeAspect="1"/>
          </p:cNvPicPr>
          <p:nvPr>
            <p:ph idx="1"/>
          </p:nvPr>
        </p:nvPicPr>
        <p:blipFill rotWithShape="1">
          <a:blip r:embed="rId2"/>
          <a:srcRect t="6261" r="-1" b="28260"/>
          <a:stretch/>
        </p:blipFill>
        <p:spPr>
          <a:xfrm>
            <a:off x="4650909" y="10"/>
            <a:ext cx="7541090" cy="6857989"/>
          </a:xfrm>
          <a:prstGeom prst="rect">
            <a:avLst/>
          </a:prstGeom>
        </p:spPr>
      </p:pic>
      <p:sp>
        <p:nvSpPr>
          <p:cNvPr id="4" name="Titre 3">
            <a:extLst>
              <a:ext uri="{FF2B5EF4-FFF2-40B4-BE49-F238E27FC236}">
                <a16:creationId xmlns:a16="http://schemas.microsoft.com/office/drawing/2014/main" id="{AF134880-7762-9B45-A326-24AB5CE34C94}"/>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Mgr Marcel lefebvre (1905-1991)</a:t>
            </a:r>
          </a:p>
        </p:txBody>
      </p:sp>
      <p:sp>
        <p:nvSpPr>
          <p:cNvPr id="6" name="Espace réservé du texte 5">
            <a:extLst>
              <a:ext uri="{FF2B5EF4-FFF2-40B4-BE49-F238E27FC236}">
                <a16:creationId xmlns:a16="http://schemas.microsoft.com/office/drawing/2014/main" id="{130690BB-DFBC-0244-AA04-BD6C56768E94}"/>
              </a:ext>
            </a:extLst>
          </p:cNvPr>
          <p:cNvSpPr>
            <a:spLocks noGrp="1"/>
          </p:cNvSpPr>
          <p:nvPr>
            <p:ph type="body" sz="half" idx="2"/>
          </p:nvPr>
        </p:nvSpPr>
        <p:spPr>
          <a:xfrm>
            <a:off x="643468" y="2638044"/>
            <a:ext cx="3363974" cy="3415622"/>
          </a:xfrm>
        </p:spPr>
        <p:txBody>
          <a:bodyPr vert="horz" lIns="91440" tIns="45720" rIns="91440" bIns="45720" rtlCol="0">
            <a:normAutofit fontScale="77500" lnSpcReduction="20000"/>
          </a:bodyPr>
          <a:lstStyle/>
          <a:p>
            <a:pPr indent="-228600" algn="l">
              <a:buFont typeface="Arial" panose="020B0604020202020204" pitchFamily="34" charset="0"/>
              <a:buChar char="•"/>
            </a:pPr>
            <a:r>
              <a:rPr lang="en-US" dirty="0">
                <a:solidFill>
                  <a:schemeClr val="bg1"/>
                </a:solidFill>
              </a:rPr>
              <a:t>Né </a:t>
            </a:r>
            <a:r>
              <a:rPr lang="en-US" dirty="0" err="1">
                <a:solidFill>
                  <a:schemeClr val="bg1"/>
                </a:solidFill>
              </a:rPr>
              <a:t>à</a:t>
            </a:r>
            <a:r>
              <a:rPr lang="en-US" dirty="0">
                <a:solidFill>
                  <a:schemeClr val="bg1"/>
                </a:solidFill>
              </a:rPr>
              <a:t> Tourcoing </a:t>
            </a:r>
            <a:r>
              <a:rPr lang="en-US" dirty="0" err="1">
                <a:solidFill>
                  <a:schemeClr val="bg1"/>
                </a:solidFill>
              </a:rPr>
              <a:t>dans</a:t>
            </a:r>
            <a:r>
              <a:rPr lang="en-US" dirty="0">
                <a:solidFill>
                  <a:schemeClr val="bg1"/>
                </a:solidFill>
              </a:rPr>
              <a:t> le Nord de la France et mort </a:t>
            </a:r>
            <a:r>
              <a:rPr lang="en-US" dirty="0" err="1">
                <a:solidFill>
                  <a:schemeClr val="bg1"/>
                </a:solidFill>
              </a:rPr>
              <a:t>à</a:t>
            </a:r>
            <a:r>
              <a:rPr lang="en-US" dirty="0">
                <a:solidFill>
                  <a:schemeClr val="bg1"/>
                </a:solidFill>
              </a:rPr>
              <a:t> </a:t>
            </a:r>
            <a:r>
              <a:rPr lang="en-US" dirty="0" err="1">
                <a:solidFill>
                  <a:schemeClr val="bg1"/>
                </a:solidFill>
              </a:rPr>
              <a:t>Martigny</a:t>
            </a:r>
            <a:r>
              <a:rPr lang="en-US" dirty="0">
                <a:solidFill>
                  <a:schemeClr val="bg1"/>
                </a:solidFill>
              </a:rPr>
              <a:t> </a:t>
            </a:r>
            <a:r>
              <a:rPr lang="en-US" dirty="0" err="1">
                <a:solidFill>
                  <a:schemeClr val="bg1"/>
                </a:solidFill>
              </a:rPr>
              <a:t>en</a:t>
            </a:r>
            <a:r>
              <a:rPr lang="en-US" dirty="0">
                <a:solidFill>
                  <a:schemeClr val="bg1"/>
                </a:solidFill>
              </a:rPr>
              <a:t> Suisse, </a:t>
            </a:r>
            <a:r>
              <a:rPr lang="en-US" dirty="0" err="1">
                <a:solidFill>
                  <a:schemeClr val="bg1"/>
                </a:solidFill>
              </a:rPr>
              <a:t>il</a:t>
            </a:r>
            <a:r>
              <a:rPr lang="en-US" dirty="0">
                <a:solidFill>
                  <a:schemeClr val="bg1"/>
                </a:solidFill>
              </a:rPr>
              <a:t> </a:t>
            </a:r>
            <a:r>
              <a:rPr lang="en-US" dirty="0" err="1">
                <a:solidFill>
                  <a:schemeClr val="bg1"/>
                </a:solidFill>
              </a:rPr>
              <a:t>est</a:t>
            </a:r>
            <a:r>
              <a:rPr lang="en-US" dirty="0">
                <a:solidFill>
                  <a:schemeClr val="bg1"/>
                </a:solidFill>
              </a:rPr>
              <a:t> </a:t>
            </a:r>
            <a:r>
              <a:rPr lang="en-US" dirty="0" err="1">
                <a:solidFill>
                  <a:schemeClr val="bg1"/>
                </a:solidFill>
              </a:rPr>
              <a:t>ordonné</a:t>
            </a:r>
            <a:r>
              <a:rPr lang="en-US" dirty="0">
                <a:solidFill>
                  <a:schemeClr val="bg1"/>
                </a:solidFill>
              </a:rPr>
              <a:t> </a:t>
            </a:r>
            <a:r>
              <a:rPr lang="en-US" dirty="0" err="1">
                <a:solidFill>
                  <a:schemeClr val="bg1"/>
                </a:solidFill>
              </a:rPr>
              <a:t>prêtre</a:t>
            </a:r>
            <a:r>
              <a:rPr lang="en-US" dirty="0">
                <a:solidFill>
                  <a:schemeClr val="bg1"/>
                </a:solidFill>
              </a:rPr>
              <a:t> </a:t>
            </a:r>
            <a:r>
              <a:rPr lang="en-US" dirty="0" err="1">
                <a:solidFill>
                  <a:schemeClr val="bg1"/>
                </a:solidFill>
              </a:rPr>
              <a:t>en</a:t>
            </a:r>
            <a:r>
              <a:rPr lang="en-US" dirty="0">
                <a:solidFill>
                  <a:schemeClr val="bg1"/>
                </a:solidFill>
              </a:rPr>
              <a:t> 1929 par </a:t>
            </a:r>
            <a:r>
              <a:rPr lang="en-US" dirty="0" err="1">
                <a:solidFill>
                  <a:schemeClr val="bg1"/>
                </a:solidFill>
              </a:rPr>
              <a:t>Mgr</a:t>
            </a:r>
            <a:r>
              <a:rPr lang="en-US" dirty="0">
                <a:solidFill>
                  <a:schemeClr val="bg1"/>
                </a:solidFill>
              </a:rPr>
              <a:t> </a:t>
            </a:r>
            <a:r>
              <a:rPr lang="en-US" dirty="0" err="1">
                <a:solidFill>
                  <a:schemeClr val="bg1"/>
                </a:solidFill>
              </a:rPr>
              <a:t>Liénart</a:t>
            </a:r>
            <a:r>
              <a:rPr lang="en-US" dirty="0">
                <a:solidFill>
                  <a:schemeClr val="bg1"/>
                </a:solidFill>
              </a:rPr>
              <a:t>. Il </a:t>
            </a:r>
            <a:r>
              <a:rPr lang="en-US" dirty="0" err="1">
                <a:solidFill>
                  <a:schemeClr val="bg1"/>
                </a:solidFill>
              </a:rPr>
              <a:t>est</a:t>
            </a:r>
            <a:r>
              <a:rPr lang="en-US" dirty="0">
                <a:solidFill>
                  <a:schemeClr val="bg1"/>
                </a:solidFill>
              </a:rPr>
              <a:t> </a:t>
            </a:r>
            <a:r>
              <a:rPr lang="en-US" dirty="0" err="1">
                <a:solidFill>
                  <a:schemeClr val="bg1"/>
                </a:solidFill>
              </a:rPr>
              <a:t>très</a:t>
            </a:r>
            <a:r>
              <a:rPr lang="en-US" dirty="0">
                <a:solidFill>
                  <a:schemeClr val="bg1"/>
                </a:solidFill>
              </a:rPr>
              <a:t> </a:t>
            </a:r>
            <a:r>
              <a:rPr lang="en-US" dirty="0" err="1">
                <a:solidFill>
                  <a:schemeClr val="bg1"/>
                </a:solidFill>
              </a:rPr>
              <a:t>affecté</a:t>
            </a:r>
            <a:r>
              <a:rPr lang="en-US" dirty="0">
                <a:solidFill>
                  <a:schemeClr val="bg1"/>
                </a:solidFill>
              </a:rPr>
              <a:t> par la </a:t>
            </a:r>
            <a:r>
              <a:rPr lang="en-US" dirty="0" err="1">
                <a:solidFill>
                  <a:schemeClr val="bg1"/>
                </a:solidFill>
              </a:rPr>
              <a:t>condamnation</a:t>
            </a:r>
            <a:r>
              <a:rPr lang="en-US" dirty="0">
                <a:solidFill>
                  <a:schemeClr val="bg1"/>
                </a:solidFill>
              </a:rPr>
              <a:t> de </a:t>
            </a:r>
            <a:r>
              <a:rPr lang="en-US" dirty="0" err="1">
                <a:solidFill>
                  <a:schemeClr val="bg1"/>
                </a:solidFill>
              </a:rPr>
              <a:t>l’Action</a:t>
            </a:r>
            <a:r>
              <a:rPr lang="en-US" dirty="0">
                <a:solidFill>
                  <a:schemeClr val="bg1"/>
                </a:solidFill>
              </a:rPr>
              <a:t> </a:t>
            </a:r>
            <a:r>
              <a:rPr lang="en-US" dirty="0" err="1">
                <a:solidFill>
                  <a:schemeClr val="bg1"/>
                </a:solidFill>
              </a:rPr>
              <a:t>Française</a:t>
            </a:r>
            <a:r>
              <a:rPr lang="en-US" dirty="0">
                <a:solidFill>
                  <a:schemeClr val="bg1"/>
                </a:solidFill>
              </a:rPr>
              <a:t> </a:t>
            </a:r>
            <a:r>
              <a:rPr lang="en-US" dirty="0" err="1">
                <a:solidFill>
                  <a:schemeClr val="bg1"/>
                </a:solidFill>
              </a:rPr>
              <a:t>en</a:t>
            </a:r>
            <a:r>
              <a:rPr lang="en-US" dirty="0">
                <a:solidFill>
                  <a:schemeClr val="bg1"/>
                </a:solidFill>
              </a:rPr>
              <a:t> 1926.  Il entre </a:t>
            </a:r>
            <a:r>
              <a:rPr lang="en-US" dirty="0" err="1">
                <a:solidFill>
                  <a:schemeClr val="bg1"/>
                </a:solidFill>
              </a:rPr>
              <a:t>à</a:t>
            </a:r>
            <a:r>
              <a:rPr lang="en-US" dirty="0">
                <a:solidFill>
                  <a:schemeClr val="bg1"/>
                </a:solidFill>
              </a:rPr>
              <a:t> la </a:t>
            </a:r>
            <a:r>
              <a:rPr lang="en-US" dirty="0" err="1">
                <a:solidFill>
                  <a:schemeClr val="bg1"/>
                </a:solidFill>
              </a:rPr>
              <a:t>congrégation</a:t>
            </a:r>
            <a:r>
              <a:rPr lang="en-US" dirty="0">
                <a:solidFill>
                  <a:schemeClr val="bg1"/>
                </a:solidFill>
              </a:rPr>
              <a:t> du Saint-Esprit et </a:t>
            </a:r>
            <a:r>
              <a:rPr lang="en-US" dirty="0" err="1">
                <a:solidFill>
                  <a:schemeClr val="bg1"/>
                </a:solidFill>
              </a:rPr>
              <a:t>devient</a:t>
            </a:r>
            <a:r>
              <a:rPr lang="en-US" dirty="0">
                <a:solidFill>
                  <a:schemeClr val="bg1"/>
                </a:solidFill>
              </a:rPr>
              <a:t> </a:t>
            </a:r>
            <a:r>
              <a:rPr lang="en-US" dirty="0" err="1">
                <a:solidFill>
                  <a:schemeClr val="bg1"/>
                </a:solidFill>
              </a:rPr>
              <a:t>missionnaire</a:t>
            </a:r>
            <a:r>
              <a:rPr lang="en-US" dirty="0">
                <a:solidFill>
                  <a:schemeClr val="bg1"/>
                </a:solidFill>
              </a:rPr>
              <a:t> au Gabon, </a:t>
            </a:r>
            <a:r>
              <a:rPr lang="en-US" dirty="0" err="1">
                <a:solidFill>
                  <a:schemeClr val="bg1"/>
                </a:solidFill>
              </a:rPr>
              <a:t>avant</a:t>
            </a:r>
            <a:r>
              <a:rPr lang="en-US" dirty="0">
                <a:solidFill>
                  <a:schemeClr val="bg1"/>
                </a:solidFill>
              </a:rPr>
              <a:t> de </a:t>
            </a:r>
            <a:r>
              <a:rPr lang="en-US" dirty="0" err="1">
                <a:solidFill>
                  <a:schemeClr val="bg1"/>
                </a:solidFill>
              </a:rPr>
              <a:t>devenir</a:t>
            </a:r>
            <a:r>
              <a:rPr lang="en-US" dirty="0">
                <a:solidFill>
                  <a:schemeClr val="bg1"/>
                </a:solidFill>
              </a:rPr>
              <a:t> </a:t>
            </a:r>
            <a:r>
              <a:rPr lang="en-US" dirty="0" err="1">
                <a:solidFill>
                  <a:schemeClr val="bg1"/>
                </a:solidFill>
              </a:rPr>
              <a:t>archevêque</a:t>
            </a:r>
            <a:r>
              <a:rPr lang="en-US" dirty="0">
                <a:solidFill>
                  <a:schemeClr val="bg1"/>
                </a:solidFill>
              </a:rPr>
              <a:t> de Dakar </a:t>
            </a:r>
            <a:r>
              <a:rPr lang="en-US" dirty="0" err="1">
                <a:solidFill>
                  <a:schemeClr val="bg1"/>
                </a:solidFill>
              </a:rPr>
              <a:t>puis</a:t>
            </a:r>
            <a:r>
              <a:rPr lang="en-US" dirty="0">
                <a:solidFill>
                  <a:schemeClr val="bg1"/>
                </a:solidFill>
              </a:rPr>
              <a:t> de Tulle </a:t>
            </a:r>
            <a:r>
              <a:rPr lang="en-US" dirty="0" err="1">
                <a:solidFill>
                  <a:schemeClr val="bg1"/>
                </a:solidFill>
              </a:rPr>
              <a:t>en</a:t>
            </a:r>
            <a:r>
              <a:rPr lang="en-US" dirty="0">
                <a:solidFill>
                  <a:schemeClr val="bg1"/>
                </a:solidFill>
              </a:rPr>
              <a:t> 1955. Il y </a:t>
            </a:r>
            <a:r>
              <a:rPr lang="en-US" dirty="0" err="1">
                <a:solidFill>
                  <a:schemeClr val="bg1"/>
                </a:solidFill>
              </a:rPr>
              <a:t>renonce</a:t>
            </a:r>
            <a:r>
              <a:rPr lang="en-US" dirty="0">
                <a:solidFill>
                  <a:schemeClr val="bg1"/>
                </a:solidFill>
              </a:rPr>
              <a:t> pour </a:t>
            </a:r>
            <a:r>
              <a:rPr lang="en-US" dirty="0" err="1">
                <a:solidFill>
                  <a:schemeClr val="bg1"/>
                </a:solidFill>
              </a:rPr>
              <a:t>devenir</a:t>
            </a:r>
            <a:r>
              <a:rPr lang="en-US" dirty="0">
                <a:solidFill>
                  <a:schemeClr val="bg1"/>
                </a:solidFill>
              </a:rPr>
              <a:t> </a:t>
            </a:r>
            <a:r>
              <a:rPr lang="en-US" dirty="0" err="1">
                <a:solidFill>
                  <a:schemeClr val="bg1"/>
                </a:solidFill>
              </a:rPr>
              <a:t>supérieur</a:t>
            </a:r>
            <a:r>
              <a:rPr lang="en-US" dirty="0">
                <a:solidFill>
                  <a:schemeClr val="bg1"/>
                </a:solidFill>
              </a:rPr>
              <a:t> </a:t>
            </a:r>
            <a:r>
              <a:rPr lang="en-US" dirty="0" err="1">
                <a:solidFill>
                  <a:schemeClr val="bg1"/>
                </a:solidFill>
              </a:rPr>
              <a:t>général</a:t>
            </a:r>
            <a:r>
              <a:rPr lang="en-US" dirty="0">
                <a:solidFill>
                  <a:schemeClr val="bg1"/>
                </a:solidFill>
              </a:rPr>
              <a:t> de </a:t>
            </a:r>
            <a:r>
              <a:rPr lang="en-US" dirty="0" err="1">
                <a:solidFill>
                  <a:schemeClr val="bg1"/>
                </a:solidFill>
              </a:rPr>
              <a:t>sa</a:t>
            </a:r>
            <a:r>
              <a:rPr lang="en-US" dirty="0">
                <a:solidFill>
                  <a:schemeClr val="bg1"/>
                </a:solidFill>
              </a:rPr>
              <a:t> </a:t>
            </a:r>
            <a:r>
              <a:rPr lang="en-US" dirty="0" err="1">
                <a:solidFill>
                  <a:schemeClr val="bg1"/>
                </a:solidFill>
              </a:rPr>
              <a:t>congrégation</a:t>
            </a:r>
            <a:r>
              <a:rPr lang="en-US" dirty="0">
                <a:solidFill>
                  <a:schemeClr val="bg1"/>
                </a:solidFill>
              </a:rPr>
              <a:t>. Il se fait </a:t>
            </a:r>
            <a:r>
              <a:rPr lang="en-US" dirty="0" err="1">
                <a:solidFill>
                  <a:schemeClr val="bg1"/>
                </a:solidFill>
              </a:rPr>
              <a:t>remarquer</a:t>
            </a:r>
            <a:r>
              <a:rPr lang="en-US" dirty="0">
                <a:solidFill>
                  <a:schemeClr val="bg1"/>
                </a:solidFill>
              </a:rPr>
              <a:t> au </a:t>
            </a:r>
            <a:r>
              <a:rPr lang="en-US" dirty="0" err="1">
                <a:solidFill>
                  <a:schemeClr val="bg1"/>
                </a:solidFill>
              </a:rPr>
              <a:t>Concile</a:t>
            </a:r>
            <a:r>
              <a:rPr lang="en-US" dirty="0">
                <a:solidFill>
                  <a:schemeClr val="bg1"/>
                </a:solidFill>
              </a:rPr>
              <a:t> pour son opposition </a:t>
            </a:r>
            <a:r>
              <a:rPr lang="en-US" dirty="0" err="1">
                <a:solidFill>
                  <a:schemeClr val="bg1"/>
                </a:solidFill>
              </a:rPr>
              <a:t>à</a:t>
            </a:r>
            <a:r>
              <a:rPr lang="en-US" dirty="0">
                <a:solidFill>
                  <a:schemeClr val="bg1"/>
                </a:solidFill>
              </a:rPr>
              <a:t> la </a:t>
            </a:r>
            <a:r>
              <a:rPr lang="en-US" dirty="0" err="1">
                <a:solidFill>
                  <a:schemeClr val="bg1"/>
                </a:solidFill>
              </a:rPr>
              <a:t>déclaration</a:t>
            </a:r>
            <a:r>
              <a:rPr lang="en-US" dirty="0">
                <a:solidFill>
                  <a:schemeClr val="bg1"/>
                </a:solidFill>
              </a:rPr>
              <a:t> sur la </a:t>
            </a:r>
            <a:r>
              <a:rPr lang="en-US" dirty="0" err="1">
                <a:solidFill>
                  <a:schemeClr val="bg1"/>
                </a:solidFill>
              </a:rPr>
              <a:t>Liberté</a:t>
            </a:r>
            <a:r>
              <a:rPr lang="en-US" dirty="0">
                <a:solidFill>
                  <a:schemeClr val="bg1"/>
                </a:solidFill>
              </a:rPr>
              <a:t> religieuse. </a:t>
            </a:r>
            <a:r>
              <a:rPr lang="en-US" dirty="0" err="1">
                <a:solidFill>
                  <a:schemeClr val="bg1"/>
                </a:solidFill>
              </a:rPr>
              <a:t>Puis</a:t>
            </a:r>
            <a:r>
              <a:rPr lang="en-US" dirty="0">
                <a:solidFill>
                  <a:schemeClr val="bg1"/>
                </a:solidFill>
              </a:rPr>
              <a:t> </a:t>
            </a:r>
            <a:r>
              <a:rPr lang="en-US" dirty="0" err="1">
                <a:solidFill>
                  <a:schemeClr val="bg1"/>
                </a:solidFill>
              </a:rPr>
              <a:t>il</a:t>
            </a:r>
            <a:r>
              <a:rPr lang="en-US" dirty="0">
                <a:solidFill>
                  <a:schemeClr val="bg1"/>
                </a:solidFill>
              </a:rPr>
              <a:t> refuse </a:t>
            </a:r>
            <a:r>
              <a:rPr lang="en-US" dirty="0" err="1">
                <a:solidFill>
                  <a:schemeClr val="bg1"/>
                </a:solidFill>
              </a:rPr>
              <a:t>en</a:t>
            </a:r>
            <a:r>
              <a:rPr lang="en-US" dirty="0">
                <a:solidFill>
                  <a:schemeClr val="bg1"/>
                </a:solidFill>
              </a:rPr>
              <a:t> bloc la </a:t>
            </a:r>
            <a:r>
              <a:rPr lang="en-US" dirty="0" err="1">
                <a:solidFill>
                  <a:schemeClr val="bg1"/>
                </a:solidFill>
              </a:rPr>
              <a:t>collégialité</a:t>
            </a:r>
            <a:r>
              <a:rPr lang="en-US" dirty="0">
                <a:solidFill>
                  <a:schemeClr val="bg1"/>
                </a:solidFill>
              </a:rPr>
              <a:t>, la </a:t>
            </a:r>
            <a:r>
              <a:rPr lang="en-US" dirty="0" err="1">
                <a:solidFill>
                  <a:schemeClr val="bg1"/>
                </a:solidFill>
              </a:rPr>
              <a:t>liturgie</a:t>
            </a:r>
            <a:r>
              <a:rPr lang="en-US" dirty="0">
                <a:solidFill>
                  <a:schemeClr val="bg1"/>
                </a:solidFill>
              </a:rPr>
              <a:t> </a:t>
            </a:r>
            <a:r>
              <a:rPr lang="en-US" dirty="0" err="1">
                <a:solidFill>
                  <a:schemeClr val="bg1"/>
                </a:solidFill>
              </a:rPr>
              <a:t>conciliaire</a:t>
            </a:r>
            <a:r>
              <a:rPr lang="en-US" dirty="0">
                <a:solidFill>
                  <a:schemeClr val="bg1"/>
                </a:solidFill>
              </a:rPr>
              <a:t> et </a:t>
            </a:r>
            <a:r>
              <a:rPr lang="en-US" dirty="0" err="1">
                <a:solidFill>
                  <a:schemeClr val="bg1"/>
                </a:solidFill>
              </a:rPr>
              <a:t>l’oecuménisme</a:t>
            </a:r>
            <a:r>
              <a:rPr lang="en-US" dirty="0">
                <a:solidFill>
                  <a:schemeClr val="bg1"/>
                </a:solidFill>
              </a:rPr>
              <a:t>. Il </a:t>
            </a:r>
            <a:r>
              <a:rPr lang="en-US" dirty="0" err="1">
                <a:solidFill>
                  <a:schemeClr val="bg1"/>
                </a:solidFill>
              </a:rPr>
              <a:t>fonde</a:t>
            </a:r>
            <a:r>
              <a:rPr lang="en-US" dirty="0">
                <a:solidFill>
                  <a:schemeClr val="bg1"/>
                </a:solidFill>
              </a:rPr>
              <a:t> </a:t>
            </a:r>
            <a:r>
              <a:rPr lang="en-US" dirty="0" err="1">
                <a:solidFill>
                  <a:schemeClr val="bg1"/>
                </a:solidFill>
              </a:rPr>
              <a:t>à</a:t>
            </a:r>
            <a:r>
              <a:rPr lang="en-US" dirty="0">
                <a:solidFill>
                  <a:schemeClr val="bg1"/>
                </a:solidFill>
              </a:rPr>
              <a:t> Fribourg la </a:t>
            </a:r>
            <a:r>
              <a:rPr lang="en-US" dirty="0" err="1">
                <a:solidFill>
                  <a:schemeClr val="bg1"/>
                </a:solidFill>
              </a:rPr>
              <a:t>Fraternité</a:t>
            </a:r>
            <a:r>
              <a:rPr lang="en-US" dirty="0">
                <a:solidFill>
                  <a:schemeClr val="bg1"/>
                </a:solidFill>
              </a:rPr>
              <a:t> Saint-Pie X, </a:t>
            </a:r>
            <a:r>
              <a:rPr lang="en-US" dirty="0" err="1">
                <a:solidFill>
                  <a:schemeClr val="bg1"/>
                </a:solidFill>
              </a:rPr>
              <a:t>d’abord</a:t>
            </a:r>
            <a:r>
              <a:rPr lang="en-US" dirty="0">
                <a:solidFill>
                  <a:schemeClr val="bg1"/>
                </a:solidFill>
              </a:rPr>
              <a:t> </a:t>
            </a:r>
            <a:r>
              <a:rPr lang="en-US" dirty="0" err="1">
                <a:solidFill>
                  <a:schemeClr val="bg1"/>
                </a:solidFill>
              </a:rPr>
              <a:t>reconnue</a:t>
            </a:r>
            <a:r>
              <a:rPr lang="en-US" dirty="0">
                <a:solidFill>
                  <a:schemeClr val="bg1"/>
                </a:solidFill>
              </a:rPr>
              <a:t> par les </a:t>
            </a:r>
            <a:r>
              <a:rPr lang="en-US" dirty="0" err="1">
                <a:solidFill>
                  <a:schemeClr val="bg1"/>
                </a:solidFill>
              </a:rPr>
              <a:t>évêques</a:t>
            </a:r>
            <a:r>
              <a:rPr lang="en-US" dirty="0">
                <a:solidFill>
                  <a:schemeClr val="bg1"/>
                </a:solidFill>
              </a:rPr>
              <a:t> </a:t>
            </a:r>
            <a:r>
              <a:rPr lang="en-US" dirty="0" err="1">
                <a:solidFill>
                  <a:schemeClr val="bg1"/>
                </a:solidFill>
              </a:rPr>
              <a:t>suisses</a:t>
            </a:r>
            <a:r>
              <a:rPr lang="en-US" dirty="0">
                <a:solidFill>
                  <a:schemeClr val="bg1"/>
                </a:solidFill>
              </a:rPr>
              <a:t>. Il </a:t>
            </a:r>
            <a:r>
              <a:rPr lang="en-US" dirty="0" err="1">
                <a:solidFill>
                  <a:schemeClr val="bg1"/>
                </a:solidFill>
              </a:rPr>
              <a:t>ouvre</a:t>
            </a:r>
            <a:r>
              <a:rPr lang="en-US" dirty="0">
                <a:solidFill>
                  <a:schemeClr val="bg1"/>
                </a:solidFill>
              </a:rPr>
              <a:t> un </a:t>
            </a:r>
            <a:r>
              <a:rPr lang="en-US" dirty="0" err="1">
                <a:solidFill>
                  <a:schemeClr val="bg1"/>
                </a:solidFill>
              </a:rPr>
              <a:t>séminaire</a:t>
            </a:r>
            <a:r>
              <a:rPr lang="en-US" dirty="0">
                <a:solidFill>
                  <a:schemeClr val="bg1"/>
                </a:solidFill>
              </a:rPr>
              <a:t> </a:t>
            </a:r>
            <a:r>
              <a:rPr lang="en-US" dirty="0" err="1">
                <a:solidFill>
                  <a:schemeClr val="bg1"/>
                </a:solidFill>
              </a:rPr>
              <a:t>à</a:t>
            </a:r>
            <a:r>
              <a:rPr lang="en-US" dirty="0">
                <a:solidFill>
                  <a:schemeClr val="bg1"/>
                </a:solidFill>
              </a:rPr>
              <a:t> </a:t>
            </a:r>
            <a:r>
              <a:rPr lang="en-US" dirty="0" err="1">
                <a:solidFill>
                  <a:schemeClr val="bg1"/>
                </a:solidFill>
              </a:rPr>
              <a:t>Écône</a:t>
            </a:r>
            <a:r>
              <a:rPr lang="en-US" dirty="0">
                <a:solidFill>
                  <a:schemeClr val="bg1"/>
                </a:solidFill>
              </a:rPr>
              <a:t>. </a:t>
            </a:r>
            <a:r>
              <a:rPr lang="en-US" dirty="0" err="1">
                <a:solidFill>
                  <a:schemeClr val="bg1"/>
                </a:solidFill>
              </a:rPr>
              <a:t>À</a:t>
            </a:r>
            <a:r>
              <a:rPr lang="en-US" dirty="0">
                <a:solidFill>
                  <a:schemeClr val="bg1"/>
                </a:solidFill>
              </a:rPr>
              <a:t> </a:t>
            </a:r>
            <a:r>
              <a:rPr lang="en-US" dirty="0" err="1">
                <a:solidFill>
                  <a:schemeClr val="bg1"/>
                </a:solidFill>
              </a:rPr>
              <a:t>partir</a:t>
            </a:r>
            <a:r>
              <a:rPr lang="en-US" dirty="0">
                <a:solidFill>
                  <a:schemeClr val="bg1"/>
                </a:solidFill>
              </a:rPr>
              <a:t> de 1974, </a:t>
            </a:r>
            <a:r>
              <a:rPr lang="en-US" dirty="0" err="1">
                <a:solidFill>
                  <a:schemeClr val="bg1"/>
                </a:solidFill>
              </a:rPr>
              <a:t>il</a:t>
            </a:r>
            <a:r>
              <a:rPr lang="en-US" dirty="0">
                <a:solidFill>
                  <a:schemeClr val="bg1"/>
                </a:solidFill>
              </a:rPr>
              <a:t> refuse </a:t>
            </a:r>
            <a:r>
              <a:rPr lang="en-US" dirty="0" err="1">
                <a:solidFill>
                  <a:schemeClr val="bg1"/>
                </a:solidFill>
              </a:rPr>
              <a:t>d’accepter</a:t>
            </a:r>
            <a:r>
              <a:rPr lang="en-US" dirty="0">
                <a:solidFill>
                  <a:schemeClr val="bg1"/>
                </a:solidFill>
              </a:rPr>
              <a:t> la </a:t>
            </a:r>
            <a:r>
              <a:rPr lang="en-US" dirty="0" err="1">
                <a:solidFill>
                  <a:schemeClr val="bg1"/>
                </a:solidFill>
              </a:rPr>
              <a:t>réforme</a:t>
            </a:r>
            <a:r>
              <a:rPr lang="en-US" dirty="0">
                <a:solidFill>
                  <a:schemeClr val="bg1"/>
                </a:solidFill>
              </a:rPr>
              <a:t> de Vatican II. </a:t>
            </a:r>
            <a:r>
              <a:rPr lang="en-US" dirty="0" err="1">
                <a:solidFill>
                  <a:schemeClr val="bg1"/>
                </a:solidFill>
              </a:rPr>
              <a:t>En</a:t>
            </a:r>
            <a:r>
              <a:rPr lang="en-US" dirty="0">
                <a:solidFill>
                  <a:schemeClr val="bg1"/>
                </a:solidFill>
              </a:rPr>
              <a:t> </a:t>
            </a:r>
            <a:r>
              <a:rPr lang="en-US" dirty="0" err="1">
                <a:solidFill>
                  <a:schemeClr val="bg1"/>
                </a:solidFill>
              </a:rPr>
              <a:t>ordonnant</a:t>
            </a:r>
            <a:r>
              <a:rPr lang="en-US" dirty="0">
                <a:solidFill>
                  <a:schemeClr val="bg1"/>
                </a:solidFill>
              </a:rPr>
              <a:t> </a:t>
            </a:r>
            <a:r>
              <a:rPr lang="en-US" dirty="0" err="1">
                <a:solidFill>
                  <a:schemeClr val="bg1"/>
                </a:solidFill>
              </a:rPr>
              <a:t>quatre</a:t>
            </a:r>
            <a:r>
              <a:rPr lang="en-US" dirty="0">
                <a:solidFill>
                  <a:schemeClr val="bg1"/>
                </a:solidFill>
              </a:rPr>
              <a:t> </a:t>
            </a:r>
            <a:r>
              <a:rPr lang="en-US" dirty="0" err="1">
                <a:solidFill>
                  <a:schemeClr val="bg1"/>
                </a:solidFill>
              </a:rPr>
              <a:t>évêques</a:t>
            </a:r>
            <a:r>
              <a:rPr lang="en-US" dirty="0">
                <a:solidFill>
                  <a:schemeClr val="bg1"/>
                </a:solidFill>
              </a:rPr>
              <a:t> </a:t>
            </a:r>
            <a:r>
              <a:rPr lang="en-US" dirty="0" err="1">
                <a:solidFill>
                  <a:schemeClr val="bg1"/>
                </a:solidFill>
              </a:rPr>
              <a:t>contre</a:t>
            </a:r>
            <a:r>
              <a:rPr lang="en-US" dirty="0">
                <a:solidFill>
                  <a:schemeClr val="bg1"/>
                </a:solidFill>
              </a:rPr>
              <a:t> </a:t>
            </a:r>
            <a:r>
              <a:rPr lang="en-US" dirty="0" err="1">
                <a:solidFill>
                  <a:schemeClr val="bg1"/>
                </a:solidFill>
              </a:rPr>
              <a:t>l’avis</a:t>
            </a:r>
            <a:r>
              <a:rPr lang="en-US" dirty="0">
                <a:solidFill>
                  <a:schemeClr val="bg1"/>
                </a:solidFill>
              </a:rPr>
              <a:t> du Saint-</a:t>
            </a:r>
            <a:r>
              <a:rPr lang="en-US" dirty="0" err="1">
                <a:solidFill>
                  <a:schemeClr val="bg1"/>
                </a:solidFill>
              </a:rPr>
              <a:t>Siège</a:t>
            </a:r>
            <a:r>
              <a:rPr lang="en-US" dirty="0">
                <a:solidFill>
                  <a:schemeClr val="bg1"/>
                </a:solidFill>
              </a:rPr>
              <a:t> </a:t>
            </a:r>
            <a:r>
              <a:rPr lang="en-US" dirty="0" err="1">
                <a:solidFill>
                  <a:schemeClr val="bg1"/>
                </a:solidFill>
              </a:rPr>
              <a:t>en</a:t>
            </a:r>
            <a:r>
              <a:rPr lang="en-US" dirty="0">
                <a:solidFill>
                  <a:schemeClr val="bg1"/>
                </a:solidFill>
              </a:rPr>
              <a:t> 1988, </a:t>
            </a:r>
            <a:r>
              <a:rPr lang="en-US" dirty="0" err="1">
                <a:solidFill>
                  <a:schemeClr val="bg1"/>
                </a:solidFill>
              </a:rPr>
              <a:t>il</a:t>
            </a:r>
            <a:r>
              <a:rPr lang="en-US" dirty="0">
                <a:solidFill>
                  <a:schemeClr val="bg1"/>
                </a:solidFill>
              </a:rPr>
              <a:t> se </a:t>
            </a:r>
            <a:r>
              <a:rPr lang="en-US" dirty="0" err="1">
                <a:solidFill>
                  <a:schemeClr val="bg1"/>
                </a:solidFill>
              </a:rPr>
              <a:t>retrouve</a:t>
            </a:r>
            <a:r>
              <a:rPr lang="en-US" dirty="0">
                <a:solidFill>
                  <a:schemeClr val="bg1"/>
                </a:solidFill>
              </a:rPr>
              <a:t> </a:t>
            </a:r>
            <a:r>
              <a:rPr lang="en-US" dirty="0" err="1">
                <a:solidFill>
                  <a:schemeClr val="bg1"/>
                </a:solidFill>
              </a:rPr>
              <a:t>excommunié</a:t>
            </a:r>
            <a:r>
              <a:rPr lang="en-US" dirty="0">
                <a:solidFill>
                  <a:schemeClr val="bg1"/>
                </a:solidFill>
              </a:rPr>
              <a:t> </a:t>
            </a:r>
            <a:r>
              <a:rPr lang="en-US" dirty="0" err="1">
                <a:solidFill>
                  <a:schemeClr val="bg1"/>
                </a:solidFill>
              </a:rPr>
              <a:t>Latae</a:t>
            </a:r>
            <a:r>
              <a:rPr lang="en-US" dirty="0">
                <a:solidFill>
                  <a:schemeClr val="bg1"/>
                </a:solidFill>
              </a:rPr>
              <a:t> sententiae. </a:t>
            </a:r>
            <a:r>
              <a:rPr lang="en-US" dirty="0" err="1">
                <a:solidFill>
                  <a:schemeClr val="bg1"/>
                </a:solidFill>
              </a:rPr>
              <a:t>Cette</a:t>
            </a:r>
            <a:r>
              <a:rPr lang="en-US" dirty="0">
                <a:solidFill>
                  <a:schemeClr val="bg1"/>
                </a:solidFill>
              </a:rPr>
              <a:t> sentence </a:t>
            </a:r>
            <a:r>
              <a:rPr lang="en-US" dirty="0" err="1">
                <a:solidFill>
                  <a:schemeClr val="bg1"/>
                </a:solidFill>
              </a:rPr>
              <a:t>est</a:t>
            </a:r>
            <a:r>
              <a:rPr lang="en-US" dirty="0">
                <a:solidFill>
                  <a:schemeClr val="bg1"/>
                </a:solidFill>
              </a:rPr>
              <a:t> </a:t>
            </a:r>
            <a:r>
              <a:rPr lang="en-US" dirty="0" err="1">
                <a:solidFill>
                  <a:schemeClr val="bg1"/>
                </a:solidFill>
              </a:rPr>
              <a:t>levée</a:t>
            </a:r>
            <a:r>
              <a:rPr lang="en-US" dirty="0">
                <a:solidFill>
                  <a:schemeClr val="bg1"/>
                </a:solidFill>
              </a:rPr>
              <a:t> </a:t>
            </a:r>
            <a:r>
              <a:rPr lang="en-US" dirty="0" err="1">
                <a:solidFill>
                  <a:schemeClr val="bg1"/>
                </a:solidFill>
              </a:rPr>
              <a:t>en</a:t>
            </a:r>
            <a:r>
              <a:rPr lang="en-US" dirty="0">
                <a:solidFill>
                  <a:schemeClr val="bg1"/>
                </a:solidFill>
              </a:rPr>
              <a:t> 2009.</a:t>
            </a:r>
          </a:p>
        </p:txBody>
      </p:sp>
    </p:spTree>
    <p:extLst>
      <p:ext uri="{BB962C8B-B14F-4D97-AF65-F5344CB8AC3E}">
        <p14:creationId xmlns:p14="http://schemas.microsoft.com/office/powerpoint/2010/main" val="17365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9EF2496-09D7-FB4C-B4DC-4E0C5B9578C2}"/>
              </a:ext>
            </a:extLst>
          </p:cNvPr>
          <p:cNvSpPr>
            <a:spLocks noGrp="1"/>
          </p:cNvSpPr>
          <p:nvPr>
            <p:ph type="title"/>
          </p:nvPr>
        </p:nvSpPr>
        <p:spPr/>
        <p:txBody>
          <a:bodyPr/>
          <a:lstStyle/>
          <a:p>
            <a:r>
              <a:rPr lang="fr-FR" dirty="0"/>
              <a:t>Les buts de la fraternité saint Pie X</a:t>
            </a:r>
          </a:p>
        </p:txBody>
      </p:sp>
      <p:sp>
        <p:nvSpPr>
          <p:cNvPr id="6" name="Espace réservé du contenu 5">
            <a:extLst>
              <a:ext uri="{FF2B5EF4-FFF2-40B4-BE49-F238E27FC236}">
                <a16:creationId xmlns:a16="http://schemas.microsoft.com/office/drawing/2014/main" id="{DF90A595-7BA8-824C-AE21-84A55B010584}"/>
              </a:ext>
            </a:extLst>
          </p:cNvPr>
          <p:cNvSpPr>
            <a:spLocks noGrp="1"/>
          </p:cNvSpPr>
          <p:nvPr>
            <p:ph idx="1"/>
          </p:nvPr>
        </p:nvSpPr>
        <p:spPr/>
        <p:txBody>
          <a:bodyPr/>
          <a:lstStyle/>
          <a:p>
            <a:r>
              <a:rPr lang="fr-FR" dirty="0"/>
              <a:t>Son but est le sacerdoce et tout ce qui le concerne : favoriser la vie du prêtre en l’orientant vers ce qui est essentiellement sa raison d’être : le Saint Sacrifice de la Messe avec tout ce qui en est le prolongement.</a:t>
            </a:r>
          </a:p>
          <a:p>
            <a:r>
              <a:rPr lang="fr-FR"/>
              <a:t>(Statut de la société II,1-2)</a:t>
            </a:r>
          </a:p>
        </p:txBody>
      </p:sp>
    </p:spTree>
    <p:extLst>
      <p:ext uri="{BB962C8B-B14F-4D97-AF65-F5344CB8AC3E}">
        <p14:creationId xmlns:p14="http://schemas.microsoft.com/office/powerpoint/2010/main" val="2413350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descr="Une image contenant personne, homme, intérieur&#10;&#10;Description générée automatiquement">
            <a:extLst>
              <a:ext uri="{FF2B5EF4-FFF2-40B4-BE49-F238E27FC236}">
                <a16:creationId xmlns:a16="http://schemas.microsoft.com/office/drawing/2014/main" id="{ECB59F11-9566-114B-A050-8AEE01C6A18D}"/>
              </a:ext>
            </a:extLst>
          </p:cNvPr>
          <p:cNvPicPr>
            <a:picLocks noGrp="1" noChangeAspect="1"/>
          </p:cNvPicPr>
          <p:nvPr>
            <p:ph idx="1"/>
          </p:nvPr>
        </p:nvPicPr>
        <p:blipFill rotWithShape="1">
          <a:blip r:embed="rId2"/>
          <a:srcRect l="19176" r="7424" b="-1"/>
          <a:stretch/>
        </p:blipFill>
        <p:spPr>
          <a:xfrm>
            <a:off x="4650909" y="10"/>
            <a:ext cx="7541090" cy="6857989"/>
          </a:xfrm>
          <a:prstGeom prst="rect">
            <a:avLst/>
          </a:prstGeom>
        </p:spPr>
      </p:pic>
      <p:sp>
        <p:nvSpPr>
          <p:cNvPr id="2" name="Titre 1">
            <a:extLst>
              <a:ext uri="{FF2B5EF4-FFF2-40B4-BE49-F238E27FC236}">
                <a16:creationId xmlns:a16="http://schemas.microsoft.com/office/drawing/2014/main" id="{4729AE80-DDDB-7F4A-8304-892325E8F646}"/>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Abbé Georges de Nantes (1924-2010)</a:t>
            </a:r>
          </a:p>
        </p:txBody>
      </p:sp>
      <p:sp>
        <p:nvSpPr>
          <p:cNvPr id="4" name="Espace réservé du texte 3">
            <a:extLst>
              <a:ext uri="{FF2B5EF4-FFF2-40B4-BE49-F238E27FC236}">
                <a16:creationId xmlns:a16="http://schemas.microsoft.com/office/drawing/2014/main" id="{E6F6D31A-880D-914B-9842-3BDA7A15C2D8}"/>
              </a:ext>
            </a:extLst>
          </p:cNvPr>
          <p:cNvSpPr>
            <a:spLocks noGrp="1"/>
          </p:cNvSpPr>
          <p:nvPr>
            <p:ph type="body" sz="half" idx="2"/>
          </p:nvPr>
        </p:nvSpPr>
        <p:spPr>
          <a:xfrm>
            <a:off x="643468" y="2638044"/>
            <a:ext cx="3363974" cy="3415622"/>
          </a:xfrm>
        </p:spPr>
        <p:txBody>
          <a:bodyPr vert="horz" lIns="91440" tIns="45720" rIns="91440" bIns="45720" rtlCol="0">
            <a:normAutofit fontScale="92500"/>
          </a:bodyPr>
          <a:lstStyle/>
          <a:p>
            <a:pPr indent="-228600" algn="l">
              <a:buFont typeface="Arial" panose="020B0604020202020204" pitchFamily="34" charset="0"/>
              <a:buChar char="•"/>
            </a:pPr>
            <a:r>
              <a:rPr lang="en-US" dirty="0" err="1">
                <a:solidFill>
                  <a:schemeClr val="bg1"/>
                </a:solidFill>
              </a:rPr>
              <a:t>Prêtre</a:t>
            </a:r>
            <a:r>
              <a:rPr lang="en-US" dirty="0">
                <a:solidFill>
                  <a:schemeClr val="bg1"/>
                </a:solidFill>
              </a:rPr>
              <a:t> </a:t>
            </a:r>
            <a:r>
              <a:rPr lang="en-US" dirty="0" err="1">
                <a:solidFill>
                  <a:schemeClr val="bg1"/>
                </a:solidFill>
              </a:rPr>
              <a:t>catholique</a:t>
            </a:r>
            <a:r>
              <a:rPr lang="en-US" dirty="0">
                <a:solidFill>
                  <a:schemeClr val="bg1"/>
                </a:solidFill>
              </a:rPr>
              <a:t> </a:t>
            </a:r>
            <a:r>
              <a:rPr lang="en-US" dirty="0" err="1">
                <a:solidFill>
                  <a:schemeClr val="bg1"/>
                </a:solidFill>
              </a:rPr>
              <a:t>traditionaliste</a:t>
            </a:r>
            <a:r>
              <a:rPr lang="en-US" dirty="0">
                <a:solidFill>
                  <a:schemeClr val="bg1"/>
                </a:solidFill>
              </a:rPr>
              <a:t> qui </a:t>
            </a:r>
            <a:r>
              <a:rPr lang="en-US" dirty="0" err="1">
                <a:solidFill>
                  <a:schemeClr val="bg1"/>
                </a:solidFill>
              </a:rPr>
              <a:t>fonde</a:t>
            </a:r>
            <a:r>
              <a:rPr lang="en-US" dirty="0">
                <a:solidFill>
                  <a:schemeClr val="bg1"/>
                </a:solidFill>
              </a:rPr>
              <a:t> la Ligue de la </a:t>
            </a:r>
            <a:r>
              <a:rPr lang="en-US" dirty="0" err="1">
                <a:solidFill>
                  <a:schemeClr val="bg1"/>
                </a:solidFill>
              </a:rPr>
              <a:t>Contre-Réforme</a:t>
            </a:r>
            <a:r>
              <a:rPr lang="en-US" dirty="0">
                <a:solidFill>
                  <a:schemeClr val="bg1"/>
                </a:solidFill>
              </a:rPr>
              <a:t> </a:t>
            </a:r>
            <a:r>
              <a:rPr lang="en-US" dirty="0" err="1">
                <a:solidFill>
                  <a:schemeClr val="bg1"/>
                </a:solidFill>
              </a:rPr>
              <a:t>catholique</a:t>
            </a:r>
            <a:r>
              <a:rPr lang="en-US" dirty="0">
                <a:solidFill>
                  <a:schemeClr val="bg1"/>
                </a:solidFill>
              </a:rPr>
              <a:t>. </a:t>
            </a:r>
          </a:p>
          <a:p>
            <a:pPr indent="-228600" algn="l">
              <a:buFont typeface="Arial" panose="020B0604020202020204" pitchFamily="34" charset="0"/>
              <a:buChar char="•"/>
            </a:pPr>
            <a:r>
              <a:rPr lang="en-US" dirty="0" err="1">
                <a:solidFill>
                  <a:schemeClr val="bg1"/>
                </a:solidFill>
              </a:rPr>
              <a:t>Ses</a:t>
            </a:r>
            <a:r>
              <a:rPr lang="en-US" dirty="0">
                <a:solidFill>
                  <a:schemeClr val="bg1"/>
                </a:solidFill>
              </a:rPr>
              <a:t> </a:t>
            </a:r>
            <a:r>
              <a:rPr lang="en-US" dirty="0" err="1">
                <a:solidFill>
                  <a:schemeClr val="bg1"/>
                </a:solidFill>
              </a:rPr>
              <a:t>prédications</a:t>
            </a:r>
            <a:r>
              <a:rPr lang="en-US" dirty="0">
                <a:solidFill>
                  <a:schemeClr val="bg1"/>
                </a:solidFill>
              </a:rPr>
              <a:t> </a:t>
            </a:r>
            <a:r>
              <a:rPr lang="en-US" dirty="0" err="1">
                <a:solidFill>
                  <a:schemeClr val="bg1"/>
                </a:solidFill>
              </a:rPr>
              <a:t>apocalyptiques</a:t>
            </a:r>
            <a:r>
              <a:rPr lang="en-US" dirty="0">
                <a:solidFill>
                  <a:schemeClr val="bg1"/>
                </a:solidFill>
              </a:rPr>
              <a:t> et </a:t>
            </a:r>
            <a:r>
              <a:rPr lang="en-US" dirty="0" err="1">
                <a:solidFill>
                  <a:schemeClr val="bg1"/>
                </a:solidFill>
              </a:rPr>
              <a:t>millénaristes</a:t>
            </a:r>
            <a:r>
              <a:rPr lang="en-US" dirty="0">
                <a:solidFill>
                  <a:schemeClr val="bg1"/>
                </a:solidFill>
              </a:rPr>
              <a:t> </a:t>
            </a:r>
            <a:r>
              <a:rPr lang="en-US" dirty="0" err="1">
                <a:solidFill>
                  <a:schemeClr val="bg1"/>
                </a:solidFill>
              </a:rPr>
              <a:t>lui</a:t>
            </a:r>
            <a:r>
              <a:rPr lang="en-US" dirty="0">
                <a:solidFill>
                  <a:schemeClr val="bg1"/>
                </a:solidFill>
              </a:rPr>
              <a:t> valent </a:t>
            </a:r>
            <a:r>
              <a:rPr lang="en-US" dirty="0" err="1">
                <a:solidFill>
                  <a:schemeClr val="bg1"/>
                </a:solidFill>
              </a:rPr>
              <a:t>l’interdiction</a:t>
            </a:r>
            <a:r>
              <a:rPr lang="en-US" dirty="0">
                <a:solidFill>
                  <a:schemeClr val="bg1"/>
                </a:solidFill>
              </a:rPr>
              <a:t> de </a:t>
            </a:r>
            <a:r>
              <a:rPr lang="en-US" dirty="0" err="1">
                <a:solidFill>
                  <a:schemeClr val="bg1"/>
                </a:solidFill>
              </a:rPr>
              <a:t>célébrer</a:t>
            </a:r>
            <a:r>
              <a:rPr lang="en-US" dirty="0">
                <a:solidFill>
                  <a:schemeClr val="bg1"/>
                </a:solidFill>
              </a:rPr>
              <a:t> les </a:t>
            </a:r>
            <a:r>
              <a:rPr lang="en-US" dirty="0" err="1">
                <a:solidFill>
                  <a:schemeClr val="bg1"/>
                </a:solidFill>
              </a:rPr>
              <a:t>sacrements</a:t>
            </a:r>
            <a:r>
              <a:rPr lang="en-US" dirty="0">
                <a:solidFill>
                  <a:schemeClr val="bg1"/>
                </a:solidFill>
              </a:rPr>
              <a:t> </a:t>
            </a:r>
            <a:r>
              <a:rPr lang="en-US" dirty="0" err="1">
                <a:solidFill>
                  <a:schemeClr val="bg1"/>
                </a:solidFill>
              </a:rPr>
              <a:t>en</a:t>
            </a:r>
            <a:r>
              <a:rPr lang="en-US" dirty="0">
                <a:solidFill>
                  <a:schemeClr val="bg1"/>
                </a:solidFill>
              </a:rPr>
              <a:t> 1966. Il entre </a:t>
            </a:r>
            <a:r>
              <a:rPr lang="en-US" dirty="0" err="1">
                <a:solidFill>
                  <a:schemeClr val="bg1"/>
                </a:solidFill>
              </a:rPr>
              <a:t>alors</a:t>
            </a:r>
            <a:r>
              <a:rPr lang="en-US" dirty="0">
                <a:solidFill>
                  <a:schemeClr val="bg1"/>
                </a:solidFill>
              </a:rPr>
              <a:t> </a:t>
            </a:r>
            <a:r>
              <a:rPr lang="en-US" dirty="0" err="1">
                <a:solidFill>
                  <a:schemeClr val="bg1"/>
                </a:solidFill>
              </a:rPr>
              <a:t>en</a:t>
            </a:r>
            <a:r>
              <a:rPr lang="en-US" dirty="0">
                <a:solidFill>
                  <a:schemeClr val="bg1"/>
                </a:solidFill>
              </a:rPr>
              <a:t> dissidence avec </a:t>
            </a:r>
            <a:r>
              <a:rPr lang="en-US" dirty="0" err="1">
                <a:solidFill>
                  <a:schemeClr val="bg1"/>
                </a:solidFill>
              </a:rPr>
              <a:t>l’Église</a:t>
            </a:r>
            <a:r>
              <a:rPr lang="en-US" dirty="0">
                <a:solidFill>
                  <a:schemeClr val="bg1"/>
                </a:solidFill>
              </a:rPr>
              <a:t> </a:t>
            </a:r>
            <a:r>
              <a:rPr lang="en-US" dirty="0" err="1">
                <a:solidFill>
                  <a:schemeClr val="bg1"/>
                </a:solidFill>
              </a:rPr>
              <a:t>catholique</a:t>
            </a:r>
            <a:r>
              <a:rPr lang="en-US" dirty="0">
                <a:solidFill>
                  <a:schemeClr val="bg1"/>
                </a:solidFill>
              </a:rPr>
              <a:t> et se fait un farouche opposant du </a:t>
            </a:r>
            <a:r>
              <a:rPr lang="en-US" dirty="0" err="1">
                <a:solidFill>
                  <a:schemeClr val="bg1"/>
                </a:solidFill>
              </a:rPr>
              <a:t>Concile</a:t>
            </a:r>
            <a:r>
              <a:rPr lang="en-US" dirty="0">
                <a:solidFill>
                  <a:schemeClr val="bg1"/>
                </a:solidFill>
              </a:rPr>
              <a:t> Vatican II </a:t>
            </a:r>
            <a:r>
              <a:rPr lang="en-US" dirty="0" err="1">
                <a:solidFill>
                  <a:schemeClr val="bg1"/>
                </a:solidFill>
              </a:rPr>
              <a:t>ainsi</a:t>
            </a:r>
            <a:r>
              <a:rPr lang="en-US" dirty="0">
                <a:solidFill>
                  <a:schemeClr val="bg1"/>
                </a:solidFill>
              </a:rPr>
              <a:t> que des </a:t>
            </a:r>
            <a:r>
              <a:rPr lang="en-US" dirty="0" err="1">
                <a:solidFill>
                  <a:schemeClr val="bg1"/>
                </a:solidFill>
              </a:rPr>
              <a:t>papes</a:t>
            </a:r>
            <a:r>
              <a:rPr lang="en-US" dirty="0">
                <a:solidFill>
                  <a:schemeClr val="bg1"/>
                </a:solidFill>
              </a:rPr>
              <a:t> Paul VI et Jean-Paul II.</a:t>
            </a:r>
          </a:p>
          <a:p>
            <a:pPr indent="-228600" algn="l">
              <a:buFont typeface="Arial" panose="020B0604020202020204" pitchFamily="34" charset="0"/>
              <a:buChar char="•"/>
            </a:pPr>
            <a:r>
              <a:rPr lang="en-US" dirty="0">
                <a:solidFill>
                  <a:schemeClr val="bg1"/>
                </a:solidFill>
              </a:rPr>
              <a:t>Son </a:t>
            </a:r>
            <a:r>
              <a:rPr lang="en-US" dirty="0" err="1">
                <a:solidFill>
                  <a:schemeClr val="bg1"/>
                </a:solidFill>
              </a:rPr>
              <a:t>mouvement</a:t>
            </a:r>
            <a:r>
              <a:rPr lang="en-US" dirty="0">
                <a:solidFill>
                  <a:schemeClr val="bg1"/>
                </a:solidFill>
              </a:rPr>
              <a:t> </a:t>
            </a:r>
            <a:r>
              <a:rPr lang="en-US" dirty="0" err="1">
                <a:solidFill>
                  <a:schemeClr val="bg1"/>
                </a:solidFill>
              </a:rPr>
              <a:t>est</a:t>
            </a:r>
            <a:r>
              <a:rPr lang="en-US" dirty="0">
                <a:solidFill>
                  <a:schemeClr val="bg1"/>
                </a:solidFill>
              </a:rPr>
              <a:t> </a:t>
            </a:r>
            <a:r>
              <a:rPr lang="en-US" dirty="0" err="1">
                <a:solidFill>
                  <a:schemeClr val="bg1"/>
                </a:solidFill>
              </a:rPr>
              <a:t>classé</a:t>
            </a:r>
            <a:r>
              <a:rPr lang="en-US" dirty="0">
                <a:solidFill>
                  <a:schemeClr val="bg1"/>
                </a:solidFill>
              </a:rPr>
              <a:t> </a:t>
            </a:r>
            <a:r>
              <a:rPr lang="en-US" dirty="0" err="1">
                <a:solidFill>
                  <a:schemeClr val="bg1"/>
                </a:solidFill>
              </a:rPr>
              <a:t>comme</a:t>
            </a:r>
            <a:r>
              <a:rPr lang="en-US" dirty="0">
                <a:solidFill>
                  <a:schemeClr val="bg1"/>
                </a:solidFill>
              </a:rPr>
              <a:t> </a:t>
            </a:r>
            <a:r>
              <a:rPr lang="en-US" dirty="0" err="1">
                <a:solidFill>
                  <a:schemeClr val="bg1"/>
                </a:solidFill>
              </a:rPr>
              <a:t>sectaire</a:t>
            </a:r>
            <a:r>
              <a:rPr lang="en-US" dirty="0">
                <a:solidFill>
                  <a:schemeClr val="bg1"/>
                </a:solidFill>
              </a:rPr>
              <a:t> par </a:t>
            </a:r>
            <a:r>
              <a:rPr lang="en-US" dirty="0" err="1">
                <a:solidFill>
                  <a:schemeClr val="bg1"/>
                </a:solidFill>
              </a:rPr>
              <a:t>l’État</a:t>
            </a:r>
            <a:r>
              <a:rPr lang="en-US" dirty="0">
                <a:solidFill>
                  <a:schemeClr val="bg1"/>
                </a:solidFill>
              </a:rPr>
              <a:t>, </a:t>
            </a:r>
            <a:r>
              <a:rPr lang="en-US" dirty="0" err="1">
                <a:solidFill>
                  <a:schemeClr val="bg1"/>
                </a:solidFill>
              </a:rPr>
              <a:t>en</a:t>
            </a:r>
            <a:r>
              <a:rPr lang="en-US" dirty="0">
                <a:solidFill>
                  <a:schemeClr val="bg1"/>
                </a:solidFill>
              </a:rPr>
              <a:t> raison de </a:t>
            </a:r>
            <a:r>
              <a:rPr lang="en-US" dirty="0" err="1">
                <a:solidFill>
                  <a:schemeClr val="bg1"/>
                </a:solidFill>
              </a:rPr>
              <a:t>l’emprise</a:t>
            </a:r>
            <a:r>
              <a:rPr lang="en-US" dirty="0">
                <a:solidFill>
                  <a:schemeClr val="bg1"/>
                </a:solidFill>
              </a:rPr>
              <a:t> de son leader sur </a:t>
            </a:r>
            <a:r>
              <a:rPr lang="en-US" dirty="0" err="1">
                <a:solidFill>
                  <a:schemeClr val="bg1"/>
                </a:solidFill>
              </a:rPr>
              <a:t>ses</a:t>
            </a:r>
            <a:r>
              <a:rPr lang="en-US" dirty="0">
                <a:solidFill>
                  <a:schemeClr val="bg1"/>
                </a:solidFill>
              </a:rPr>
              <a:t> </a:t>
            </a:r>
            <a:r>
              <a:rPr lang="en-US" dirty="0" err="1">
                <a:solidFill>
                  <a:schemeClr val="bg1"/>
                </a:solidFill>
              </a:rPr>
              <a:t>fidèles</a:t>
            </a:r>
            <a:r>
              <a:rPr lang="en-US" dirty="0">
                <a:solidFill>
                  <a:schemeClr val="bg1"/>
                </a:solidFill>
              </a:rPr>
              <a:t>. Il </a:t>
            </a:r>
            <a:r>
              <a:rPr lang="en-US" dirty="0" err="1">
                <a:solidFill>
                  <a:schemeClr val="bg1"/>
                </a:solidFill>
              </a:rPr>
              <a:t>est</a:t>
            </a:r>
            <a:r>
              <a:rPr lang="en-US" dirty="0">
                <a:solidFill>
                  <a:schemeClr val="bg1"/>
                </a:solidFill>
              </a:rPr>
              <a:t> </a:t>
            </a:r>
            <a:r>
              <a:rPr lang="en-US" dirty="0" err="1">
                <a:solidFill>
                  <a:schemeClr val="bg1"/>
                </a:solidFill>
              </a:rPr>
              <a:t>également</a:t>
            </a:r>
            <a:r>
              <a:rPr lang="en-US" dirty="0">
                <a:solidFill>
                  <a:schemeClr val="bg1"/>
                </a:solidFill>
              </a:rPr>
              <a:t> </a:t>
            </a:r>
            <a:r>
              <a:rPr lang="en-US" dirty="0" err="1">
                <a:solidFill>
                  <a:schemeClr val="bg1"/>
                </a:solidFill>
              </a:rPr>
              <a:t>accusé</a:t>
            </a:r>
            <a:r>
              <a:rPr lang="en-US" dirty="0">
                <a:solidFill>
                  <a:schemeClr val="bg1"/>
                </a:solidFill>
              </a:rPr>
              <a:t> </a:t>
            </a:r>
            <a:r>
              <a:rPr lang="en-US" dirty="0" err="1">
                <a:solidFill>
                  <a:schemeClr val="bg1"/>
                </a:solidFill>
              </a:rPr>
              <a:t>d’abus</a:t>
            </a:r>
            <a:r>
              <a:rPr lang="en-US" dirty="0">
                <a:solidFill>
                  <a:schemeClr val="bg1"/>
                </a:solidFill>
              </a:rPr>
              <a:t> </a:t>
            </a:r>
            <a:r>
              <a:rPr lang="en-US" dirty="0" err="1">
                <a:solidFill>
                  <a:schemeClr val="bg1"/>
                </a:solidFill>
              </a:rPr>
              <a:t>sexuels</a:t>
            </a:r>
            <a:r>
              <a:rPr lang="en-US" dirty="0">
                <a:solidFill>
                  <a:schemeClr val="bg1"/>
                </a:solidFill>
              </a:rPr>
              <a:t> sur des religieuses. </a:t>
            </a:r>
          </a:p>
        </p:txBody>
      </p:sp>
    </p:spTree>
    <p:extLst>
      <p:ext uri="{BB962C8B-B14F-4D97-AF65-F5344CB8AC3E}">
        <p14:creationId xmlns:p14="http://schemas.microsoft.com/office/powerpoint/2010/main" val="1681073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B60F23A-A6D1-6640-B17B-963651A9ACE4}"/>
              </a:ext>
            </a:extLst>
          </p:cNvPr>
          <p:cNvSpPr>
            <a:spLocks noGrp="1"/>
          </p:cNvSpPr>
          <p:nvPr>
            <p:ph type="title"/>
          </p:nvPr>
        </p:nvSpPr>
        <p:spPr>
          <a:xfrm>
            <a:off x="804670" y="978776"/>
            <a:ext cx="3044953" cy="1174991"/>
          </a:xfrm>
        </p:spPr>
        <p:txBody>
          <a:bodyPr vert="horz" lIns="182880" tIns="182880" rIns="182880" bIns="182880" rtlCol="0" anchor="ctr" anchorCtr="1">
            <a:normAutofit/>
          </a:bodyPr>
          <a:lstStyle/>
          <a:p>
            <a:r>
              <a:rPr lang="en-US" sz="2000"/>
              <a:t>Pierre boutang (1916-1998)</a:t>
            </a:r>
          </a:p>
        </p:txBody>
      </p:sp>
      <p:sp>
        <p:nvSpPr>
          <p:cNvPr id="8" name="Espace réservé du texte 7">
            <a:extLst>
              <a:ext uri="{FF2B5EF4-FFF2-40B4-BE49-F238E27FC236}">
                <a16:creationId xmlns:a16="http://schemas.microsoft.com/office/drawing/2014/main" id="{254C4F31-C6BC-1246-B41B-EAFFDB9C1499}"/>
              </a:ext>
            </a:extLst>
          </p:cNvPr>
          <p:cNvSpPr>
            <a:spLocks noGrp="1"/>
          </p:cNvSpPr>
          <p:nvPr>
            <p:ph type="body" sz="half" idx="2"/>
          </p:nvPr>
        </p:nvSpPr>
        <p:spPr>
          <a:xfrm>
            <a:off x="804670" y="2640692"/>
            <a:ext cx="3044952" cy="325525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1600" dirty="0" err="1">
                <a:solidFill>
                  <a:schemeClr val="tx1">
                    <a:lumMod val="85000"/>
                    <a:lumOff val="15000"/>
                  </a:schemeClr>
                </a:solidFill>
              </a:rPr>
              <a:t>Normalien</a:t>
            </a:r>
            <a:r>
              <a:rPr lang="en-US" sz="1600" dirty="0">
                <a:solidFill>
                  <a:schemeClr val="tx1">
                    <a:lumMod val="85000"/>
                    <a:lumOff val="15000"/>
                  </a:schemeClr>
                </a:solidFill>
              </a:rPr>
              <a:t> et </a:t>
            </a:r>
            <a:r>
              <a:rPr lang="en-US" sz="1600" dirty="0" err="1">
                <a:solidFill>
                  <a:schemeClr val="tx1">
                    <a:lumMod val="85000"/>
                    <a:lumOff val="15000"/>
                  </a:schemeClr>
                </a:solidFill>
              </a:rPr>
              <a:t>agrégé</a:t>
            </a:r>
            <a:r>
              <a:rPr lang="en-US" sz="1600" dirty="0">
                <a:solidFill>
                  <a:schemeClr val="tx1">
                    <a:lumMod val="85000"/>
                    <a:lumOff val="15000"/>
                  </a:schemeClr>
                </a:solidFill>
              </a:rPr>
              <a:t> de </a:t>
            </a:r>
            <a:r>
              <a:rPr lang="en-US" sz="1600" dirty="0" err="1">
                <a:solidFill>
                  <a:schemeClr val="tx1">
                    <a:lumMod val="85000"/>
                    <a:lumOff val="15000"/>
                  </a:schemeClr>
                </a:solidFill>
              </a:rPr>
              <a:t>philosophie</a:t>
            </a:r>
            <a:r>
              <a:rPr lang="en-US" sz="1600" dirty="0">
                <a:solidFill>
                  <a:schemeClr val="tx1">
                    <a:lumMod val="85000"/>
                    <a:lumOff val="15000"/>
                  </a:schemeClr>
                </a:solidFill>
              </a:rPr>
              <a:t>, il </a:t>
            </a:r>
            <a:r>
              <a:rPr lang="en-US" sz="1600" dirty="0" err="1">
                <a:solidFill>
                  <a:schemeClr val="tx1">
                    <a:lumMod val="85000"/>
                    <a:lumOff val="15000"/>
                  </a:schemeClr>
                </a:solidFill>
              </a:rPr>
              <a:t>s’inscrit</a:t>
            </a:r>
            <a:r>
              <a:rPr lang="en-US" sz="1600" dirty="0">
                <a:solidFill>
                  <a:schemeClr val="tx1">
                    <a:lumMod val="85000"/>
                    <a:lumOff val="15000"/>
                  </a:schemeClr>
                </a:solidFill>
              </a:rPr>
              <a:t> dans la filiation du </a:t>
            </a:r>
            <a:r>
              <a:rPr lang="en-US" sz="1600" dirty="0" err="1">
                <a:solidFill>
                  <a:schemeClr val="tx1">
                    <a:lumMod val="85000"/>
                    <a:lumOff val="15000"/>
                  </a:schemeClr>
                </a:solidFill>
              </a:rPr>
              <a:t>maurassisme</a:t>
            </a:r>
            <a:r>
              <a:rPr lang="en-US" sz="1600" dirty="0">
                <a:solidFill>
                  <a:schemeClr val="tx1">
                    <a:lumMod val="85000"/>
                    <a:lumOff val="15000"/>
                  </a:schemeClr>
                </a:solidFill>
              </a:rPr>
              <a:t>, il </a:t>
            </a:r>
            <a:r>
              <a:rPr lang="en-US" sz="1600" dirty="0" err="1">
                <a:solidFill>
                  <a:schemeClr val="tx1">
                    <a:lumMod val="85000"/>
                    <a:lumOff val="15000"/>
                  </a:schemeClr>
                </a:solidFill>
              </a:rPr>
              <a:t>perpétue</a:t>
            </a:r>
            <a:r>
              <a:rPr lang="en-US" sz="1600" dirty="0">
                <a:solidFill>
                  <a:schemeClr val="tx1">
                    <a:lumMod val="85000"/>
                    <a:lumOff val="15000"/>
                  </a:schemeClr>
                </a:solidFill>
              </a:rPr>
              <a:t> </a:t>
            </a:r>
            <a:r>
              <a:rPr lang="en-US" sz="1600" dirty="0" err="1">
                <a:solidFill>
                  <a:schemeClr val="tx1">
                    <a:lumMod val="85000"/>
                    <a:lumOff val="15000"/>
                  </a:schemeClr>
                </a:solidFill>
              </a:rPr>
              <a:t>ce</a:t>
            </a:r>
            <a:r>
              <a:rPr lang="en-US" sz="1600" dirty="0">
                <a:solidFill>
                  <a:schemeClr val="tx1">
                    <a:lumMod val="85000"/>
                    <a:lumOff val="15000"/>
                  </a:schemeClr>
                </a:solidFill>
              </a:rPr>
              <a:t> </a:t>
            </a:r>
            <a:r>
              <a:rPr lang="en-US" sz="1600" dirty="0" err="1">
                <a:solidFill>
                  <a:schemeClr val="tx1">
                    <a:lumMod val="85000"/>
                    <a:lumOff val="15000"/>
                  </a:schemeClr>
                </a:solidFill>
              </a:rPr>
              <a:t>mouvement</a:t>
            </a:r>
            <a:r>
              <a:rPr lang="en-US" sz="1600" dirty="0">
                <a:solidFill>
                  <a:schemeClr val="tx1">
                    <a:lumMod val="85000"/>
                    <a:lumOff val="15000"/>
                  </a:schemeClr>
                </a:solidFill>
              </a:rPr>
              <a:t> </a:t>
            </a:r>
            <a:r>
              <a:rPr lang="en-US" sz="1600" dirty="0" err="1">
                <a:solidFill>
                  <a:schemeClr val="tx1">
                    <a:lumMod val="85000"/>
                    <a:lumOff val="15000"/>
                  </a:schemeClr>
                </a:solidFill>
              </a:rPr>
              <a:t>royaliste</a:t>
            </a:r>
            <a:r>
              <a:rPr lang="en-US" sz="1600" dirty="0">
                <a:solidFill>
                  <a:schemeClr val="tx1">
                    <a:lumMod val="85000"/>
                    <a:lumOff val="15000"/>
                  </a:schemeClr>
                </a:solidFill>
              </a:rPr>
              <a:t> dans </a:t>
            </a:r>
            <a:r>
              <a:rPr lang="en-US" sz="1600" dirty="0" err="1">
                <a:solidFill>
                  <a:schemeClr val="tx1">
                    <a:lumMod val="85000"/>
                    <a:lumOff val="15000"/>
                  </a:schemeClr>
                </a:solidFill>
              </a:rPr>
              <a:t>l’après</a:t>
            </a:r>
            <a:r>
              <a:rPr lang="en-US" sz="1600" dirty="0">
                <a:solidFill>
                  <a:schemeClr val="tx1">
                    <a:lumMod val="85000"/>
                    <a:lumOff val="15000"/>
                  </a:schemeClr>
                </a:solidFill>
              </a:rPr>
              <a:t>-guerre. Il y </a:t>
            </a:r>
            <a:r>
              <a:rPr lang="en-US" sz="1600" dirty="0" err="1">
                <a:solidFill>
                  <a:schemeClr val="tx1">
                    <a:lumMod val="85000"/>
                    <a:lumOff val="15000"/>
                  </a:schemeClr>
                </a:solidFill>
              </a:rPr>
              <a:t>associe</a:t>
            </a:r>
            <a:r>
              <a:rPr lang="en-US" sz="1600" dirty="0">
                <a:solidFill>
                  <a:schemeClr val="tx1">
                    <a:lumMod val="85000"/>
                    <a:lumOff val="15000"/>
                  </a:schemeClr>
                </a:solidFill>
              </a:rPr>
              <a:t> dans son oeuvre </a:t>
            </a:r>
            <a:r>
              <a:rPr lang="en-US" sz="1600" dirty="0" err="1">
                <a:solidFill>
                  <a:schemeClr val="tx1">
                    <a:lumMod val="85000"/>
                    <a:lumOff val="15000"/>
                  </a:schemeClr>
                </a:solidFill>
              </a:rPr>
              <a:t>littéraire</a:t>
            </a:r>
            <a:r>
              <a:rPr lang="en-US" sz="1600" dirty="0">
                <a:solidFill>
                  <a:schemeClr val="tx1">
                    <a:lumMod val="85000"/>
                    <a:lumOff val="15000"/>
                  </a:schemeClr>
                </a:solidFill>
              </a:rPr>
              <a:t> et </a:t>
            </a:r>
            <a:r>
              <a:rPr lang="en-US" sz="1600" dirty="0" err="1">
                <a:solidFill>
                  <a:schemeClr val="tx1">
                    <a:lumMod val="85000"/>
                    <a:lumOff val="15000"/>
                  </a:schemeClr>
                </a:solidFill>
              </a:rPr>
              <a:t>poétique</a:t>
            </a:r>
            <a:r>
              <a:rPr lang="en-US" sz="1600" dirty="0">
                <a:solidFill>
                  <a:schemeClr val="tx1">
                    <a:lumMod val="85000"/>
                    <a:lumOff val="15000"/>
                  </a:schemeClr>
                </a:solidFill>
              </a:rPr>
              <a:t> un fort </a:t>
            </a:r>
            <a:r>
              <a:rPr lang="en-US" sz="1600" dirty="0" err="1">
                <a:solidFill>
                  <a:schemeClr val="tx1">
                    <a:lumMod val="85000"/>
                    <a:lumOff val="15000"/>
                  </a:schemeClr>
                </a:solidFill>
              </a:rPr>
              <a:t>attrait</a:t>
            </a:r>
            <a:r>
              <a:rPr lang="en-US" sz="1600" dirty="0">
                <a:solidFill>
                  <a:schemeClr val="tx1">
                    <a:lumMod val="85000"/>
                    <a:lumOff val="15000"/>
                  </a:schemeClr>
                </a:solidFill>
              </a:rPr>
              <a:t>  pour la </a:t>
            </a:r>
            <a:r>
              <a:rPr lang="en-US" sz="1600" dirty="0" err="1">
                <a:solidFill>
                  <a:schemeClr val="tx1">
                    <a:lumMod val="85000"/>
                    <a:lumOff val="15000"/>
                  </a:schemeClr>
                </a:solidFill>
              </a:rPr>
              <a:t>métaphysique</a:t>
            </a:r>
            <a:r>
              <a:rPr lang="en-US" sz="1600" dirty="0">
                <a:solidFill>
                  <a:schemeClr val="tx1">
                    <a:lumMod val="85000"/>
                    <a:lumOff val="15000"/>
                  </a:schemeClr>
                </a:solidFill>
              </a:rPr>
              <a:t>.  </a:t>
            </a:r>
          </a:p>
          <a:p>
            <a:pPr indent="-228600" algn="l">
              <a:lnSpc>
                <a:spcPct val="90000"/>
              </a:lnSpc>
              <a:buFont typeface="Arial" panose="020B0604020202020204" pitchFamily="34" charset="0"/>
              <a:buChar char="•"/>
            </a:pPr>
            <a:r>
              <a:rPr lang="en-US" sz="1600" dirty="0" err="1">
                <a:solidFill>
                  <a:schemeClr val="tx1">
                    <a:lumMod val="85000"/>
                    <a:lumOff val="15000"/>
                  </a:schemeClr>
                </a:solidFill>
              </a:rPr>
              <a:t>Contrairement</a:t>
            </a:r>
            <a:r>
              <a:rPr lang="en-US" sz="1600" dirty="0">
                <a:solidFill>
                  <a:schemeClr val="tx1">
                    <a:lumMod val="85000"/>
                    <a:lumOff val="15000"/>
                  </a:schemeClr>
                </a:solidFill>
              </a:rPr>
              <a:t> </a:t>
            </a:r>
            <a:r>
              <a:rPr lang="en-US" sz="1600" dirty="0" err="1">
                <a:solidFill>
                  <a:schemeClr val="tx1">
                    <a:lumMod val="85000"/>
                    <a:lumOff val="15000"/>
                  </a:schemeClr>
                </a:solidFill>
              </a:rPr>
              <a:t>à</a:t>
            </a:r>
            <a:r>
              <a:rPr lang="en-US" sz="1600" dirty="0">
                <a:solidFill>
                  <a:schemeClr val="tx1">
                    <a:lumMod val="85000"/>
                    <a:lumOff val="15000"/>
                  </a:schemeClr>
                </a:solidFill>
              </a:rPr>
              <a:t> son maître </a:t>
            </a:r>
            <a:r>
              <a:rPr lang="en-US" sz="1600" dirty="0" err="1">
                <a:solidFill>
                  <a:schemeClr val="tx1">
                    <a:lumMod val="85000"/>
                    <a:lumOff val="15000"/>
                  </a:schemeClr>
                </a:solidFill>
              </a:rPr>
              <a:t>Maurras</a:t>
            </a:r>
            <a:r>
              <a:rPr lang="en-US" sz="1600" dirty="0">
                <a:solidFill>
                  <a:schemeClr val="tx1">
                    <a:lumMod val="85000"/>
                    <a:lumOff val="15000"/>
                  </a:schemeClr>
                </a:solidFill>
              </a:rPr>
              <a:t>, il a </a:t>
            </a:r>
            <a:r>
              <a:rPr lang="en-US" sz="1600" dirty="0" err="1">
                <a:solidFill>
                  <a:schemeClr val="tx1">
                    <a:lumMod val="85000"/>
                    <a:lumOff val="15000"/>
                  </a:schemeClr>
                </a:solidFill>
              </a:rPr>
              <a:t>très</a:t>
            </a:r>
            <a:r>
              <a:rPr lang="en-US" sz="1600" dirty="0">
                <a:solidFill>
                  <a:schemeClr val="tx1">
                    <a:lumMod val="85000"/>
                    <a:lumOff val="15000"/>
                  </a:schemeClr>
                </a:solidFill>
              </a:rPr>
              <a:t> </a:t>
            </a:r>
            <a:r>
              <a:rPr lang="en-US" sz="1600" dirty="0" err="1">
                <a:solidFill>
                  <a:schemeClr val="tx1">
                    <a:lumMod val="85000"/>
                    <a:lumOff val="15000"/>
                  </a:schemeClr>
                </a:solidFill>
              </a:rPr>
              <a:t>vite</a:t>
            </a:r>
            <a:r>
              <a:rPr lang="en-US" sz="1600" dirty="0">
                <a:solidFill>
                  <a:schemeClr val="tx1">
                    <a:lumMod val="85000"/>
                    <a:lumOff val="15000"/>
                  </a:schemeClr>
                </a:solidFill>
              </a:rPr>
              <a:t> </a:t>
            </a:r>
            <a:r>
              <a:rPr lang="en-US" sz="1600" dirty="0" err="1">
                <a:solidFill>
                  <a:schemeClr val="tx1">
                    <a:lumMod val="85000"/>
                    <a:lumOff val="15000"/>
                  </a:schemeClr>
                </a:solidFill>
              </a:rPr>
              <a:t>répudié</a:t>
            </a:r>
            <a:r>
              <a:rPr lang="en-US" sz="1600" dirty="0">
                <a:solidFill>
                  <a:schemeClr val="tx1">
                    <a:lumMod val="85000"/>
                    <a:lumOff val="15000"/>
                  </a:schemeClr>
                </a:solidFill>
              </a:rPr>
              <a:t> </a:t>
            </a:r>
            <a:r>
              <a:rPr lang="en-US" sz="1600" dirty="0" err="1">
                <a:solidFill>
                  <a:schemeClr val="tx1">
                    <a:lumMod val="85000"/>
                    <a:lumOff val="15000"/>
                  </a:schemeClr>
                </a:solidFill>
              </a:rPr>
              <a:t>toute</a:t>
            </a:r>
            <a:r>
              <a:rPr lang="en-US" sz="1600" dirty="0">
                <a:solidFill>
                  <a:schemeClr val="tx1">
                    <a:lumMod val="85000"/>
                    <a:lumOff val="15000"/>
                  </a:schemeClr>
                </a:solidFill>
              </a:rPr>
              <a:t> </a:t>
            </a:r>
            <a:r>
              <a:rPr lang="en-US" sz="1600" dirty="0" err="1">
                <a:solidFill>
                  <a:schemeClr val="tx1">
                    <a:lumMod val="85000"/>
                    <a:lumOff val="15000"/>
                  </a:schemeClr>
                </a:solidFill>
              </a:rPr>
              <a:t>forme</a:t>
            </a:r>
            <a:r>
              <a:rPr lang="en-US" sz="1600" dirty="0">
                <a:solidFill>
                  <a:schemeClr val="tx1">
                    <a:lumMod val="85000"/>
                    <a:lumOff val="15000"/>
                  </a:schemeClr>
                </a:solidFill>
              </a:rPr>
              <a:t> </a:t>
            </a:r>
            <a:r>
              <a:rPr lang="en-US" sz="1600" dirty="0" err="1">
                <a:solidFill>
                  <a:schemeClr val="tx1">
                    <a:lumMod val="85000"/>
                    <a:lumOff val="15000"/>
                  </a:schemeClr>
                </a:solidFill>
              </a:rPr>
              <a:t>d’antisémitisme</a:t>
            </a:r>
            <a:r>
              <a:rPr lang="en-US" sz="1600" dirty="0">
                <a:solidFill>
                  <a:schemeClr val="tx1">
                    <a:lumMod val="85000"/>
                    <a:lumOff val="15000"/>
                  </a:schemeClr>
                </a:solidFill>
              </a:rPr>
              <a:t>, </a:t>
            </a:r>
            <a:r>
              <a:rPr lang="en-US" sz="1600" dirty="0" err="1">
                <a:solidFill>
                  <a:schemeClr val="tx1">
                    <a:lumMod val="85000"/>
                    <a:lumOff val="15000"/>
                  </a:schemeClr>
                </a:solidFill>
              </a:rPr>
              <a:t>s’affirmant</a:t>
            </a:r>
            <a:r>
              <a:rPr lang="en-US" sz="1600" dirty="0">
                <a:solidFill>
                  <a:schemeClr val="tx1">
                    <a:lumMod val="85000"/>
                    <a:lumOff val="15000"/>
                  </a:schemeClr>
                </a:solidFill>
              </a:rPr>
              <a:t> </a:t>
            </a:r>
            <a:r>
              <a:rPr lang="en-US" sz="1600" dirty="0" err="1">
                <a:solidFill>
                  <a:schemeClr val="tx1">
                    <a:lumMod val="85000"/>
                    <a:lumOff val="15000"/>
                  </a:schemeClr>
                </a:solidFill>
              </a:rPr>
              <a:t>même</a:t>
            </a:r>
            <a:r>
              <a:rPr lang="en-US" sz="1600" dirty="0">
                <a:solidFill>
                  <a:schemeClr val="tx1">
                    <a:lumMod val="85000"/>
                    <a:lumOff val="15000"/>
                  </a:schemeClr>
                </a:solidFill>
              </a:rPr>
              <a:t> </a:t>
            </a:r>
            <a:r>
              <a:rPr lang="en-US" sz="1600" dirty="0" err="1">
                <a:solidFill>
                  <a:schemeClr val="tx1">
                    <a:lumMod val="85000"/>
                    <a:lumOff val="15000"/>
                  </a:schemeClr>
                </a:solidFill>
              </a:rPr>
              <a:t>sioniste</a:t>
            </a:r>
            <a:r>
              <a:rPr lang="en-US" sz="1600" dirty="0">
                <a:solidFill>
                  <a:schemeClr val="tx1">
                    <a:lumMod val="85000"/>
                    <a:lumOff val="15000"/>
                  </a:schemeClr>
                </a:solidFill>
              </a:rPr>
              <a:t>, </a:t>
            </a:r>
            <a:r>
              <a:rPr lang="en-US" sz="1600" dirty="0" err="1">
                <a:solidFill>
                  <a:schemeClr val="tx1">
                    <a:lumMod val="85000"/>
                    <a:lumOff val="15000"/>
                  </a:schemeClr>
                </a:solidFill>
              </a:rPr>
              <a:t>depuis</a:t>
            </a:r>
            <a:r>
              <a:rPr lang="en-US" sz="1600" dirty="0">
                <a:solidFill>
                  <a:schemeClr val="tx1">
                    <a:lumMod val="85000"/>
                    <a:lumOff val="15000"/>
                  </a:schemeClr>
                </a:solidFill>
              </a:rPr>
              <a:t> </a:t>
            </a:r>
            <a:r>
              <a:rPr lang="en-US" sz="1600" dirty="0" err="1">
                <a:solidFill>
                  <a:schemeClr val="tx1">
                    <a:lumMod val="85000"/>
                    <a:lumOff val="15000"/>
                  </a:schemeClr>
                </a:solidFill>
              </a:rPr>
              <a:t>sa</a:t>
            </a:r>
            <a:r>
              <a:rPr lang="en-US" sz="1600" dirty="0">
                <a:solidFill>
                  <a:schemeClr val="tx1">
                    <a:lumMod val="85000"/>
                    <a:lumOff val="15000"/>
                  </a:schemeClr>
                </a:solidFill>
              </a:rPr>
              <a:t> rencontre avec Martin Buber. </a:t>
            </a:r>
          </a:p>
        </p:txBody>
      </p:sp>
      <p:pic>
        <p:nvPicPr>
          <p:cNvPr id="10" name="Espace réservé du contenu 9" descr="Une image contenant texte, personne, intérieur, homme&#10;&#10;Description générée automatiquement">
            <a:extLst>
              <a:ext uri="{FF2B5EF4-FFF2-40B4-BE49-F238E27FC236}">
                <a16:creationId xmlns:a16="http://schemas.microsoft.com/office/drawing/2014/main" id="{14F8B531-3D14-714E-BAA1-F3F63EC46E86}"/>
              </a:ext>
            </a:extLst>
          </p:cNvPr>
          <p:cNvPicPr>
            <a:picLocks noGrp="1" noChangeAspect="1"/>
          </p:cNvPicPr>
          <p:nvPr>
            <p:ph idx="1"/>
          </p:nvPr>
        </p:nvPicPr>
        <p:blipFill rotWithShape="1">
          <a:blip r:embed="rId2"/>
          <a:srcRect t="8945" b="8943"/>
          <a:stretch/>
        </p:blipFill>
        <p:spPr>
          <a:xfrm>
            <a:off x="4654296" y="10"/>
            <a:ext cx="7537704" cy="6857990"/>
          </a:xfrm>
          <a:prstGeom prst="rect">
            <a:avLst/>
          </a:prstGeom>
        </p:spPr>
      </p:pic>
    </p:spTree>
    <p:extLst>
      <p:ext uri="{BB962C8B-B14F-4D97-AF65-F5344CB8AC3E}">
        <p14:creationId xmlns:p14="http://schemas.microsoft.com/office/powerpoint/2010/main" val="2763608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Une image contenant personne, homme, intérieur&#10;&#10;Description générée automatiquement">
            <a:extLst>
              <a:ext uri="{FF2B5EF4-FFF2-40B4-BE49-F238E27FC236}">
                <a16:creationId xmlns:a16="http://schemas.microsoft.com/office/drawing/2014/main" id="{94DAE9E3-A774-9142-8B21-CA4DA0A7822C}"/>
              </a:ext>
            </a:extLst>
          </p:cNvPr>
          <p:cNvPicPr>
            <a:picLocks noGrp="1" noChangeAspect="1"/>
          </p:cNvPicPr>
          <p:nvPr>
            <p:ph idx="1"/>
          </p:nvPr>
        </p:nvPicPr>
        <p:blipFill rotWithShape="1">
          <a:blip r:embed="rId2"/>
          <a:srcRect l="3235" r="-2" b="-2"/>
          <a:stretch/>
        </p:blipFill>
        <p:spPr>
          <a:xfrm>
            <a:off x="4650909" y="10"/>
            <a:ext cx="7541090" cy="6857989"/>
          </a:xfrm>
          <a:prstGeom prst="rect">
            <a:avLst/>
          </a:prstGeom>
        </p:spPr>
      </p:pic>
      <p:sp>
        <p:nvSpPr>
          <p:cNvPr id="27" name="Rectangle 2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762EC2F-43A6-2E49-B860-1D7BD36E8E64}"/>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chorCtr="1">
            <a:normAutofit/>
          </a:bodyPr>
          <a:lstStyle/>
          <a:p>
            <a:r>
              <a:rPr lang="en-US" sz="2800">
                <a:solidFill>
                  <a:schemeClr val="bg1"/>
                </a:solidFill>
              </a:rPr>
              <a:t>GUSTAVE THIBON (1903-2001)</a:t>
            </a:r>
          </a:p>
        </p:txBody>
      </p:sp>
      <p:sp>
        <p:nvSpPr>
          <p:cNvPr id="4" name="Espace réservé du texte 3">
            <a:extLst>
              <a:ext uri="{FF2B5EF4-FFF2-40B4-BE49-F238E27FC236}">
                <a16:creationId xmlns:a16="http://schemas.microsoft.com/office/drawing/2014/main" id="{BCBD2F43-43B2-BE4D-86FB-3A16D7E7B13B}"/>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sz="1300" dirty="0">
                <a:solidFill>
                  <a:schemeClr val="bg1"/>
                </a:solidFill>
              </a:rPr>
              <a:t>Philosophe et </a:t>
            </a:r>
            <a:r>
              <a:rPr lang="en-US" sz="1300" dirty="0" err="1">
                <a:solidFill>
                  <a:schemeClr val="bg1"/>
                </a:solidFill>
              </a:rPr>
              <a:t>poète</a:t>
            </a:r>
            <a:r>
              <a:rPr lang="en-US" sz="1300" dirty="0">
                <a:solidFill>
                  <a:schemeClr val="bg1"/>
                </a:solidFill>
              </a:rPr>
              <a:t> </a:t>
            </a:r>
            <a:r>
              <a:rPr lang="en-US" sz="1300" dirty="0" err="1">
                <a:solidFill>
                  <a:schemeClr val="bg1"/>
                </a:solidFill>
              </a:rPr>
              <a:t>autodidacte</a:t>
            </a:r>
            <a:r>
              <a:rPr lang="en-US" sz="1300" dirty="0">
                <a:solidFill>
                  <a:schemeClr val="bg1"/>
                </a:solidFill>
              </a:rPr>
              <a:t>, il </a:t>
            </a:r>
            <a:r>
              <a:rPr lang="en-US" sz="1300" dirty="0" err="1">
                <a:solidFill>
                  <a:schemeClr val="bg1"/>
                </a:solidFill>
              </a:rPr>
              <a:t>cutlive</a:t>
            </a:r>
            <a:r>
              <a:rPr lang="en-US" sz="1300" dirty="0">
                <a:solidFill>
                  <a:schemeClr val="bg1"/>
                </a:solidFill>
              </a:rPr>
              <a:t> le </a:t>
            </a:r>
            <a:r>
              <a:rPr lang="en-US" sz="1300" dirty="0" err="1">
                <a:solidFill>
                  <a:schemeClr val="bg1"/>
                </a:solidFill>
              </a:rPr>
              <a:t>domaine</a:t>
            </a:r>
            <a:r>
              <a:rPr lang="en-US" sz="1300" dirty="0">
                <a:solidFill>
                  <a:schemeClr val="bg1"/>
                </a:solidFill>
              </a:rPr>
              <a:t> familial </a:t>
            </a:r>
            <a:r>
              <a:rPr lang="en-US" sz="1300" dirty="0" err="1">
                <a:solidFill>
                  <a:schemeClr val="bg1"/>
                </a:solidFill>
              </a:rPr>
              <a:t>en</a:t>
            </a:r>
            <a:r>
              <a:rPr lang="en-US" sz="1300" dirty="0">
                <a:solidFill>
                  <a:schemeClr val="bg1"/>
                </a:solidFill>
              </a:rPr>
              <a:t> </a:t>
            </a:r>
            <a:r>
              <a:rPr lang="en-US" sz="1300" dirty="0" err="1">
                <a:solidFill>
                  <a:schemeClr val="bg1"/>
                </a:solidFill>
              </a:rPr>
              <a:t>Ardèche</a:t>
            </a:r>
            <a:r>
              <a:rPr lang="en-US" sz="1300" dirty="0">
                <a:solidFill>
                  <a:schemeClr val="bg1"/>
                </a:solidFill>
              </a:rPr>
              <a:t>, tout </a:t>
            </a:r>
            <a:r>
              <a:rPr lang="en-US" sz="1300" dirty="0" err="1">
                <a:solidFill>
                  <a:schemeClr val="bg1"/>
                </a:solidFill>
              </a:rPr>
              <a:t>en</a:t>
            </a:r>
            <a:r>
              <a:rPr lang="en-US" sz="1300" dirty="0">
                <a:solidFill>
                  <a:schemeClr val="bg1"/>
                </a:solidFill>
              </a:rPr>
              <a:t> </a:t>
            </a:r>
            <a:r>
              <a:rPr lang="en-US" sz="1300" dirty="0" err="1">
                <a:solidFill>
                  <a:schemeClr val="bg1"/>
                </a:solidFill>
              </a:rPr>
              <a:t>étudiant</a:t>
            </a:r>
            <a:r>
              <a:rPr lang="en-US" sz="1300" dirty="0">
                <a:solidFill>
                  <a:schemeClr val="bg1"/>
                </a:solidFill>
              </a:rPr>
              <a:t> grâce </a:t>
            </a:r>
            <a:r>
              <a:rPr lang="en-US" sz="1300" dirty="0" err="1">
                <a:solidFill>
                  <a:schemeClr val="bg1"/>
                </a:solidFill>
              </a:rPr>
              <a:t>à</a:t>
            </a:r>
            <a:r>
              <a:rPr lang="en-US" sz="1300" dirty="0">
                <a:solidFill>
                  <a:schemeClr val="bg1"/>
                </a:solidFill>
              </a:rPr>
              <a:t> la </a:t>
            </a:r>
            <a:r>
              <a:rPr lang="en-US" sz="1300" dirty="0" err="1">
                <a:solidFill>
                  <a:schemeClr val="bg1"/>
                </a:solidFill>
              </a:rPr>
              <a:t>bibliothèque</a:t>
            </a:r>
            <a:r>
              <a:rPr lang="en-US" sz="1300" dirty="0">
                <a:solidFill>
                  <a:schemeClr val="bg1"/>
                </a:solidFill>
              </a:rPr>
              <a:t> </a:t>
            </a:r>
            <a:r>
              <a:rPr lang="en-US" sz="1300" dirty="0" err="1">
                <a:solidFill>
                  <a:schemeClr val="bg1"/>
                </a:solidFill>
              </a:rPr>
              <a:t>familiale</a:t>
            </a:r>
            <a:r>
              <a:rPr lang="en-US" sz="1300" dirty="0">
                <a:solidFill>
                  <a:schemeClr val="bg1"/>
                </a:solidFill>
              </a:rPr>
              <a:t> les </a:t>
            </a:r>
            <a:r>
              <a:rPr lang="en-US" sz="1300" dirty="0" err="1">
                <a:solidFill>
                  <a:schemeClr val="bg1"/>
                </a:solidFill>
              </a:rPr>
              <a:t>classiques</a:t>
            </a:r>
            <a:r>
              <a:rPr lang="en-US" sz="1300" dirty="0">
                <a:solidFill>
                  <a:schemeClr val="bg1"/>
                </a:solidFill>
              </a:rPr>
              <a:t> </a:t>
            </a:r>
            <a:r>
              <a:rPr lang="en-US" sz="1300" dirty="0" err="1">
                <a:solidFill>
                  <a:schemeClr val="bg1"/>
                </a:solidFill>
              </a:rPr>
              <a:t>grecs</a:t>
            </a:r>
            <a:r>
              <a:rPr lang="en-US" sz="1300" dirty="0">
                <a:solidFill>
                  <a:schemeClr val="bg1"/>
                </a:solidFill>
              </a:rPr>
              <a:t> et </a:t>
            </a:r>
            <a:r>
              <a:rPr lang="en-US" sz="1300" dirty="0" err="1">
                <a:solidFill>
                  <a:schemeClr val="bg1"/>
                </a:solidFill>
              </a:rPr>
              <a:t>latins</a:t>
            </a:r>
            <a:r>
              <a:rPr lang="en-US" sz="1300" dirty="0">
                <a:solidFill>
                  <a:schemeClr val="bg1"/>
                </a:solidFill>
              </a:rPr>
              <a:t>, la </a:t>
            </a:r>
            <a:r>
              <a:rPr lang="en-US" sz="1300" dirty="0" err="1">
                <a:solidFill>
                  <a:schemeClr val="bg1"/>
                </a:solidFill>
              </a:rPr>
              <a:t>biologie</a:t>
            </a:r>
            <a:r>
              <a:rPr lang="en-US" sz="1300" dirty="0">
                <a:solidFill>
                  <a:schemeClr val="bg1"/>
                </a:solidFill>
              </a:rPr>
              <a:t>, </a:t>
            </a:r>
            <a:r>
              <a:rPr lang="en-US" sz="1300" dirty="0" err="1">
                <a:solidFill>
                  <a:schemeClr val="bg1"/>
                </a:solidFill>
              </a:rPr>
              <a:t>l’économie</a:t>
            </a:r>
            <a:r>
              <a:rPr lang="en-US" sz="1300" dirty="0">
                <a:solidFill>
                  <a:schemeClr val="bg1"/>
                </a:solidFill>
              </a:rPr>
              <a:t>, les </a:t>
            </a:r>
            <a:r>
              <a:rPr lang="en-US" sz="1300" dirty="0" err="1">
                <a:solidFill>
                  <a:schemeClr val="bg1"/>
                </a:solidFill>
              </a:rPr>
              <a:t>mathématiques</a:t>
            </a:r>
            <a:r>
              <a:rPr lang="en-US" sz="1300" dirty="0">
                <a:solidFill>
                  <a:schemeClr val="bg1"/>
                </a:solidFill>
              </a:rPr>
              <a:t>. </a:t>
            </a:r>
          </a:p>
          <a:p>
            <a:pPr indent="-228600" algn="l">
              <a:lnSpc>
                <a:spcPct val="90000"/>
              </a:lnSpc>
              <a:buFont typeface="Arial" panose="020B0604020202020204" pitchFamily="34" charset="0"/>
              <a:buChar char="•"/>
            </a:pPr>
            <a:r>
              <a:rPr lang="en-US" sz="1300" dirty="0">
                <a:solidFill>
                  <a:schemeClr val="bg1"/>
                </a:solidFill>
              </a:rPr>
              <a:t>Saint Thomas </a:t>
            </a:r>
            <a:r>
              <a:rPr lang="en-US" sz="1300" dirty="0" err="1">
                <a:solidFill>
                  <a:schemeClr val="bg1"/>
                </a:solidFill>
              </a:rPr>
              <a:t>d’Aquin</a:t>
            </a:r>
            <a:r>
              <a:rPr lang="en-US" sz="1300" dirty="0">
                <a:solidFill>
                  <a:schemeClr val="bg1"/>
                </a:solidFill>
              </a:rPr>
              <a:t> et saint Jean de la Croix </a:t>
            </a:r>
            <a:r>
              <a:rPr lang="en-US" sz="1300" dirty="0" err="1">
                <a:solidFill>
                  <a:schemeClr val="bg1"/>
                </a:solidFill>
              </a:rPr>
              <a:t>sont</a:t>
            </a:r>
            <a:r>
              <a:rPr lang="en-US" sz="1300" dirty="0">
                <a:solidFill>
                  <a:schemeClr val="bg1"/>
                </a:solidFill>
              </a:rPr>
              <a:t> </a:t>
            </a:r>
            <a:r>
              <a:rPr lang="en-US" sz="1300" dirty="0" err="1">
                <a:solidFill>
                  <a:schemeClr val="bg1"/>
                </a:solidFill>
              </a:rPr>
              <a:t>ses</a:t>
            </a:r>
            <a:r>
              <a:rPr lang="en-US" sz="1300" dirty="0">
                <a:solidFill>
                  <a:schemeClr val="bg1"/>
                </a:solidFill>
              </a:rPr>
              <a:t> maîtres </a:t>
            </a:r>
            <a:r>
              <a:rPr lang="en-US" sz="1300" dirty="0" err="1">
                <a:solidFill>
                  <a:schemeClr val="bg1"/>
                </a:solidFill>
              </a:rPr>
              <a:t>spirituels</a:t>
            </a:r>
            <a:r>
              <a:rPr lang="en-US" sz="1300" dirty="0">
                <a:solidFill>
                  <a:schemeClr val="bg1"/>
                </a:solidFill>
              </a:rPr>
              <a:t>.</a:t>
            </a:r>
          </a:p>
          <a:p>
            <a:pPr indent="-228600" algn="l">
              <a:lnSpc>
                <a:spcPct val="90000"/>
              </a:lnSpc>
              <a:buFont typeface="Arial" panose="020B0604020202020204" pitchFamily="34" charset="0"/>
              <a:buChar char="•"/>
            </a:pPr>
            <a:r>
              <a:rPr lang="en-US" sz="1300" dirty="0">
                <a:solidFill>
                  <a:schemeClr val="bg1"/>
                </a:solidFill>
              </a:rPr>
              <a:t>Durant la guerre, il fait la rencontre de la philosophe Simone Weil, </a:t>
            </a:r>
            <a:r>
              <a:rPr lang="en-US" sz="1300" dirty="0" err="1">
                <a:solidFill>
                  <a:schemeClr val="bg1"/>
                </a:solidFill>
              </a:rPr>
              <a:t>dont</a:t>
            </a:r>
            <a:r>
              <a:rPr lang="en-US" sz="1300" dirty="0">
                <a:solidFill>
                  <a:schemeClr val="bg1"/>
                </a:solidFill>
              </a:rPr>
              <a:t> il </a:t>
            </a:r>
            <a:r>
              <a:rPr lang="en-US" sz="1300" dirty="0" err="1">
                <a:solidFill>
                  <a:schemeClr val="bg1"/>
                </a:solidFill>
              </a:rPr>
              <a:t>édite</a:t>
            </a:r>
            <a:r>
              <a:rPr lang="en-US" sz="1300" dirty="0">
                <a:solidFill>
                  <a:schemeClr val="bg1"/>
                </a:solidFill>
              </a:rPr>
              <a:t>, après </a:t>
            </a:r>
            <a:r>
              <a:rPr lang="en-US" sz="1300" dirty="0" err="1">
                <a:solidFill>
                  <a:schemeClr val="bg1"/>
                </a:solidFill>
              </a:rPr>
              <a:t>sa</a:t>
            </a:r>
            <a:r>
              <a:rPr lang="en-US" sz="1300" dirty="0">
                <a:solidFill>
                  <a:schemeClr val="bg1"/>
                </a:solidFill>
              </a:rPr>
              <a:t> mort, la </a:t>
            </a:r>
            <a:r>
              <a:rPr lang="en-US" sz="1300" dirty="0" err="1">
                <a:solidFill>
                  <a:schemeClr val="bg1"/>
                </a:solidFill>
              </a:rPr>
              <a:t>pesanteur</a:t>
            </a:r>
            <a:r>
              <a:rPr lang="en-US" sz="1300" dirty="0">
                <a:solidFill>
                  <a:schemeClr val="bg1"/>
                </a:solidFill>
              </a:rPr>
              <a:t> et la grâce. </a:t>
            </a:r>
            <a:r>
              <a:rPr lang="en-US" sz="1300" dirty="0" err="1">
                <a:solidFill>
                  <a:schemeClr val="bg1"/>
                </a:solidFill>
              </a:rPr>
              <a:t>Resté</a:t>
            </a:r>
            <a:r>
              <a:rPr lang="en-US" sz="1300" dirty="0">
                <a:solidFill>
                  <a:schemeClr val="bg1"/>
                </a:solidFill>
              </a:rPr>
              <a:t> </a:t>
            </a:r>
            <a:r>
              <a:rPr lang="en-US" sz="1300" dirty="0" err="1">
                <a:solidFill>
                  <a:schemeClr val="bg1"/>
                </a:solidFill>
              </a:rPr>
              <a:t>à</a:t>
            </a:r>
            <a:r>
              <a:rPr lang="en-US" sz="1300" dirty="0">
                <a:solidFill>
                  <a:schemeClr val="bg1"/>
                </a:solidFill>
              </a:rPr>
              <a:t> </a:t>
            </a:r>
            <a:r>
              <a:rPr lang="en-US" sz="1300" dirty="0" err="1">
                <a:solidFill>
                  <a:schemeClr val="bg1"/>
                </a:solidFill>
              </a:rPr>
              <a:t>l’écart</a:t>
            </a:r>
            <a:r>
              <a:rPr lang="en-US" sz="1300" dirty="0">
                <a:solidFill>
                  <a:schemeClr val="bg1"/>
                </a:solidFill>
              </a:rPr>
              <a:t> du monde politique, il diffuse </a:t>
            </a:r>
            <a:r>
              <a:rPr lang="en-US" sz="1300" dirty="0" err="1">
                <a:solidFill>
                  <a:schemeClr val="bg1"/>
                </a:solidFill>
              </a:rPr>
              <a:t>sa</a:t>
            </a:r>
            <a:r>
              <a:rPr lang="en-US" sz="1300" dirty="0">
                <a:solidFill>
                  <a:schemeClr val="bg1"/>
                </a:solidFill>
              </a:rPr>
              <a:t> pensée aux paysans </a:t>
            </a:r>
            <a:r>
              <a:rPr lang="en-US" sz="1300" dirty="0" err="1">
                <a:solidFill>
                  <a:schemeClr val="bg1"/>
                </a:solidFill>
              </a:rPr>
              <a:t>locaux</a:t>
            </a:r>
            <a:r>
              <a:rPr lang="en-US" sz="1300" dirty="0">
                <a:solidFill>
                  <a:schemeClr val="bg1"/>
                </a:solidFill>
              </a:rPr>
              <a:t> et aux premières </a:t>
            </a:r>
            <a:r>
              <a:rPr lang="en-US" sz="1300" dirty="0" err="1">
                <a:solidFill>
                  <a:schemeClr val="bg1"/>
                </a:solidFill>
              </a:rPr>
              <a:t>générations</a:t>
            </a:r>
            <a:r>
              <a:rPr lang="en-US" sz="1300" dirty="0">
                <a:solidFill>
                  <a:schemeClr val="bg1"/>
                </a:solidFill>
              </a:rPr>
              <a:t> de </a:t>
            </a:r>
            <a:r>
              <a:rPr lang="en-US" sz="1300" dirty="0" err="1">
                <a:solidFill>
                  <a:schemeClr val="bg1"/>
                </a:solidFill>
              </a:rPr>
              <a:t>néo-ruraux</a:t>
            </a:r>
            <a:r>
              <a:rPr lang="en-US" sz="1300" dirty="0">
                <a:solidFill>
                  <a:schemeClr val="bg1"/>
                </a:solidFill>
              </a:rPr>
              <a:t> des </a:t>
            </a:r>
            <a:r>
              <a:rPr lang="en-US" sz="1300" dirty="0" err="1">
                <a:solidFill>
                  <a:schemeClr val="bg1"/>
                </a:solidFill>
              </a:rPr>
              <a:t>années</a:t>
            </a:r>
            <a:r>
              <a:rPr lang="en-US" sz="1300" dirty="0">
                <a:solidFill>
                  <a:schemeClr val="bg1"/>
                </a:solidFill>
              </a:rPr>
              <a:t> 70., </a:t>
            </a:r>
            <a:r>
              <a:rPr lang="en-US" sz="1300" dirty="0" err="1">
                <a:solidFill>
                  <a:schemeClr val="bg1"/>
                </a:solidFill>
              </a:rPr>
              <a:t>comme</a:t>
            </a:r>
            <a:r>
              <a:rPr lang="en-US" sz="1300" dirty="0">
                <a:solidFill>
                  <a:schemeClr val="bg1"/>
                </a:solidFill>
              </a:rPr>
              <a:t> Pierre </a:t>
            </a:r>
            <a:r>
              <a:rPr lang="en-US" sz="1300" dirty="0" err="1">
                <a:solidFill>
                  <a:schemeClr val="bg1"/>
                </a:solidFill>
              </a:rPr>
              <a:t>Rabhi</a:t>
            </a:r>
            <a:r>
              <a:rPr lang="en-US" sz="1300" dirty="0">
                <a:solidFill>
                  <a:schemeClr val="bg1"/>
                </a:solidFill>
              </a:rPr>
              <a:t>. Auteur </a:t>
            </a:r>
            <a:r>
              <a:rPr lang="en-US" sz="1300" dirty="0" err="1">
                <a:solidFill>
                  <a:schemeClr val="bg1"/>
                </a:solidFill>
              </a:rPr>
              <a:t>inclassable</a:t>
            </a:r>
            <a:r>
              <a:rPr lang="en-US" sz="1300" dirty="0">
                <a:solidFill>
                  <a:schemeClr val="bg1"/>
                </a:solidFill>
              </a:rPr>
              <a:t> et </a:t>
            </a:r>
            <a:r>
              <a:rPr lang="en-US" sz="1300" dirty="0" err="1">
                <a:solidFill>
                  <a:schemeClr val="bg1"/>
                </a:solidFill>
              </a:rPr>
              <a:t>anticonformiste</a:t>
            </a:r>
            <a:r>
              <a:rPr lang="en-US" sz="1300" dirty="0">
                <a:solidFill>
                  <a:schemeClr val="bg1"/>
                </a:solidFill>
              </a:rPr>
              <a:t>, il se </a:t>
            </a:r>
            <a:r>
              <a:rPr lang="en-US" sz="1300" dirty="0" err="1">
                <a:solidFill>
                  <a:schemeClr val="bg1"/>
                </a:solidFill>
              </a:rPr>
              <a:t>rapproche</a:t>
            </a:r>
            <a:r>
              <a:rPr lang="en-US" sz="1300" dirty="0">
                <a:solidFill>
                  <a:schemeClr val="bg1"/>
                </a:solidFill>
              </a:rPr>
              <a:t> des courants </a:t>
            </a:r>
            <a:r>
              <a:rPr lang="en-US" sz="1300" dirty="0" err="1">
                <a:solidFill>
                  <a:schemeClr val="bg1"/>
                </a:solidFill>
              </a:rPr>
              <a:t>traditionalistes</a:t>
            </a:r>
            <a:r>
              <a:rPr lang="en-US" sz="1300" dirty="0">
                <a:solidFill>
                  <a:schemeClr val="bg1"/>
                </a:solidFill>
              </a:rPr>
              <a:t>. </a:t>
            </a:r>
          </a:p>
        </p:txBody>
      </p:sp>
    </p:spTree>
    <p:extLst>
      <p:ext uri="{BB962C8B-B14F-4D97-AF65-F5344CB8AC3E}">
        <p14:creationId xmlns:p14="http://schemas.microsoft.com/office/powerpoint/2010/main" val="3226071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D8B55F4-FE31-474C-ADEB-3A9B70207F11}"/>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Jean ousset (1914-1994)</a:t>
            </a:r>
          </a:p>
        </p:txBody>
      </p:sp>
      <p:sp>
        <p:nvSpPr>
          <p:cNvPr id="4" name="Espace réservé du texte 3">
            <a:extLst>
              <a:ext uri="{FF2B5EF4-FFF2-40B4-BE49-F238E27FC236}">
                <a16:creationId xmlns:a16="http://schemas.microsoft.com/office/drawing/2014/main" id="{1278700C-AF7C-F54A-AEB0-1466636CF9AB}"/>
              </a:ext>
            </a:extLst>
          </p:cNvPr>
          <p:cNvSpPr>
            <a:spLocks noGrp="1"/>
          </p:cNvSpPr>
          <p:nvPr>
            <p:ph type="body" sz="half"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dirty="0">
                <a:solidFill>
                  <a:schemeClr val="bg1"/>
                </a:solidFill>
              </a:rPr>
              <a:t>Un des auteurs </a:t>
            </a:r>
            <a:r>
              <a:rPr lang="en-US">
                <a:solidFill>
                  <a:schemeClr val="bg1"/>
                </a:solidFill>
              </a:rPr>
              <a:t>majeurs</a:t>
            </a:r>
            <a:r>
              <a:rPr lang="en-US" dirty="0">
                <a:solidFill>
                  <a:schemeClr val="bg1"/>
                </a:solidFill>
              </a:rPr>
              <a:t> du </a:t>
            </a:r>
            <a:r>
              <a:rPr lang="en-US">
                <a:solidFill>
                  <a:schemeClr val="bg1"/>
                </a:solidFill>
              </a:rPr>
              <a:t>catholicisme</a:t>
            </a:r>
            <a:r>
              <a:rPr lang="en-US" dirty="0">
                <a:solidFill>
                  <a:schemeClr val="bg1"/>
                </a:solidFill>
              </a:rPr>
              <a:t> </a:t>
            </a:r>
            <a:r>
              <a:rPr lang="en-US">
                <a:solidFill>
                  <a:schemeClr val="bg1"/>
                </a:solidFill>
              </a:rPr>
              <a:t>contre</a:t>
            </a:r>
            <a:r>
              <a:rPr lang="en-US" dirty="0">
                <a:solidFill>
                  <a:schemeClr val="bg1"/>
                </a:solidFill>
              </a:rPr>
              <a:t> </a:t>
            </a:r>
            <a:r>
              <a:rPr lang="en-US">
                <a:solidFill>
                  <a:schemeClr val="bg1"/>
                </a:solidFill>
              </a:rPr>
              <a:t>révolutionnaire</a:t>
            </a:r>
            <a:r>
              <a:rPr lang="en-US" dirty="0">
                <a:solidFill>
                  <a:schemeClr val="bg1"/>
                </a:solidFill>
              </a:rPr>
              <a:t>. Il </a:t>
            </a:r>
            <a:r>
              <a:rPr lang="en-US">
                <a:solidFill>
                  <a:schemeClr val="bg1"/>
                </a:solidFill>
              </a:rPr>
              <a:t>fonde</a:t>
            </a:r>
            <a:r>
              <a:rPr lang="en-US" dirty="0">
                <a:solidFill>
                  <a:schemeClr val="bg1"/>
                </a:solidFill>
              </a:rPr>
              <a:t> </a:t>
            </a:r>
            <a:r>
              <a:rPr lang="en-US">
                <a:solidFill>
                  <a:schemeClr val="bg1"/>
                </a:solidFill>
              </a:rPr>
              <a:t>en</a:t>
            </a:r>
            <a:r>
              <a:rPr lang="en-US" dirty="0">
                <a:solidFill>
                  <a:schemeClr val="bg1"/>
                </a:solidFill>
              </a:rPr>
              <a:t> 1946 le Centre </a:t>
            </a:r>
            <a:r>
              <a:rPr lang="en-US">
                <a:solidFill>
                  <a:schemeClr val="bg1"/>
                </a:solidFill>
              </a:rPr>
              <a:t>d’études</a:t>
            </a:r>
            <a:r>
              <a:rPr lang="en-US" dirty="0">
                <a:solidFill>
                  <a:schemeClr val="bg1"/>
                </a:solidFill>
              </a:rPr>
              <a:t> critiques et de </a:t>
            </a:r>
            <a:r>
              <a:rPr lang="en-US">
                <a:solidFill>
                  <a:schemeClr val="bg1"/>
                </a:solidFill>
              </a:rPr>
              <a:t>synthèse</a:t>
            </a:r>
            <a:r>
              <a:rPr lang="en-US" dirty="0">
                <a:solidFill>
                  <a:schemeClr val="bg1"/>
                </a:solidFill>
              </a:rPr>
              <a:t> qui vie </a:t>
            </a:r>
            <a:r>
              <a:rPr lang="en-US">
                <a:solidFill>
                  <a:schemeClr val="bg1"/>
                </a:solidFill>
              </a:rPr>
              <a:t>à</a:t>
            </a:r>
            <a:r>
              <a:rPr lang="en-US" dirty="0">
                <a:solidFill>
                  <a:schemeClr val="bg1"/>
                </a:solidFill>
              </a:rPr>
              <a:t> </a:t>
            </a:r>
            <a:r>
              <a:rPr lang="en-US">
                <a:solidFill>
                  <a:schemeClr val="bg1"/>
                </a:solidFill>
              </a:rPr>
              <a:t>noyauter</a:t>
            </a:r>
            <a:r>
              <a:rPr lang="en-US" dirty="0">
                <a:solidFill>
                  <a:schemeClr val="bg1"/>
                </a:solidFill>
              </a:rPr>
              <a:t> les élites pour </a:t>
            </a:r>
            <a:r>
              <a:rPr lang="en-US">
                <a:solidFill>
                  <a:schemeClr val="bg1"/>
                </a:solidFill>
              </a:rPr>
              <a:t>une</a:t>
            </a:r>
            <a:r>
              <a:rPr lang="en-US" dirty="0">
                <a:solidFill>
                  <a:schemeClr val="bg1"/>
                </a:solidFill>
              </a:rPr>
              <a:t> </a:t>
            </a:r>
            <a:r>
              <a:rPr lang="en-US">
                <a:solidFill>
                  <a:schemeClr val="bg1"/>
                </a:solidFill>
              </a:rPr>
              <a:t>reconquête</a:t>
            </a:r>
            <a:r>
              <a:rPr lang="en-US" dirty="0">
                <a:solidFill>
                  <a:schemeClr val="bg1"/>
                </a:solidFill>
              </a:rPr>
              <a:t> </a:t>
            </a:r>
            <a:r>
              <a:rPr lang="en-US">
                <a:solidFill>
                  <a:schemeClr val="bg1"/>
                </a:solidFill>
              </a:rPr>
              <a:t>catholique</a:t>
            </a:r>
            <a:r>
              <a:rPr lang="en-US" dirty="0">
                <a:solidFill>
                  <a:schemeClr val="bg1"/>
                </a:solidFill>
              </a:rPr>
              <a:t>.  Sa </a:t>
            </a:r>
            <a:r>
              <a:rPr lang="en-US">
                <a:solidFill>
                  <a:schemeClr val="bg1"/>
                </a:solidFill>
              </a:rPr>
              <a:t>Cité</a:t>
            </a:r>
            <a:r>
              <a:rPr lang="en-US" dirty="0">
                <a:solidFill>
                  <a:schemeClr val="bg1"/>
                </a:solidFill>
              </a:rPr>
              <a:t> </a:t>
            </a:r>
            <a:r>
              <a:rPr lang="en-US">
                <a:solidFill>
                  <a:schemeClr val="bg1"/>
                </a:solidFill>
              </a:rPr>
              <a:t>catholique</a:t>
            </a:r>
            <a:r>
              <a:rPr lang="en-US" dirty="0">
                <a:solidFill>
                  <a:schemeClr val="bg1"/>
                </a:solidFill>
              </a:rPr>
              <a:t> </a:t>
            </a:r>
            <a:r>
              <a:rPr lang="en-US">
                <a:solidFill>
                  <a:schemeClr val="bg1"/>
                </a:solidFill>
              </a:rPr>
              <a:t>prend</a:t>
            </a:r>
            <a:r>
              <a:rPr lang="en-US" dirty="0">
                <a:solidFill>
                  <a:schemeClr val="bg1"/>
                </a:solidFill>
              </a:rPr>
              <a:t> de </a:t>
            </a:r>
            <a:r>
              <a:rPr lang="en-US">
                <a:solidFill>
                  <a:schemeClr val="bg1"/>
                </a:solidFill>
              </a:rPr>
              <a:t>l’essor</a:t>
            </a:r>
            <a:r>
              <a:rPr lang="en-US" dirty="0">
                <a:solidFill>
                  <a:schemeClr val="bg1"/>
                </a:solidFill>
              </a:rPr>
              <a:t> dans les </a:t>
            </a:r>
            <a:r>
              <a:rPr lang="en-US">
                <a:solidFill>
                  <a:schemeClr val="bg1"/>
                </a:solidFill>
              </a:rPr>
              <a:t>années</a:t>
            </a:r>
            <a:r>
              <a:rPr lang="en-US" dirty="0">
                <a:solidFill>
                  <a:schemeClr val="bg1"/>
                </a:solidFill>
              </a:rPr>
              <a:t> 50 et </a:t>
            </a:r>
            <a:r>
              <a:rPr lang="en-US">
                <a:solidFill>
                  <a:schemeClr val="bg1"/>
                </a:solidFill>
              </a:rPr>
              <a:t>sert</a:t>
            </a:r>
            <a:r>
              <a:rPr lang="en-US" dirty="0">
                <a:solidFill>
                  <a:schemeClr val="bg1"/>
                </a:solidFill>
              </a:rPr>
              <a:t> de </a:t>
            </a:r>
            <a:r>
              <a:rPr lang="en-US">
                <a:solidFill>
                  <a:schemeClr val="bg1"/>
                </a:solidFill>
              </a:rPr>
              <a:t>matrice</a:t>
            </a:r>
            <a:r>
              <a:rPr lang="en-US" dirty="0">
                <a:solidFill>
                  <a:schemeClr val="bg1"/>
                </a:solidFill>
              </a:rPr>
              <a:t> </a:t>
            </a:r>
            <a:r>
              <a:rPr lang="en-US">
                <a:solidFill>
                  <a:schemeClr val="bg1"/>
                </a:solidFill>
              </a:rPr>
              <a:t>intellectuelle</a:t>
            </a:r>
            <a:r>
              <a:rPr lang="en-US" dirty="0">
                <a:solidFill>
                  <a:schemeClr val="bg1"/>
                </a:solidFill>
              </a:rPr>
              <a:t> </a:t>
            </a:r>
            <a:r>
              <a:rPr lang="en-US">
                <a:solidFill>
                  <a:schemeClr val="bg1"/>
                </a:solidFill>
              </a:rPr>
              <a:t>à</a:t>
            </a:r>
            <a:r>
              <a:rPr lang="en-US" dirty="0">
                <a:solidFill>
                  <a:schemeClr val="bg1"/>
                </a:solidFill>
              </a:rPr>
              <a:t> </a:t>
            </a:r>
            <a:r>
              <a:rPr lang="en-US">
                <a:solidFill>
                  <a:schemeClr val="bg1"/>
                </a:solidFill>
              </a:rPr>
              <a:t>l’OAS</a:t>
            </a:r>
            <a:r>
              <a:rPr lang="en-US" dirty="0">
                <a:solidFill>
                  <a:schemeClr val="bg1"/>
                </a:solidFill>
              </a:rPr>
              <a:t>. </a:t>
            </a:r>
          </a:p>
          <a:p>
            <a:pPr indent="-228600" algn="l">
              <a:buFont typeface="Arial" panose="020B0604020202020204" pitchFamily="34" charset="0"/>
              <a:buChar char="•"/>
            </a:pPr>
            <a:endParaRPr lang="en-US" dirty="0">
              <a:solidFill>
                <a:schemeClr val="bg1"/>
              </a:solidFill>
            </a:endParaRPr>
          </a:p>
        </p:txBody>
      </p:sp>
      <p:pic>
        <p:nvPicPr>
          <p:cNvPr id="6" name="Espace réservé du contenu 5" descr="Une image contenant texte, homme, complet&#10;&#10;Description générée automatiquement">
            <a:extLst>
              <a:ext uri="{FF2B5EF4-FFF2-40B4-BE49-F238E27FC236}">
                <a16:creationId xmlns:a16="http://schemas.microsoft.com/office/drawing/2014/main" id="{B51709F3-64D5-6349-97CF-2D042CBC4903}"/>
              </a:ext>
            </a:extLst>
          </p:cNvPr>
          <p:cNvPicPr>
            <a:picLocks noGrp="1" noChangeAspect="1"/>
          </p:cNvPicPr>
          <p:nvPr>
            <p:ph idx="1"/>
          </p:nvPr>
        </p:nvPicPr>
        <p:blipFill>
          <a:blip r:embed="rId2"/>
          <a:stretch>
            <a:fillRect/>
          </a:stretch>
        </p:blipFill>
        <p:spPr>
          <a:xfrm>
            <a:off x="5297763" y="890260"/>
            <a:ext cx="6250769" cy="4916612"/>
          </a:xfrm>
          <a:prstGeom prst="rect">
            <a:avLst/>
          </a:prstGeom>
        </p:spPr>
      </p:pic>
    </p:spTree>
    <p:extLst>
      <p:ext uri="{BB962C8B-B14F-4D97-AF65-F5344CB8AC3E}">
        <p14:creationId xmlns:p14="http://schemas.microsoft.com/office/powerpoint/2010/main" val="3691832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Une image contenant personne, homme, complet&#10;&#10;Description générée automatiquement">
            <a:extLst>
              <a:ext uri="{FF2B5EF4-FFF2-40B4-BE49-F238E27FC236}">
                <a16:creationId xmlns:a16="http://schemas.microsoft.com/office/drawing/2014/main" id="{CAC3075B-B450-5C44-8258-451EC40727C3}"/>
              </a:ext>
            </a:extLst>
          </p:cNvPr>
          <p:cNvPicPr>
            <a:picLocks noGrp="1" noChangeAspect="1"/>
          </p:cNvPicPr>
          <p:nvPr>
            <p:ph idx="1"/>
          </p:nvPr>
        </p:nvPicPr>
        <p:blipFill rotWithShape="1">
          <a:blip r:embed="rId2"/>
          <a:srcRect l="21074" r="17074"/>
          <a:stretch/>
        </p:blipFill>
        <p:spPr>
          <a:xfrm>
            <a:off x="4650909" y="10"/>
            <a:ext cx="7541090" cy="6857989"/>
          </a:xfrm>
          <a:prstGeom prst="rect">
            <a:avLst/>
          </a:prstGeom>
        </p:spPr>
      </p:pic>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6F948CE-E853-F44A-93B9-BB702452994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Jean arfel (1920-2013) dit madiran </a:t>
            </a:r>
          </a:p>
        </p:txBody>
      </p:sp>
      <p:sp>
        <p:nvSpPr>
          <p:cNvPr id="4" name="Espace réservé du texte 3">
            <a:extLst>
              <a:ext uri="{FF2B5EF4-FFF2-40B4-BE49-F238E27FC236}">
                <a16:creationId xmlns:a16="http://schemas.microsoft.com/office/drawing/2014/main" id="{CADB717C-EA64-B84B-93F9-8FF6E32E544B}"/>
              </a:ext>
            </a:extLst>
          </p:cNvPr>
          <p:cNvSpPr>
            <a:spLocks noGrp="1"/>
          </p:cNvSpPr>
          <p:nvPr>
            <p:ph type="body" sz="half" idx="2"/>
          </p:nvPr>
        </p:nvSpPr>
        <p:spPr>
          <a:xfrm>
            <a:off x="643468" y="2638044"/>
            <a:ext cx="3363974" cy="3415622"/>
          </a:xfrm>
        </p:spPr>
        <p:txBody>
          <a:bodyPr vert="horz" lIns="91440" tIns="45720" rIns="91440" bIns="45720" rtlCol="0">
            <a:normAutofit fontScale="92500" lnSpcReduction="10000"/>
          </a:bodyPr>
          <a:lstStyle/>
          <a:p>
            <a:pPr indent="-228600" algn="l">
              <a:buFont typeface="Arial" panose="020B0604020202020204" pitchFamily="34" charset="0"/>
              <a:buChar char="•"/>
            </a:pPr>
            <a:r>
              <a:rPr lang="en-US" dirty="0" err="1">
                <a:solidFill>
                  <a:schemeClr val="bg1"/>
                </a:solidFill>
              </a:rPr>
              <a:t>Journaliste</a:t>
            </a:r>
            <a:r>
              <a:rPr lang="en-US" dirty="0">
                <a:solidFill>
                  <a:schemeClr val="bg1"/>
                </a:solidFill>
              </a:rPr>
              <a:t> et </a:t>
            </a:r>
            <a:r>
              <a:rPr lang="en-US" dirty="0" err="1">
                <a:solidFill>
                  <a:schemeClr val="bg1"/>
                </a:solidFill>
              </a:rPr>
              <a:t>essayiste</a:t>
            </a:r>
            <a:r>
              <a:rPr lang="en-US" dirty="0">
                <a:solidFill>
                  <a:schemeClr val="bg1"/>
                </a:solidFill>
              </a:rPr>
              <a:t> </a:t>
            </a:r>
            <a:r>
              <a:rPr lang="en-US" dirty="0" err="1">
                <a:solidFill>
                  <a:schemeClr val="bg1"/>
                </a:solidFill>
              </a:rPr>
              <a:t>issu</a:t>
            </a:r>
            <a:r>
              <a:rPr lang="en-US" dirty="0">
                <a:solidFill>
                  <a:schemeClr val="bg1"/>
                </a:solidFill>
              </a:rPr>
              <a:t> du courant </a:t>
            </a:r>
            <a:r>
              <a:rPr lang="en-US" dirty="0" err="1">
                <a:solidFill>
                  <a:schemeClr val="bg1"/>
                </a:solidFill>
              </a:rPr>
              <a:t>traditionaliste</a:t>
            </a:r>
            <a:r>
              <a:rPr lang="en-US" dirty="0">
                <a:solidFill>
                  <a:schemeClr val="bg1"/>
                </a:solidFill>
              </a:rPr>
              <a:t>, il </a:t>
            </a:r>
            <a:r>
              <a:rPr lang="en-US" dirty="0" err="1">
                <a:solidFill>
                  <a:schemeClr val="bg1"/>
                </a:solidFill>
              </a:rPr>
              <a:t>milite</a:t>
            </a:r>
            <a:r>
              <a:rPr lang="en-US" dirty="0">
                <a:solidFill>
                  <a:schemeClr val="bg1"/>
                </a:solidFill>
              </a:rPr>
              <a:t> </a:t>
            </a:r>
            <a:r>
              <a:rPr lang="en-US" dirty="0" err="1">
                <a:solidFill>
                  <a:schemeClr val="bg1"/>
                </a:solidFill>
              </a:rPr>
              <a:t>d’abord</a:t>
            </a:r>
            <a:r>
              <a:rPr lang="en-US" dirty="0">
                <a:solidFill>
                  <a:schemeClr val="bg1"/>
                </a:solidFill>
              </a:rPr>
              <a:t> dans </a:t>
            </a:r>
            <a:r>
              <a:rPr lang="en-US" dirty="0" err="1">
                <a:solidFill>
                  <a:schemeClr val="bg1"/>
                </a:solidFill>
              </a:rPr>
              <a:t>l’Action</a:t>
            </a:r>
            <a:r>
              <a:rPr lang="en-US" dirty="0">
                <a:solidFill>
                  <a:schemeClr val="bg1"/>
                </a:solidFill>
              </a:rPr>
              <a:t> </a:t>
            </a:r>
            <a:r>
              <a:rPr lang="en-US" dirty="0" err="1">
                <a:solidFill>
                  <a:schemeClr val="bg1"/>
                </a:solidFill>
              </a:rPr>
              <a:t>française</a:t>
            </a:r>
            <a:r>
              <a:rPr lang="en-US" dirty="0">
                <a:solidFill>
                  <a:schemeClr val="bg1"/>
                </a:solidFill>
              </a:rPr>
              <a:t>. </a:t>
            </a:r>
          </a:p>
          <a:p>
            <a:pPr indent="-228600" algn="l">
              <a:buFont typeface="Arial" panose="020B0604020202020204" pitchFamily="34" charset="0"/>
              <a:buChar char="•"/>
            </a:pPr>
            <a:r>
              <a:rPr lang="en-US" dirty="0" err="1">
                <a:solidFill>
                  <a:schemeClr val="bg1"/>
                </a:solidFill>
              </a:rPr>
              <a:t>Ayant</a:t>
            </a:r>
            <a:r>
              <a:rPr lang="en-US" dirty="0">
                <a:solidFill>
                  <a:schemeClr val="bg1"/>
                </a:solidFill>
              </a:rPr>
              <a:t> </a:t>
            </a:r>
            <a:r>
              <a:rPr lang="en-US" dirty="0" err="1">
                <a:solidFill>
                  <a:schemeClr val="bg1"/>
                </a:solidFill>
              </a:rPr>
              <a:t>échoué</a:t>
            </a:r>
            <a:r>
              <a:rPr lang="en-US" dirty="0">
                <a:solidFill>
                  <a:schemeClr val="bg1"/>
                </a:solidFill>
              </a:rPr>
              <a:t> au concours de Normal Supérieure, il </a:t>
            </a:r>
            <a:r>
              <a:rPr lang="en-US" dirty="0" err="1">
                <a:solidFill>
                  <a:schemeClr val="bg1"/>
                </a:solidFill>
              </a:rPr>
              <a:t>devient</a:t>
            </a:r>
            <a:r>
              <a:rPr lang="en-US" dirty="0">
                <a:solidFill>
                  <a:schemeClr val="bg1"/>
                </a:solidFill>
              </a:rPr>
              <a:t> </a:t>
            </a:r>
            <a:r>
              <a:rPr lang="en-US" dirty="0" err="1">
                <a:solidFill>
                  <a:schemeClr val="bg1"/>
                </a:solidFill>
              </a:rPr>
              <a:t>journaliste</a:t>
            </a:r>
            <a:r>
              <a:rPr lang="en-US" dirty="0">
                <a:solidFill>
                  <a:schemeClr val="bg1"/>
                </a:solidFill>
              </a:rPr>
              <a:t> sous </a:t>
            </a:r>
            <a:r>
              <a:rPr lang="en-US" dirty="0" err="1">
                <a:solidFill>
                  <a:schemeClr val="bg1"/>
                </a:solidFill>
              </a:rPr>
              <a:t>l’Occupation</a:t>
            </a:r>
            <a:r>
              <a:rPr lang="en-US" dirty="0">
                <a:solidFill>
                  <a:schemeClr val="bg1"/>
                </a:solidFill>
              </a:rPr>
              <a:t> dans les </a:t>
            </a:r>
            <a:r>
              <a:rPr lang="en-US" dirty="0" err="1">
                <a:solidFill>
                  <a:schemeClr val="bg1"/>
                </a:solidFill>
              </a:rPr>
              <a:t>journaux</a:t>
            </a:r>
            <a:r>
              <a:rPr lang="en-US" dirty="0">
                <a:solidFill>
                  <a:schemeClr val="bg1"/>
                </a:solidFill>
              </a:rPr>
              <a:t> </a:t>
            </a:r>
            <a:r>
              <a:rPr lang="en-US" dirty="0" err="1">
                <a:solidFill>
                  <a:schemeClr val="bg1"/>
                </a:solidFill>
              </a:rPr>
              <a:t>pétainistes</a:t>
            </a:r>
            <a:r>
              <a:rPr lang="en-US" dirty="0">
                <a:solidFill>
                  <a:schemeClr val="bg1"/>
                </a:solidFill>
              </a:rPr>
              <a:t> et </a:t>
            </a:r>
            <a:r>
              <a:rPr lang="en-US" dirty="0" err="1">
                <a:solidFill>
                  <a:schemeClr val="bg1"/>
                </a:solidFill>
              </a:rPr>
              <a:t>catholiques</a:t>
            </a:r>
            <a:r>
              <a:rPr lang="en-US" dirty="0">
                <a:solidFill>
                  <a:schemeClr val="bg1"/>
                </a:solidFill>
              </a:rPr>
              <a:t> </a:t>
            </a:r>
            <a:r>
              <a:rPr lang="en-US" dirty="0" err="1">
                <a:solidFill>
                  <a:schemeClr val="bg1"/>
                </a:solidFill>
              </a:rPr>
              <a:t>d’Auqitaine</a:t>
            </a:r>
            <a:r>
              <a:rPr lang="en-US" dirty="0">
                <a:solidFill>
                  <a:schemeClr val="bg1"/>
                </a:solidFill>
              </a:rPr>
              <a:t>. </a:t>
            </a:r>
          </a:p>
          <a:p>
            <a:pPr indent="-228600" algn="l">
              <a:buFont typeface="Arial" panose="020B0604020202020204" pitchFamily="34" charset="0"/>
              <a:buChar char="•"/>
            </a:pPr>
            <a:r>
              <a:rPr lang="en-US" dirty="0">
                <a:solidFill>
                  <a:schemeClr val="bg1"/>
                </a:solidFill>
              </a:rPr>
              <a:t>A la </a:t>
            </a:r>
            <a:r>
              <a:rPr lang="en-US" dirty="0" err="1">
                <a:solidFill>
                  <a:schemeClr val="bg1"/>
                </a:solidFill>
              </a:rPr>
              <a:t>Libération</a:t>
            </a:r>
            <a:r>
              <a:rPr lang="en-US" dirty="0">
                <a:solidFill>
                  <a:schemeClr val="bg1"/>
                </a:solidFill>
              </a:rPr>
              <a:t> il </a:t>
            </a:r>
            <a:r>
              <a:rPr lang="en-US" dirty="0" err="1">
                <a:solidFill>
                  <a:schemeClr val="bg1"/>
                </a:solidFill>
              </a:rPr>
              <a:t>prend</a:t>
            </a:r>
            <a:r>
              <a:rPr lang="en-US" dirty="0">
                <a:solidFill>
                  <a:schemeClr val="bg1"/>
                </a:solidFill>
              </a:rPr>
              <a:t> le </a:t>
            </a:r>
            <a:r>
              <a:rPr lang="en-US" dirty="0" err="1">
                <a:solidFill>
                  <a:schemeClr val="bg1"/>
                </a:solidFill>
              </a:rPr>
              <a:t>pseudonyme</a:t>
            </a:r>
            <a:r>
              <a:rPr lang="en-US" dirty="0">
                <a:solidFill>
                  <a:schemeClr val="bg1"/>
                </a:solidFill>
              </a:rPr>
              <a:t> de </a:t>
            </a:r>
            <a:r>
              <a:rPr lang="en-US" dirty="0" err="1">
                <a:solidFill>
                  <a:schemeClr val="bg1"/>
                </a:solidFill>
              </a:rPr>
              <a:t>Madiran</a:t>
            </a:r>
            <a:r>
              <a:rPr lang="en-US" dirty="0">
                <a:solidFill>
                  <a:schemeClr val="bg1"/>
                </a:solidFill>
              </a:rPr>
              <a:t> et </a:t>
            </a:r>
            <a:r>
              <a:rPr lang="en-US" dirty="0" err="1">
                <a:solidFill>
                  <a:schemeClr val="bg1"/>
                </a:solidFill>
              </a:rPr>
              <a:t>contribue</a:t>
            </a:r>
            <a:r>
              <a:rPr lang="en-US" dirty="0">
                <a:solidFill>
                  <a:schemeClr val="bg1"/>
                </a:solidFill>
              </a:rPr>
              <a:t> au journal </a:t>
            </a:r>
            <a:r>
              <a:rPr lang="en-US" dirty="0" err="1">
                <a:solidFill>
                  <a:schemeClr val="bg1"/>
                </a:solidFill>
              </a:rPr>
              <a:t>Rivarol</a:t>
            </a:r>
            <a:r>
              <a:rPr lang="en-US" dirty="0">
                <a:solidFill>
                  <a:schemeClr val="bg1"/>
                </a:solidFill>
              </a:rPr>
              <a:t> </a:t>
            </a:r>
            <a:r>
              <a:rPr lang="en-US" dirty="0" err="1">
                <a:solidFill>
                  <a:schemeClr val="bg1"/>
                </a:solidFill>
              </a:rPr>
              <a:t>jusqu’en</a:t>
            </a:r>
            <a:r>
              <a:rPr lang="en-US" dirty="0">
                <a:solidFill>
                  <a:schemeClr val="bg1"/>
                </a:solidFill>
              </a:rPr>
              <a:t> 1958.  Sa revue, </a:t>
            </a:r>
            <a:r>
              <a:rPr lang="en-US" dirty="0" err="1">
                <a:solidFill>
                  <a:schemeClr val="bg1"/>
                </a:solidFill>
              </a:rPr>
              <a:t>Itinéraires</a:t>
            </a:r>
            <a:r>
              <a:rPr lang="en-US" dirty="0">
                <a:solidFill>
                  <a:schemeClr val="bg1"/>
                </a:solidFill>
              </a:rPr>
              <a:t>, se </a:t>
            </a:r>
            <a:r>
              <a:rPr lang="en-US" dirty="0" err="1">
                <a:solidFill>
                  <a:schemeClr val="bg1"/>
                </a:solidFill>
              </a:rPr>
              <a:t>veut</a:t>
            </a:r>
            <a:r>
              <a:rPr lang="en-US" dirty="0">
                <a:solidFill>
                  <a:schemeClr val="bg1"/>
                </a:solidFill>
              </a:rPr>
              <a:t> </a:t>
            </a:r>
            <a:r>
              <a:rPr lang="en-US" dirty="0" err="1">
                <a:solidFill>
                  <a:schemeClr val="bg1"/>
                </a:solidFill>
              </a:rPr>
              <a:t>à</a:t>
            </a:r>
            <a:r>
              <a:rPr lang="en-US" dirty="0">
                <a:solidFill>
                  <a:schemeClr val="bg1"/>
                </a:solidFill>
              </a:rPr>
              <a:t> la pointe de la contestation des innovations </a:t>
            </a:r>
            <a:r>
              <a:rPr lang="en-US" dirty="0" err="1">
                <a:solidFill>
                  <a:schemeClr val="bg1"/>
                </a:solidFill>
              </a:rPr>
              <a:t>liturgiques</a:t>
            </a:r>
            <a:r>
              <a:rPr lang="en-US" dirty="0">
                <a:solidFill>
                  <a:schemeClr val="bg1"/>
                </a:solidFill>
              </a:rPr>
              <a:t> </a:t>
            </a:r>
            <a:r>
              <a:rPr lang="en-US" dirty="0" err="1">
                <a:solidFill>
                  <a:schemeClr val="bg1"/>
                </a:solidFill>
              </a:rPr>
              <a:t>depuis</a:t>
            </a:r>
            <a:r>
              <a:rPr lang="en-US" dirty="0">
                <a:solidFill>
                  <a:schemeClr val="bg1"/>
                </a:solidFill>
              </a:rPr>
              <a:t> Vatican II et du </a:t>
            </a:r>
            <a:r>
              <a:rPr lang="en-US" dirty="0" err="1">
                <a:solidFill>
                  <a:schemeClr val="bg1"/>
                </a:solidFill>
              </a:rPr>
              <a:t>progressisme</a:t>
            </a:r>
            <a:r>
              <a:rPr lang="en-US" dirty="0">
                <a:solidFill>
                  <a:schemeClr val="bg1"/>
                </a:solidFill>
              </a:rPr>
              <a:t> dans </a:t>
            </a:r>
            <a:r>
              <a:rPr lang="en-US" dirty="0" err="1">
                <a:solidFill>
                  <a:schemeClr val="bg1"/>
                </a:solidFill>
              </a:rPr>
              <a:t>l’Église</a:t>
            </a:r>
            <a:r>
              <a:rPr lang="en-US" dirty="0">
                <a:solidFill>
                  <a:schemeClr val="bg1"/>
                </a:solidFill>
              </a:rPr>
              <a:t>. </a:t>
            </a:r>
          </a:p>
          <a:p>
            <a:pPr indent="-228600" algn="l">
              <a:buFont typeface="Arial" panose="020B0604020202020204" pitchFamily="34" charset="0"/>
              <a:buChar char="•"/>
            </a:pPr>
            <a:r>
              <a:rPr lang="en-US" dirty="0" err="1">
                <a:solidFill>
                  <a:schemeClr val="bg1"/>
                </a:solidFill>
              </a:rPr>
              <a:t>Mais</a:t>
            </a:r>
            <a:r>
              <a:rPr lang="en-US" dirty="0">
                <a:solidFill>
                  <a:schemeClr val="bg1"/>
                </a:solidFill>
              </a:rPr>
              <a:t> le </a:t>
            </a:r>
            <a:r>
              <a:rPr lang="en-US" dirty="0" err="1">
                <a:solidFill>
                  <a:schemeClr val="bg1"/>
                </a:solidFill>
              </a:rPr>
              <a:t>sacre</a:t>
            </a:r>
            <a:r>
              <a:rPr lang="en-US" dirty="0">
                <a:solidFill>
                  <a:schemeClr val="bg1"/>
                </a:solidFill>
              </a:rPr>
              <a:t> de quatre </a:t>
            </a:r>
            <a:r>
              <a:rPr lang="en-US" dirty="0" err="1">
                <a:solidFill>
                  <a:schemeClr val="bg1"/>
                </a:solidFill>
              </a:rPr>
              <a:t>évêques</a:t>
            </a:r>
            <a:r>
              <a:rPr lang="en-US" dirty="0">
                <a:solidFill>
                  <a:schemeClr val="bg1"/>
                </a:solidFill>
              </a:rPr>
              <a:t> par </a:t>
            </a:r>
            <a:r>
              <a:rPr lang="en-US" dirty="0" err="1">
                <a:solidFill>
                  <a:schemeClr val="bg1"/>
                </a:solidFill>
              </a:rPr>
              <a:t>Mgr</a:t>
            </a:r>
            <a:r>
              <a:rPr lang="en-US" dirty="0">
                <a:solidFill>
                  <a:schemeClr val="bg1"/>
                </a:solidFill>
              </a:rPr>
              <a:t> </a:t>
            </a:r>
            <a:r>
              <a:rPr lang="en-US" dirty="0" err="1">
                <a:solidFill>
                  <a:schemeClr val="bg1"/>
                </a:solidFill>
              </a:rPr>
              <a:t>Lefèbvre</a:t>
            </a:r>
            <a:r>
              <a:rPr lang="en-US" dirty="0">
                <a:solidFill>
                  <a:schemeClr val="bg1"/>
                </a:solidFill>
              </a:rPr>
              <a:t> </a:t>
            </a:r>
            <a:r>
              <a:rPr lang="en-US" dirty="0" err="1">
                <a:solidFill>
                  <a:schemeClr val="bg1"/>
                </a:solidFill>
              </a:rPr>
              <a:t>l’éloigne</a:t>
            </a:r>
            <a:r>
              <a:rPr lang="en-US" dirty="0">
                <a:solidFill>
                  <a:schemeClr val="bg1"/>
                </a:solidFill>
              </a:rPr>
              <a:t> des milieux </a:t>
            </a:r>
            <a:r>
              <a:rPr lang="en-US" dirty="0" err="1">
                <a:solidFill>
                  <a:schemeClr val="bg1"/>
                </a:solidFill>
              </a:rPr>
              <a:t>intégristes</a:t>
            </a:r>
            <a:r>
              <a:rPr lang="en-US" dirty="0">
                <a:solidFill>
                  <a:schemeClr val="bg1"/>
                </a:solidFill>
              </a:rPr>
              <a:t>. </a:t>
            </a:r>
          </a:p>
        </p:txBody>
      </p:sp>
    </p:spTree>
    <p:extLst>
      <p:ext uri="{BB962C8B-B14F-4D97-AF65-F5344CB8AC3E}">
        <p14:creationId xmlns:p14="http://schemas.microsoft.com/office/powerpoint/2010/main" val="2826357150"/>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1234</Words>
  <Application>Microsoft Office PowerPoint</Application>
  <PresentationFormat>Grand écran</PresentationFormat>
  <Paragraphs>162</Paragraphs>
  <Slides>21</Slides>
  <Notes>1</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Colis</vt:lpstr>
      <vt:lpstr>La crise dans l’Église catholique (années 50 à 80)</vt:lpstr>
      <vt:lpstr>Mai 68 : l’explosion contestataire</vt:lpstr>
      <vt:lpstr>Constat de Mgr Gabriel Matagrin, alors évêque auxiliaire de Lyon, en rentrant du Concile. </vt:lpstr>
      <vt:lpstr>L’Âge d’or du Structuralisme français</vt:lpstr>
      <vt:lpstr>Jean Cardonnel O.P. (1921-2009)</vt:lpstr>
      <vt:lpstr>Soeur Françoise Vandermeersch (1917-1997)</vt:lpstr>
      <vt:lpstr>Benoit XVI à propos d’humanae Vitae</vt:lpstr>
      <vt:lpstr>La contestation gauchiste des années 70 </vt:lpstr>
      <vt:lpstr>La plus grave crise sacerdotale depuis la révolution française</vt:lpstr>
      <vt:lpstr>Présentation PowerPoint</vt:lpstr>
      <vt:lpstr>Nombre des ordinations </vt:lpstr>
      <vt:lpstr>Départs de prêtres séculiers en france entre 1960 et 1974</vt:lpstr>
      <vt:lpstr>Robert davezies (1923-2007)</vt:lpstr>
      <vt:lpstr>La contestation traditionaliste </vt:lpstr>
      <vt:lpstr>Mgr Marcel lefebvre (1905-1991)</vt:lpstr>
      <vt:lpstr>Les buts de la fraternité saint Pie X</vt:lpstr>
      <vt:lpstr>Abbé Georges de Nantes (1924-2010)</vt:lpstr>
      <vt:lpstr>Pierre boutang (1916-1998)</vt:lpstr>
      <vt:lpstr>GUSTAVE THIBON (1903-2001)</vt:lpstr>
      <vt:lpstr>Jean ousset (1914-1994)</vt:lpstr>
      <vt:lpstr>Jean arfel (1920-2013) dit madiran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crise dans l’Église catholique (années 50 à 80)</dc:title>
  <dc:creator>sylvie Bernay</dc:creator>
  <cp:lastModifiedBy>sylvie Bernay</cp:lastModifiedBy>
  <cp:revision>10</cp:revision>
  <dcterms:created xsi:type="dcterms:W3CDTF">2021-11-13T16:48:49Z</dcterms:created>
  <dcterms:modified xsi:type="dcterms:W3CDTF">2026-05-22T11:10:17Z</dcterms:modified>
</cp:coreProperties>
</file>