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70" r:id="rId4"/>
    <p:sldId id="258" r:id="rId5"/>
    <p:sldId id="291" r:id="rId6"/>
    <p:sldId id="280" r:id="rId7"/>
    <p:sldId id="273" r:id="rId8"/>
    <p:sldId id="268" r:id="rId9"/>
    <p:sldId id="275" r:id="rId10"/>
    <p:sldId id="276"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3"/>
  </p:normalViewPr>
  <p:slideViewPr>
    <p:cSldViewPr snapToGrid="0">
      <p:cViewPr varScale="1">
        <p:scale>
          <a:sx n="115" d="100"/>
          <a:sy n="115" d="100"/>
        </p:scale>
        <p:origin x="101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1088C5-8B07-A6AC-9E47-D766EAC35E4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7367783-4B0F-012F-FAD2-A2147FD796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0CECBF5-7D14-F213-7E23-8344DD67B6AC}"/>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5" name="Espace réservé du pied de page 4">
            <a:extLst>
              <a:ext uri="{FF2B5EF4-FFF2-40B4-BE49-F238E27FC236}">
                <a16:creationId xmlns:a16="http://schemas.microsoft.com/office/drawing/2014/main" id="{AD9454B1-A9CC-29EC-844A-F2CBDAF402B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E99886-575C-B2D9-7410-7325ACDD612B}"/>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2572740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E52C74-5C5E-7C56-83BD-8FBC8186619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D14FB59-80B1-929B-5458-EA356C3CA93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5A4BF9-E29A-34AE-3400-44F88BEF6375}"/>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5" name="Espace réservé du pied de page 4">
            <a:extLst>
              <a:ext uri="{FF2B5EF4-FFF2-40B4-BE49-F238E27FC236}">
                <a16:creationId xmlns:a16="http://schemas.microsoft.com/office/drawing/2014/main" id="{1750479C-4694-141A-7884-CF1CAB3C29B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D39C4EF-FF2D-B0A1-1C70-BFC01A3D80C8}"/>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1715868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AEA9EE-E3EB-02A5-4BDF-EE4A585EFA6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08E779A-7007-A06C-136F-A087704939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0105EF3-512B-96CD-9BBF-AB123F18B2E7}"/>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5" name="Espace réservé du pied de page 4">
            <a:extLst>
              <a:ext uri="{FF2B5EF4-FFF2-40B4-BE49-F238E27FC236}">
                <a16:creationId xmlns:a16="http://schemas.microsoft.com/office/drawing/2014/main" id="{B98E7244-4A0A-41FE-01B2-25DEC27F34B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FA3EF67-844E-1F1A-ACA9-84B37D9D962C}"/>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47650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4925E3-2E04-4B6B-5EFC-A24DCAF9F9E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56B6857-D451-C75C-F3F1-900811450D9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B6FB47D-2B5B-CC4C-69D3-6B3387F49F5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0443D97-35B6-1166-380B-2D37F7311BC5}"/>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6" name="Espace réservé du pied de page 5">
            <a:extLst>
              <a:ext uri="{FF2B5EF4-FFF2-40B4-BE49-F238E27FC236}">
                <a16:creationId xmlns:a16="http://schemas.microsoft.com/office/drawing/2014/main" id="{B87787F0-1D66-FBFC-A04A-FFAD7E64B8B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3CA495A-6588-185A-DDAD-3E3D5E147967}"/>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3263063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979224-CE91-EEE5-7A2C-03463770F10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D0FF08E-CE51-AD22-0B63-FE04A7795E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3E4B288-8548-7561-C8D0-5065C6892AC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95F672F-85AA-85F6-CA0F-354D98C3E4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0B713E9-A11C-80C7-4DBA-9669CFD9965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63E475E-8D5B-E40F-ACAD-527A73196C05}"/>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8" name="Espace réservé du pied de page 7">
            <a:extLst>
              <a:ext uri="{FF2B5EF4-FFF2-40B4-BE49-F238E27FC236}">
                <a16:creationId xmlns:a16="http://schemas.microsoft.com/office/drawing/2014/main" id="{B7C131A2-8863-55B4-930C-F112D8A71C1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612B90F-B964-A169-6BCD-318A9BDF33CB}"/>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2438315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D70E5A-FF47-2D8A-BC88-50A2C13237C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42B7B95-A462-009B-3DB5-F01A492E6626}"/>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4" name="Espace réservé du pied de page 3">
            <a:extLst>
              <a:ext uri="{FF2B5EF4-FFF2-40B4-BE49-F238E27FC236}">
                <a16:creationId xmlns:a16="http://schemas.microsoft.com/office/drawing/2014/main" id="{7EF34467-7C1D-239C-0A1C-03DDE2821FC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2CBDA70-9EA3-405E-66FC-C9AEA2C7C47F}"/>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4114343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62E588E-5573-C247-950D-601DD1954DC0}"/>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3" name="Espace réservé du pied de page 2">
            <a:extLst>
              <a:ext uri="{FF2B5EF4-FFF2-40B4-BE49-F238E27FC236}">
                <a16:creationId xmlns:a16="http://schemas.microsoft.com/office/drawing/2014/main" id="{79C36BAF-BBB9-30A3-EB21-597886379D8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297801E-829F-A3C4-9221-ED36E3CC4684}"/>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2651458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95BA6F-72C8-C7A6-594C-8CAE288F9DE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3D33CDE-9C7D-CBE2-3082-1E298732FA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04AD7FF-D9DA-1732-D71C-A4C19F131B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60C5D27-2BC0-3754-D2C0-1BCB7AE83A28}"/>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6" name="Espace réservé du pied de page 5">
            <a:extLst>
              <a:ext uri="{FF2B5EF4-FFF2-40B4-BE49-F238E27FC236}">
                <a16:creationId xmlns:a16="http://schemas.microsoft.com/office/drawing/2014/main" id="{075B0C8B-7CD2-E178-C098-CFD5D9B2AB8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6371862-920A-5D88-C81B-718065572D49}"/>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859351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1BFD4B-934D-503A-C991-335E82132E5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6B052CF-7480-7E3A-5A4A-5048CAD406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AB9A50E-6CC7-E5F5-3957-1F2A2A76A7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807DB6A-2C15-0B29-F918-D6B1D5AA54AF}"/>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6" name="Espace réservé du pied de page 5">
            <a:extLst>
              <a:ext uri="{FF2B5EF4-FFF2-40B4-BE49-F238E27FC236}">
                <a16:creationId xmlns:a16="http://schemas.microsoft.com/office/drawing/2014/main" id="{AC551B78-FA9D-CBC1-BC18-D8256C6E3D6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2BBF488-82F4-DA80-33FC-CFA73024E127}"/>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60965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EC4006-0D8C-6567-94D0-8275708BFDC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FBD8FB1-4D00-1616-81AE-5D04D4479EF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EBA2B09-D651-B5E3-531E-2EA34C1ADB36}"/>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5" name="Espace réservé du pied de page 4">
            <a:extLst>
              <a:ext uri="{FF2B5EF4-FFF2-40B4-BE49-F238E27FC236}">
                <a16:creationId xmlns:a16="http://schemas.microsoft.com/office/drawing/2014/main" id="{35F0DA74-5B2A-678A-CB98-EA4557B398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4B01CEE-369E-90FA-6A13-89C86AB6D3B3}"/>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1557347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C93A73E-A834-F560-09E3-CACDB2F94A1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EC194B-0BDF-3B19-E181-9624BAC6023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AAC0DFD-EDE7-8856-7DDB-FC2B15505B2D}"/>
              </a:ext>
            </a:extLst>
          </p:cNvPr>
          <p:cNvSpPr>
            <a:spLocks noGrp="1"/>
          </p:cNvSpPr>
          <p:nvPr>
            <p:ph type="dt" sz="half" idx="10"/>
          </p:nvPr>
        </p:nvSpPr>
        <p:spPr/>
        <p:txBody>
          <a:bodyPr/>
          <a:lstStyle/>
          <a:p>
            <a:fld id="{0D3F8730-0BDB-E64F-9FC0-7A923939EB11}" type="datetimeFigureOut">
              <a:rPr lang="fr-FR" smtClean="0"/>
              <a:t>30/03/2023</a:t>
            </a:fld>
            <a:endParaRPr lang="fr-FR"/>
          </a:p>
        </p:txBody>
      </p:sp>
      <p:sp>
        <p:nvSpPr>
          <p:cNvPr id="5" name="Espace réservé du pied de page 4">
            <a:extLst>
              <a:ext uri="{FF2B5EF4-FFF2-40B4-BE49-F238E27FC236}">
                <a16:creationId xmlns:a16="http://schemas.microsoft.com/office/drawing/2014/main" id="{4AB134DF-4D8D-D330-F729-A928A21206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FCCB06A-1041-3A0A-2357-8BF4E8221965}"/>
              </a:ext>
            </a:extLst>
          </p:cNvPr>
          <p:cNvSpPr>
            <a:spLocks noGrp="1"/>
          </p:cNvSpPr>
          <p:nvPr>
            <p:ph type="sldNum" sz="quarter" idx="12"/>
          </p:nvPr>
        </p:nvSpPr>
        <p:spPr/>
        <p:txBody>
          <a:bodyPr/>
          <a:lstStyle/>
          <a:p>
            <a:fld id="{0D99B63C-E8B0-C743-A42D-BB3BFD86AB93}" type="slidenum">
              <a:rPr lang="fr-FR" smtClean="0"/>
              <a:t>‹N°›</a:t>
            </a:fld>
            <a:endParaRPr lang="fr-FR"/>
          </a:p>
        </p:txBody>
      </p:sp>
    </p:spTree>
    <p:extLst>
      <p:ext uri="{BB962C8B-B14F-4D97-AF65-F5344CB8AC3E}">
        <p14:creationId xmlns:p14="http://schemas.microsoft.com/office/powerpoint/2010/main" val="676856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36951FE-4369-1044-9BC3-9C5FF77D4A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35AB440-1549-A63F-7811-E59672BFF2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408B8B5-F320-F286-9151-8C3E453C39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3F8730-0BDB-E64F-9FC0-7A923939EB11}" type="datetimeFigureOut">
              <a:rPr lang="fr-FR" smtClean="0"/>
              <a:t>30/03/2023</a:t>
            </a:fld>
            <a:endParaRPr lang="fr-FR"/>
          </a:p>
        </p:txBody>
      </p:sp>
      <p:sp>
        <p:nvSpPr>
          <p:cNvPr id="5" name="Espace réservé du pied de page 4">
            <a:extLst>
              <a:ext uri="{FF2B5EF4-FFF2-40B4-BE49-F238E27FC236}">
                <a16:creationId xmlns:a16="http://schemas.microsoft.com/office/drawing/2014/main" id="{04BF55DB-84C4-0453-F3E0-8AEED138E6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6B24B37-7544-9FAB-C87B-416B8B97DC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99B63C-E8B0-C743-A42D-BB3BFD86AB93}" type="slidenum">
              <a:rPr lang="fr-FR" smtClean="0"/>
              <a:t>‹N°›</a:t>
            </a:fld>
            <a:endParaRPr lang="fr-FR"/>
          </a:p>
        </p:txBody>
      </p:sp>
    </p:spTree>
    <p:extLst>
      <p:ext uri="{BB962C8B-B14F-4D97-AF65-F5344CB8AC3E}">
        <p14:creationId xmlns:p14="http://schemas.microsoft.com/office/powerpoint/2010/main" val="2110132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D2969F2-5C02-79D9-C0FF-CAD65F9B6CF0}"/>
              </a:ext>
            </a:extLst>
          </p:cNvPr>
          <p:cNvSpPr>
            <a:spLocks noGrp="1"/>
          </p:cNvSpPr>
          <p:nvPr>
            <p:ph type="ctrTitle"/>
          </p:nvPr>
        </p:nvSpPr>
        <p:spPr>
          <a:xfrm>
            <a:off x="5297762" y="640080"/>
            <a:ext cx="6251110" cy="3566160"/>
          </a:xfrm>
        </p:spPr>
        <p:txBody>
          <a:bodyPr anchor="b">
            <a:normAutofit/>
          </a:bodyPr>
          <a:lstStyle/>
          <a:p>
            <a:pPr algn="l"/>
            <a:r>
              <a:rPr lang="fr-FR" sz="5400"/>
              <a:t>Métropole et colonies</a:t>
            </a:r>
          </a:p>
        </p:txBody>
      </p:sp>
      <p:sp>
        <p:nvSpPr>
          <p:cNvPr id="3" name="Sous-titre 2">
            <a:extLst>
              <a:ext uri="{FF2B5EF4-FFF2-40B4-BE49-F238E27FC236}">
                <a16:creationId xmlns:a16="http://schemas.microsoft.com/office/drawing/2014/main" id="{D39F89F9-4629-30A0-407E-8B46A2F4F19F}"/>
              </a:ext>
            </a:extLst>
          </p:cNvPr>
          <p:cNvSpPr>
            <a:spLocks noGrp="1"/>
          </p:cNvSpPr>
          <p:nvPr>
            <p:ph type="subTitle" idx="1"/>
          </p:nvPr>
        </p:nvSpPr>
        <p:spPr>
          <a:xfrm>
            <a:off x="5297760" y="4636008"/>
            <a:ext cx="6251111" cy="1572768"/>
          </a:xfrm>
        </p:spPr>
        <p:txBody>
          <a:bodyPr>
            <a:normAutofit/>
          </a:bodyPr>
          <a:lstStyle/>
          <a:p>
            <a:pPr algn="l"/>
            <a:r>
              <a:rPr lang="fr-FR" dirty="0"/>
              <a:t>Chapitre 7</a:t>
            </a:r>
            <a:endParaRPr lang="fr-FR"/>
          </a:p>
        </p:txBody>
      </p:sp>
      <p:pic>
        <p:nvPicPr>
          <p:cNvPr id="5" name="Image 4" descr="Une image contenant texte, livre, plusieurs&#10;&#10;Description générée automatiquement">
            <a:extLst>
              <a:ext uri="{FF2B5EF4-FFF2-40B4-BE49-F238E27FC236}">
                <a16:creationId xmlns:a16="http://schemas.microsoft.com/office/drawing/2014/main" id="{0E2B4EDB-490C-44E1-3050-A145F4D1BDD6}"/>
              </a:ext>
            </a:extLst>
          </p:cNvPr>
          <p:cNvPicPr>
            <a:picLocks noChangeAspect="1"/>
          </p:cNvPicPr>
          <p:nvPr/>
        </p:nvPicPr>
        <p:blipFill rotWithShape="1">
          <a:blip r:embed="rId2"/>
          <a:srcRect t="237" r="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410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re 1">
            <a:extLst>
              <a:ext uri="{FF2B5EF4-FFF2-40B4-BE49-F238E27FC236}">
                <a16:creationId xmlns:a16="http://schemas.microsoft.com/office/drawing/2014/main" id="{AC9B8F0E-C55B-F94F-A6E8-E7B91F0E340C}"/>
              </a:ext>
            </a:extLst>
          </p:cNvPr>
          <p:cNvSpPr>
            <a:spLocks noGrp="1"/>
          </p:cNvSpPr>
          <p:nvPr>
            <p:ph type="title"/>
          </p:nvPr>
        </p:nvSpPr>
        <p:spPr>
          <a:xfrm>
            <a:off x="1451579" y="804519"/>
            <a:ext cx="9603275" cy="1049235"/>
          </a:xfrm>
        </p:spPr>
        <p:txBody>
          <a:bodyPr>
            <a:normAutofit/>
          </a:bodyPr>
          <a:lstStyle/>
          <a:p>
            <a:pPr>
              <a:defRPr/>
            </a:pPr>
            <a:r>
              <a:rPr lang="fr-FR" altLang="fr-FR">
                <a:ea typeface="ＭＳ Ｐゴシック" panose="020B0600070205080204" pitchFamily="34" charset="-128"/>
              </a:rPr>
              <a:t>Les empires coloniaux en 1939</a:t>
            </a:r>
          </a:p>
        </p:txBody>
      </p:sp>
      <p:graphicFrame>
        <p:nvGraphicFramePr>
          <p:cNvPr id="4" name="Espace réservé du contenu 3">
            <a:extLst>
              <a:ext uri="{FF2B5EF4-FFF2-40B4-BE49-F238E27FC236}">
                <a16:creationId xmlns:a16="http://schemas.microsoft.com/office/drawing/2014/main" id="{10AB78A1-9968-F449-B643-CDA6530F7B82}"/>
              </a:ext>
            </a:extLst>
          </p:cNvPr>
          <p:cNvGraphicFramePr>
            <a:graphicFrameLocks noGrp="1"/>
          </p:cNvGraphicFramePr>
          <p:nvPr>
            <p:ph idx="1"/>
          </p:nvPr>
        </p:nvGraphicFramePr>
        <p:xfrm>
          <a:off x="1480426" y="2331497"/>
          <a:ext cx="9545475" cy="3723228"/>
        </p:xfrm>
        <a:graphic>
          <a:graphicData uri="http://schemas.openxmlformats.org/drawingml/2006/table">
            <a:tbl>
              <a:tblPr firstRow="1" bandRow="1">
                <a:tableStyleId>{5C22544A-7EE6-4342-B048-85BDC9FD1C3A}</a:tableStyleId>
              </a:tblPr>
              <a:tblGrid>
                <a:gridCol w="2381146">
                  <a:extLst>
                    <a:ext uri="{9D8B030D-6E8A-4147-A177-3AD203B41FA5}">
                      <a16:colId xmlns:a16="http://schemas.microsoft.com/office/drawing/2014/main" val="212372693"/>
                    </a:ext>
                  </a:extLst>
                </a:gridCol>
                <a:gridCol w="2199283">
                  <a:extLst>
                    <a:ext uri="{9D8B030D-6E8A-4147-A177-3AD203B41FA5}">
                      <a16:colId xmlns:a16="http://schemas.microsoft.com/office/drawing/2014/main" val="2250564455"/>
                    </a:ext>
                  </a:extLst>
                </a:gridCol>
                <a:gridCol w="2381146">
                  <a:extLst>
                    <a:ext uri="{9D8B030D-6E8A-4147-A177-3AD203B41FA5}">
                      <a16:colId xmlns:a16="http://schemas.microsoft.com/office/drawing/2014/main" val="696338678"/>
                    </a:ext>
                  </a:extLst>
                </a:gridCol>
                <a:gridCol w="2583900">
                  <a:extLst>
                    <a:ext uri="{9D8B030D-6E8A-4147-A177-3AD203B41FA5}">
                      <a16:colId xmlns:a16="http://schemas.microsoft.com/office/drawing/2014/main" val="679635622"/>
                    </a:ext>
                  </a:extLst>
                </a:gridCol>
              </a:tblGrid>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Les empires</a:t>
                      </a:r>
                      <a:endParaRPr kumimoji="0" lang="fr-FR" altLang="fr-FR" sz="14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Superficie</a:t>
                      </a:r>
                      <a:endParaRPr kumimoji="0" lang="fr-FR" altLang="fr-FR" sz="14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Population</a:t>
                      </a:r>
                      <a:endParaRPr kumimoji="0" lang="fr-FR" altLang="fr-FR" sz="14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4115837198"/>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Grande Bretagne</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34 millions de km</a:t>
                      </a:r>
                      <a:r>
                        <a:rPr kumimoji="0" lang="fr-FR" altLang="fr-FR" sz="1400" u="none" strike="noStrike" cap="none" normalizeH="0" baseline="30000">
                          <a:ln>
                            <a:noFill/>
                          </a:ln>
                          <a:effectLst/>
                        </a:rPr>
                        <a:t>2</a:t>
                      </a:r>
                      <a:endParaRPr kumimoji="0" lang="fr-FR" altLang="fr-FR" sz="1400" b="0" i="0" u="none" strike="noStrike" cap="none" normalizeH="0" baseline="3000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485,1 millions d</a:t>
                      </a:r>
                      <a:r>
                        <a:rPr kumimoji="0" lang="ja-JP" altLang="fr-FR" sz="1400" u="none" strike="noStrike" cap="none" normalizeH="0" baseline="0">
                          <a:ln>
                            <a:noFill/>
                          </a:ln>
                          <a:effectLst/>
                        </a:rPr>
                        <a:t>’</a:t>
                      </a:r>
                      <a:r>
                        <a:rPr kumimoji="0" lang="fr-FR" altLang="ja-JP" sz="1400" u="none" strike="noStrike" cap="none" normalizeH="0" baseline="0">
                          <a:ln>
                            <a:noFill/>
                          </a:ln>
                          <a:effectLst/>
                        </a:rPr>
                        <a:t>h.</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1592655058"/>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Dont l</a:t>
                      </a:r>
                      <a:r>
                        <a:rPr kumimoji="0" lang="ja-JP" altLang="fr-FR" sz="1400" u="none" strike="noStrike" cap="none" normalizeH="0" baseline="0">
                          <a:ln>
                            <a:noFill/>
                          </a:ln>
                          <a:effectLst/>
                        </a:rPr>
                        <a:t>’</a:t>
                      </a:r>
                      <a:r>
                        <a:rPr kumimoji="0" lang="fr-FR" altLang="ja-JP" sz="1400" u="none" strike="noStrike" cap="none" normalizeH="0" baseline="0">
                          <a:ln>
                            <a:noFill/>
                          </a:ln>
                          <a:effectLst/>
                        </a:rPr>
                        <a:t>Inde</a:t>
                      </a: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388,1</a:t>
                      </a: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3739627697"/>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France</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12 millions de Km</a:t>
                      </a:r>
                      <a:r>
                        <a:rPr kumimoji="0" lang="fr-FR" altLang="fr-FR" sz="1400" u="none" strike="noStrike" cap="none" normalizeH="0" baseline="30000">
                          <a:ln>
                            <a:noFill/>
                          </a:ln>
                          <a:effectLst/>
                        </a:rPr>
                        <a:t>2</a:t>
                      </a:r>
                      <a:endParaRPr kumimoji="0" lang="fr-FR" altLang="fr-FR" sz="1400" b="0" i="0" u="none" strike="noStrike" cap="none" normalizeH="0" baseline="3000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71 millions d</a:t>
                      </a:r>
                      <a:r>
                        <a:rPr kumimoji="0" lang="ja-JP" altLang="fr-FR" sz="1400" u="none" strike="noStrike" cap="none" normalizeH="0" baseline="0">
                          <a:ln>
                            <a:noFill/>
                          </a:ln>
                          <a:effectLst/>
                        </a:rPr>
                        <a:t>’</a:t>
                      </a:r>
                      <a:r>
                        <a:rPr kumimoji="0" lang="fr-FR" altLang="ja-JP" sz="1400" u="none" strike="noStrike" cap="none" normalizeH="0" baseline="0">
                          <a:ln>
                            <a:noFill/>
                          </a:ln>
                          <a:effectLst/>
                        </a:rPr>
                        <a:t>h.</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4058998608"/>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Dont l</a:t>
                      </a:r>
                      <a:r>
                        <a:rPr kumimoji="0" lang="ja-JP" altLang="fr-FR" sz="1400" u="none" strike="noStrike" cap="none" normalizeH="0" baseline="0">
                          <a:ln>
                            <a:noFill/>
                          </a:ln>
                          <a:effectLst/>
                        </a:rPr>
                        <a:t>’</a:t>
                      </a:r>
                      <a:r>
                        <a:rPr kumimoji="0" lang="fr-FR" altLang="ja-JP" sz="1400" u="none" strike="noStrike" cap="none" normalizeH="0" baseline="0">
                          <a:ln>
                            <a:noFill/>
                          </a:ln>
                          <a:effectLst/>
                        </a:rPr>
                        <a:t>Indochine</a:t>
                      </a: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23 millions</a:t>
                      </a: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4133998120"/>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Maghreb</a:t>
                      </a: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16 millions</a:t>
                      </a: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3416772269"/>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AOF</a:t>
                      </a: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14 millions</a:t>
                      </a: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3490850044"/>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Pays-Bas</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2 millions de Km</a:t>
                      </a:r>
                      <a:r>
                        <a:rPr kumimoji="0" lang="fr-FR" altLang="fr-FR" sz="1400" u="none" strike="noStrike" cap="none" normalizeH="0" baseline="30000">
                          <a:ln>
                            <a:noFill/>
                          </a:ln>
                          <a:effectLst/>
                        </a:rPr>
                        <a:t>2</a:t>
                      </a:r>
                      <a:endParaRPr kumimoji="0" lang="fr-FR" altLang="fr-FR" sz="1400" b="0" i="0" u="none" strike="noStrike" cap="none" normalizeH="0" baseline="3000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70 millions d</a:t>
                      </a:r>
                      <a:r>
                        <a:rPr kumimoji="0" lang="ja-JP" altLang="fr-FR" sz="1400" u="none" strike="noStrike" cap="none" normalizeH="0" baseline="0">
                          <a:ln>
                            <a:noFill/>
                          </a:ln>
                          <a:effectLst/>
                        </a:rPr>
                        <a:t>’</a:t>
                      </a:r>
                      <a:r>
                        <a:rPr kumimoji="0" lang="fr-FR" altLang="ja-JP" sz="1400" u="none" strike="noStrike" cap="none" normalizeH="0" baseline="0">
                          <a:ln>
                            <a:noFill/>
                          </a:ln>
                          <a:effectLst/>
                        </a:rPr>
                        <a:t>h.</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1873892881"/>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Italie</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3,5 millions de Km</a:t>
                      </a:r>
                      <a:r>
                        <a:rPr kumimoji="0" lang="fr-FR" altLang="fr-FR" sz="1400" u="none" strike="noStrike" cap="none" normalizeH="0" baseline="30000">
                          <a:ln>
                            <a:noFill/>
                          </a:ln>
                          <a:effectLst/>
                        </a:rPr>
                        <a:t>2</a:t>
                      </a:r>
                      <a:endParaRPr kumimoji="0" lang="fr-FR" altLang="fr-FR" sz="1400" b="0" i="0" u="none" strike="noStrike" cap="none" normalizeH="0" baseline="3000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14 millions d</a:t>
                      </a:r>
                      <a:r>
                        <a:rPr kumimoji="0" lang="ja-JP" altLang="fr-FR" sz="1400" u="none" strike="noStrike" cap="none" normalizeH="0" baseline="0">
                          <a:ln>
                            <a:noFill/>
                          </a:ln>
                          <a:effectLst/>
                        </a:rPr>
                        <a:t>’</a:t>
                      </a:r>
                      <a:r>
                        <a:rPr kumimoji="0" lang="fr-FR" altLang="ja-JP" sz="1400" u="none" strike="noStrike" cap="none" normalizeH="0" baseline="0">
                          <a:ln>
                            <a:noFill/>
                          </a:ln>
                          <a:effectLst/>
                        </a:rPr>
                        <a:t>h.</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4270560527"/>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Belgique</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2,4 millions de Km</a:t>
                      </a:r>
                      <a:r>
                        <a:rPr kumimoji="0" lang="fr-FR" altLang="fr-FR" sz="1400" u="none" strike="noStrike" cap="none" normalizeH="0" baseline="30000">
                          <a:ln>
                            <a:noFill/>
                          </a:ln>
                          <a:effectLst/>
                        </a:rPr>
                        <a:t>2</a:t>
                      </a:r>
                      <a:endParaRPr kumimoji="0" lang="fr-FR" altLang="fr-FR" sz="1400" b="0" i="0" u="none" strike="noStrike" cap="none" normalizeH="0" baseline="3000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14 millions d</a:t>
                      </a:r>
                      <a:r>
                        <a:rPr kumimoji="0" lang="ja-JP" altLang="fr-FR" sz="1400" u="none" strike="noStrike" cap="none" normalizeH="0" baseline="0">
                          <a:ln>
                            <a:noFill/>
                          </a:ln>
                          <a:effectLst/>
                        </a:rPr>
                        <a:t>’</a:t>
                      </a:r>
                      <a:r>
                        <a:rPr kumimoji="0" lang="fr-FR" altLang="ja-JP" sz="1400" u="none" strike="noStrike" cap="none" normalizeH="0" baseline="0">
                          <a:ln>
                            <a:noFill/>
                          </a:ln>
                          <a:effectLst/>
                        </a:rPr>
                        <a:t>h.</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3033419796"/>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Portugal</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2 millions de Km</a:t>
                      </a:r>
                      <a:r>
                        <a:rPr kumimoji="0" lang="fr-FR" altLang="fr-FR" sz="1400" u="none" strike="noStrike" cap="none" normalizeH="0" baseline="30000">
                          <a:ln>
                            <a:noFill/>
                          </a:ln>
                          <a:effectLst/>
                        </a:rPr>
                        <a:t>2</a:t>
                      </a:r>
                      <a:endParaRPr kumimoji="0" lang="fr-FR" altLang="fr-FR" sz="1400" b="0" i="0" u="none" strike="noStrike" cap="none" normalizeH="0" baseline="3000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10 millions d</a:t>
                      </a:r>
                      <a:r>
                        <a:rPr kumimoji="0" lang="ja-JP" altLang="fr-FR" sz="1400" u="none" strike="noStrike" cap="none" normalizeH="0" baseline="0">
                          <a:ln>
                            <a:noFill/>
                          </a:ln>
                          <a:effectLst/>
                        </a:rPr>
                        <a:t>’</a:t>
                      </a:r>
                      <a:r>
                        <a:rPr kumimoji="0" lang="fr-FR" altLang="ja-JP" sz="1400" u="none" strike="noStrike" cap="none" normalizeH="0" baseline="0">
                          <a:ln>
                            <a:noFill/>
                          </a:ln>
                          <a:effectLst/>
                        </a:rPr>
                        <a:t>h.</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2138933271"/>
                  </a:ext>
                </a:extLst>
              </a:tr>
              <a:tr h="310269">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Espagne</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0,35 million de Km</a:t>
                      </a:r>
                      <a:r>
                        <a:rPr kumimoji="0" lang="fr-FR" altLang="fr-FR" sz="1400" u="none" strike="noStrike" cap="none" normalizeH="0" baseline="30000">
                          <a:ln>
                            <a:noFill/>
                          </a:ln>
                          <a:effectLst/>
                        </a:rPr>
                        <a:t>2</a:t>
                      </a:r>
                      <a:endParaRPr kumimoji="0" lang="fr-FR" altLang="fr-FR" sz="1400" b="0" i="0" u="none" strike="noStrike" cap="none" normalizeH="0" baseline="3000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742950" indent="-285750"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marL="1143000" indent="-228600" eaLnBrk="0" hangingPunct="0">
                        <a:spcBef>
                          <a:spcPct val="20000"/>
                        </a:spcBef>
                        <a:buClr>
                          <a:srgbClr val="8CADAE"/>
                        </a:buClr>
                        <a:buSzPct val="75000"/>
                        <a:buFont typeface="Wingdings 2" pitchFamily="2" charset="2"/>
                        <a:defRPr>
                          <a:solidFill>
                            <a:schemeClr val="tx1"/>
                          </a:solidFill>
                          <a:latin typeface="Georgia" panose="02040502050405020303" pitchFamily="18" charset="0"/>
                          <a:ea typeface="ＭＳ Ｐゴシック" panose="020B0600070205080204" pitchFamily="34" charset="-128"/>
                        </a:defRPr>
                      </a:lvl3pPr>
                      <a:lvl4pPr marL="1600200" indent="-228600" eaLnBrk="0" hangingPunct="0">
                        <a:spcBef>
                          <a:spcPct val="20000"/>
                        </a:spcBef>
                        <a:buClr>
                          <a:srgbClr val="8C7B70"/>
                        </a:buClr>
                        <a:buSzPct val="70000"/>
                        <a:buFont typeface="Wingdings" pitchFamily="2" charset="2"/>
                        <a:defRPr>
                          <a:solidFill>
                            <a:schemeClr val="tx2"/>
                          </a:solidFill>
                          <a:latin typeface="Georgia" panose="02040502050405020303" pitchFamily="18" charset="0"/>
                          <a:ea typeface="ＭＳ Ｐゴシック" panose="020B0600070205080204" pitchFamily="34" charset="-128"/>
                        </a:defRPr>
                      </a:lvl4pPr>
                      <a:lvl5pPr marL="2057400" indent="-228600" eaLnBrk="0" hangingPunct="0">
                        <a:spcBef>
                          <a:spcPct val="20000"/>
                        </a:spcBef>
                        <a:buClr>
                          <a:srgbClr val="8FB08C"/>
                        </a:buClr>
                        <a:defRPr sz="1600">
                          <a:solidFill>
                            <a:schemeClr val="tx1"/>
                          </a:solidFill>
                          <a:latin typeface="Georgia" panose="02040502050405020303" pitchFamily="18" charset="0"/>
                          <a:ea typeface="ＭＳ Ｐゴシック"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u="none" strike="noStrike" cap="none" normalizeH="0" baseline="0">
                          <a:ln>
                            <a:noFill/>
                          </a:ln>
                          <a:effectLst/>
                        </a:rPr>
                        <a:t>1,1 million d</a:t>
                      </a:r>
                      <a:r>
                        <a:rPr kumimoji="0" lang="ja-JP" altLang="fr-FR" sz="1400" u="none" strike="noStrike" cap="none" normalizeH="0" baseline="0">
                          <a:ln>
                            <a:noFill/>
                          </a:ln>
                          <a:effectLst/>
                        </a:rPr>
                        <a:t>’</a:t>
                      </a:r>
                      <a:r>
                        <a:rPr kumimoji="0" lang="fr-FR" altLang="ja-JP" sz="1400" u="none" strike="noStrike" cap="none" normalizeH="0" baseline="0">
                          <a:ln>
                            <a:noFill/>
                          </a:ln>
                          <a:effectLst/>
                        </a:rPr>
                        <a:t>h.</a:t>
                      </a:r>
                      <a:endParaRPr kumimoji="0" lang="fr-FR" altLang="fr-FR" sz="1400" b="1"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endParaRPr>
                    </a:p>
                  </a:txBody>
                  <a:tcPr marL="70515" marR="70515" marT="35260" marB="35260" horzOverflow="overflow"/>
                </a:tc>
                <a:extLst>
                  <a:ext uri="{0D108BD9-81ED-4DB2-BD59-A6C34878D82A}">
                    <a16:rowId xmlns:a16="http://schemas.microsoft.com/office/drawing/2014/main" val="2213996261"/>
                  </a:ext>
                </a:extLst>
              </a:tr>
            </a:tbl>
          </a:graphicData>
        </a:graphic>
      </p:graphicFrame>
    </p:spTree>
    <p:extLst>
      <p:ext uri="{BB962C8B-B14F-4D97-AF65-F5344CB8AC3E}">
        <p14:creationId xmlns:p14="http://schemas.microsoft.com/office/powerpoint/2010/main" val="3847713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1" name="Titre 1">
            <a:extLst>
              <a:ext uri="{FF2B5EF4-FFF2-40B4-BE49-F238E27FC236}">
                <a16:creationId xmlns:a16="http://schemas.microsoft.com/office/drawing/2014/main" id="{450F6FAE-904C-5046-872F-E59FA6A4090A}"/>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defRPr/>
            </a:pPr>
            <a:r>
              <a:rPr lang="en-US" altLang="fr-FR" sz="3300" kern="1200" dirty="0" err="1">
                <a:solidFill>
                  <a:srgbClr val="FFFFFF"/>
                </a:solidFill>
                <a:latin typeface="+mj-lt"/>
                <a:ea typeface="+mj-ea"/>
                <a:cs typeface="+mj-cs"/>
              </a:rPr>
              <a:t>l</a:t>
            </a:r>
            <a:r>
              <a:rPr lang="en-US" altLang="ja-JP" sz="3300" kern="1200" dirty="0" err="1">
                <a:solidFill>
                  <a:srgbClr val="FFFFFF"/>
                </a:solidFill>
                <a:latin typeface="+mj-lt"/>
                <a:ea typeface="+mj-ea"/>
                <a:cs typeface="+mj-cs"/>
              </a:rPr>
              <a:t>’extension</a:t>
            </a:r>
            <a:r>
              <a:rPr lang="en-US" altLang="ja-JP" sz="3300" kern="1200" dirty="0">
                <a:solidFill>
                  <a:srgbClr val="FFFFFF"/>
                </a:solidFill>
                <a:latin typeface="+mj-lt"/>
                <a:ea typeface="+mj-ea"/>
                <a:cs typeface="+mj-cs"/>
              </a:rPr>
              <a:t> </a:t>
            </a:r>
            <a:r>
              <a:rPr lang="en-US" altLang="ja-JP" sz="3300" kern="1200" dirty="0" err="1">
                <a:solidFill>
                  <a:srgbClr val="FFFFFF"/>
                </a:solidFill>
                <a:latin typeface="+mj-lt"/>
                <a:ea typeface="+mj-ea"/>
                <a:cs typeface="+mj-cs"/>
              </a:rPr>
              <a:t>coloniale</a:t>
            </a:r>
            <a:r>
              <a:rPr lang="en-US" altLang="ja-JP" sz="3300" kern="1200" dirty="0">
                <a:solidFill>
                  <a:srgbClr val="FFFFFF"/>
                </a:solidFill>
                <a:latin typeface="+mj-lt"/>
                <a:ea typeface="+mj-ea"/>
                <a:cs typeface="+mj-cs"/>
              </a:rPr>
              <a:t> de 1880 </a:t>
            </a:r>
            <a:r>
              <a:rPr lang="en-US" altLang="ja-JP" sz="3300" kern="1200" dirty="0" err="1">
                <a:solidFill>
                  <a:srgbClr val="FFFFFF"/>
                </a:solidFill>
                <a:latin typeface="+mj-lt"/>
                <a:ea typeface="+mj-ea"/>
                <a:cs typeface="+mj-cs"/>
              </a:rPr>
              <a:t>à</a:t>
            </a:r>
            <a:r>
              <a:rPr lang="en-US" altLang="ja-JP" sz="3300" kern="1200" dirty="0">
                <a:solidFill>
                  <a:srgbClr val="FFFFFF"/>
                </a:solidFill>
                <a:latin typeface="+mj-lt"/>
                <a:ea typeface="+mj-ea"/>
                <a:cs typeface="+mj-cs"/>
              </a:rPr>
              <a:t> 1914</a:t>
            </a:r>
            <a:endParaRPr lang="en-US" altLang="fr-FR" sz="3300" kern="1200" dirty="0">
              <a:solidFill>
                <a:srgbClr val="FFFFFF"/>
              </a:solidFill>
              <a:latin typeface="+mj-lt"/>
              <a:ea typeface="+mj-ea"/>
              <a:cs typeface="+mj-cs"/>
            </a:endParaRPr>
          </a:p>
        </p:txBody>
      </p:sp>
      <p:pic>
        <p:nvPicPr>
          <p:cNvPr id="18434" name="Espace réservé du contenu 3" descr="EU1900COLONCARTE001.jpg">
            <a:extLst>
              <a:ext uri="{FF2B5EF4-FFF2-40B4-BE49-F238E27FC236}">
                <a16:creationId xmlns:a16="http://schemas.microsoft.com/office/drawing/2014/main" id="{065C5054-14AD-3843-AD20-40644EA30E2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4777316" y="791838"/>
            <a:ext cx="6780700" cy="5271994"/>
          </a:xfrm>
          <a:prstGeom prst="rect">
            <a:avLst/>
          </a:prstGeom>
        </p:spPr>
      </p:pic>
    </p:spTree>
    <p:extLst>
      <p:ext uri="{BB962C8B-B14F-4D97-AF65-F5344CB8AC3E}">
        <p14:creationId xmlns:p14="http://schemas.microsoft.com/office/powerpoint/2010/main" val="392894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92" name="Rectangle 2049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09" name="Titre 1">
            <a:extLst>
              <a:ext uri="{FF2B5EF4-FFF2-40B4-BE49-F238E27FC236}">
                <a16:creationId xmlns:a16="http://schemas.microsoft.com/office/drawing/2014/main" id="{5190DE0B-2E79-C741-94D6-0580C3505C59}"/>
              </a:ext>
            </a:extLst>
          </p:cNvPr>
          <p:cNvSpPr>
            <a:spLocks noGrp="1"/>
          </p:cNvSpPr>
          <p:nvPr>
            <p:ph type="title"/>
          </p:nvPr>
        </p:nvSpPr>
        <p:spPr>
          <a:xfrm>
            <a:off x="7380407" y="743447"/>
            <a:ext cx="3973385" cy="3692028"/>
          </a:xfrm>
          <a:noFill/>
        </p:spPr>
        <p:txBody>
          <a:bodyPr vert="horz" lIns="91440" tIns="45720" rIns="91440" bIns="45720" rtlCol="0" anchor="b">
            <a:normAutofit/>
          </a:bodyPr>
          <a:lstStyle/>
          <a:p>
            <a:pPr>
              <a:defRPr/>
            </a:pPr>
            <a:r>
              <a:rPr lang="en-US" altLang="fr-FR" sz="5400" cap="all" dirty="0" err="1"/>
              <a:t>L</a:t>
            </a:r>
            <a:r>
              <a:rPr lang="en-US" altLang="ja-JP" sz="5400" cap="all" dirty="0" err="1"/>
              <a:t>’Afrique</a:t>
            </a:r>
            <a:r>
              <a:rPr lang="en-US" altLang="ja-JP" sz="5400" cap="all" dirty="0"/>
              <a:t> </a:t>
            </a:r>
            <a:r>
              <a:rPr lang="en-US" altLang="ja-JP" sz="5400" cap="all" dirty="0" err="1"/>
              <a:t>en</a:t>
            </a:r>
            <a:r>
              <a:rPr lang="en-US" altLang="ja-JP" sz="5400" cap="all" dirty="0"/>
              <a:t> 1914</a:t>
            </a:r>
            <a:br>
              <a:rPr lang="en-US" sz="5400" cap="all" dirty="0"/>
            </a:br>
            <a:endParaRPr lang="en-US" altLang="fr-FR" sz="5200" dirty="0"/>
          </a:p>
        </p:txBody>
      </p:sp>
      <p:pic>
        <p:nvPicPr>
          <p:cNvPr id="20485" name="Espace réservé du contenu 4" descr="EU1900COLONCARTE002.jpg">
            <a:extLst>
              <a:ext uri="{FF2B5EF4-FFF2-40B4-BE49-F238E27FC236}">
                <a16:creationId xmlns:a16="http://schemas.microsoft.com/office/drawing/2014/main" id="{4FE91F33-AE9E-6E41-92D2-3593BD4BA6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38" b="1"/>
          <a:stretch/>
        </p:blipFill>
        <p:spPr>
          <a:xfrm>
            <a:off x="20" y="10"/>
            <a:ext cx="6992881" cy="6857990"/>
          </a:xfrm>
          <a:prstGeom prst="rect">
            <a:avLst/>
          </a:prstGeom>
        </p:spPr>
      </p:pic>
    </p:spTree>
    <p:extLst>
      <p:ext uri="{BB962C8B-B14F-4D97-AF65-F5344CB8AC3E}">
        <p14:creationId xmlns:p14="http://schemas.microsoft.com/office/powerpoint/2010/main" val="1978974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1C86F0-D116-6A43-A769-E32E1AD8B78E}"/>
              </a:ext>
            </a:extLst>
          </p:cNvPr>
          <p:cNvSpPr>
            <a:spLocks noGrp="1"/>
          </p:cNvSpPr>
          <p:nvPr>
            <p:ph type="title"/>
          </p:nvPr>
        </p:nvSpPr>
        <p:spPr/>
        <p:txBody>
          <a:bodyPr/>
          <a:lstStyle/>
          <a:p>
            <a:r>
              <a:rPr lang="fr-FR" dirty="0"/>
              <a:t>AOF - AEF</a:t>
            </a:r>
          </a:p>
        </p:txBody>
      </p:sp>
      <p:sp>
        <p:nvSpPr>
          <p:cNvPr id="4" name="Espace réservé du contenu 3">
            <a:extLst>
              <a:ext uri="{FF2B5EF4-FFF2-40B4-BE49-F238E27FC236}">
                <a16:creationId xmlns:a16="http://schemas.microsoft.com/office/drawing/2014/main" id="{BE1B05EA-C8A5-194F-9FEF-29B88C508994}"/>
              </a:ext>
            </a:extLst>
          </p:cNvPr>
          <p:cNvSpPr>
            <a:spLocks noGrp="1"/>
          </p:cNvSpPr>
          <p:nvPr>
            <p:ph sz="half" idx="1"/>
          </p:nvPr>
        </p:nvSpPr>
        <p:spPr/>
        <p:txBody>
          <a:bodyPr>
            <a:normAutofit fontScale="62500" lnSpcReduction="20000"/>
          </a:bodyPr>
          <a:lstStyle/>
          <a:p>
            <a:r>
              <a:rPr lang="fr-FR" b="1" dirty="0"/>
              <a:t>L’AOF</a:t>
            </a:r>
            <a:r>
              <a:rPr lang="fr-FR" dirty="0"/>
              <a:t>, ou Afrique occidentale française, fut créée en 1895 et organisée en 1902 et 1904. Sous l’autorité d’un gouverneur général, français, siégeant à Dakar, elle regroupait 8 territoires (9 après la 1ère guerre), administrés chacun par un gouverneur, également français. Les territoires étaient divisés en cercles, administrés par un « commandant de cercle », français et formé à l’Ecole coloniale .</a:t>
            </a:r>
            <a:br>
              <a:rPr lang="fr-FR" dirty="0"/>
            </a:br>
            <a:r>
              <a:rPr lang="fr-FR" dirty="0"/>
              <a:t>Les huit territoires, devenus depuis des Etats, étaient : le Sénégal, la Mauritanie, le Soudan français (devenu le Mali), la Guinée française, le Niger, la Haute-Volta (devenue le Burkina-Faso), la Côte d’Ivoire, le Dahomey (devenu le Bénin), auxquels  s’ajouta en 1919 le Togo, ex-colonie allemande.</a:t>
            </a:r>
            <a:br>
              <a:rPr lang="fr-FR" dirty="0"/>
            </a:br>
            <a:r>
              <a:rPr lang="fr-FR" dirty="0"/>
              <a:t>L’AOF couvrait 4 689 000 km², soit 8 fois la France. Elle comptait 10 millions d’habitants à sa création, et 25 millions en 1960.</a:t>
            </a:r>
          </a:p>
        </p:txBody>
      </p:sp>
      <p:sp>
        <p:nvSpPr>
          <p:cNvPr id="5" name="Espace réservé du contenu 4">
            <a:extLst>
              <a:ext uri="{FF2B5EF4-FFF2-40B4-BE49-F238E27FC236}">
                <a16:creationId xmlns:a16="http://schemas.microsoft.com/office/drawing/2014/main" id="{B5E2058E-A01F-204B-9A7A-5F25867293E3}"/>
              </a:ext>
            </a:extLst>
          </p:cNvPr>
          <p:cNvSpPr>
            <a:spLocks noGrp="1"/>
          </p:cNvSpPr>
          <p:nvPr>
            <p:ph sz="half" idx="2"/>
          </p:nvPr>
        </p:nvSpPr>
        <p:spPr/>
        <p:txBody>
          <a:bodyPr>
            <a:normAutofit fontScale="62500" lnSpcReduction="20000"/>
          </a:bodyPr>
          <a:lstStyle/>
          <a:p>
            <a:r>
              <a:rPr lang="fr-FR" b="1" dirty="0"/>
              <a:t>L’AEF</a:t>
            </a:r>
            <a:r>
              <a:rPr lang="fr-FR" dirty="0"/>
              <a:t>, ou Afrique équatoriale française, née en 1910, rassemblait  à l’origine quatre territoires : le Tchad, l’Oubangui-Chari (aujourd’hui République centrafricaine), le Gabon, le Congo français (souvent appelé familièrement le Congo-Brazza pour le distinguer du Congo belge, ou Congo-Léopoldville (=Kinshasa)à l’époque) , auxquels s’ajouta en 1919 l’essentiel du Cameroun, ancienne colonie allemande placée sous mandat français.       </a:t>
            </a:r>
            <a:br>
              <a:rPr lang="fr-FR" dirty="0"/>
            </a:br>
            <a:r>
              <a:rPr lang="fr-FR" dirty="0"/>
              <a:t>La structure administrative était la même qu’en AOF. Un gouverneur général de l’AEF siégeait à Brazzaville au Congo.   </a:t>
            </a:r>
            <a:br>
              <a:rPr lang="fr-FR" dirty="0"/>
            </a:br>
            <a:r>
              <a:rPr lang="fr-FR" dirty="0"/>
              <a:t>L’AEF fut « la Cendrillon de l’Empire », sous-administrée, sous-scolarisée, sous-équipée. Elle couvrait 2 500 000 km², soit 5 fois la France, et comptait en 1936 5,4 millions d’habitants (dont 2 millions au Cameroun).</a:t>
            </a:r>
          </a:p>
        </p:txBody>
      </p:sp>
    </p:spTree>
    <p:extLst>
      <p:ext uri="{BB962C8B-B14F-4D97-AF65-F5344CB8AC3E}">
        <p14:creationId xmlns:p14="http://schemas.microsoft.com/office/powerpoint/2010/main" val="2647698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B63F0AA9-997A-CE44-B333-08C3C58882C6}"/>
              </a:ext>
            </a:extLst>
          </p:cNvPr>
          <p:cNvSpPr>
            <a:spLocks noGrp="1"/>
          </p:cNvSpPr>
          <p:nvPr>
            <p:ph type="title"/>
          </p:nvPr>
        </p:nvSpPr>
        <p:spPr>
          <a:xfrm>
            <a:off x="6513788" y="365125"/>
            <a:ext cx="4840010" cy="1807305"/>
          </a:xfrm>
        </p:spPr>
        <p:txBody>
          <a:bodyPr vert="horz" lIns="91440" tIns="45720" rIns="91440" bIns="45720" rtlCol="0" anchor="ctr">
            <a:normAutofit/>
          </a:bodyPr>
          <a:lstStyle/>
          <a:p>
            <a:r>
              <a:rPr lang="en-US" sz="4400"/>
              <a:t>Pierre Savorgnan de Brazza (1852-1905)</a:t>
            </a:r>
          </a:p>
        </p:txBody>
      </p:sp>
      <p:pic>
        <p:nvPicPr>
          <p:cNvPr id="8" name="Espace réservé du contenu 7">
            <a:extLst>
              <a:ext uri="{FF2B5EF4-FFF2-40B4-BE49-F238E27FC236}">
                <a16:creationId xmlns:a16="http://schemas.microsoft.com/office/drawing/2014/main" id="{E5D0B40D-5207-004B-A556-053A4902F56B}"/>
              </a:ext>
            </a:extLst>
          </p:cNvPr>
          <p:cNvPicPr>
            <a:picLocks noGrp="1" noChangeAspect="1"/>
          </p:cNvPicPr>
          <p:nvPr>
            <p:ph idx="1"/>
          </p:nvPr>
        </p:nvPicPr>
        <p:blipFill rotWithShape="1">
          <a:blip r:embed="rId2"/>
          <a:srcRect b="17090"/>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6" name="Espace réservé du texte 5">
            <a:extLst>
              <a:ext uri="{FF2B5EF4-FFF2-40B4-BE49-F238E27FC236}">
                <a16:creationId xmlns:a16="http://schemas.microsoft.com/office/drawing/2014/main" id="{89EC61BC-3121-6E48-8BB3-D46A1987ADCA}"/>
              </a:ext>
            </a:extLst>
          </p:cNvPr>
          <p:cNvSpPr>
            <a:spLocks noGrp="1"/>
          </p:cNvSpPr>
          <p:nvPr>
            <p:ph type="body" sz="half" idx="2"/>
          </p:nvPr>
        </p:nvSpPr>
        <p:spPr>
          <a:xfrm>
            <a:off x="6513788" y="2333297"/>
            <a:ext cx="4840010" cy="3843666"/>
          </a:xfrm>
        </p:spPr>
        <p:txBody>
          <a:bodyPr vert="horz" lIns="91440" tIns="45720" rIns="91440" bIns="45720" rtlCol="0">
            <a:normAutofit/>
          </a:bodyPr>
          <a:lstStyle/>
          <a:p>
            <a:pPr indent="-228600">
              <a:buFont typeface="Arial" panose="020B0604020202020204" pitchFamily="34" charset="0"/>
              <a:buChar char="•"/>
            </a:pPr>
            <a:r>
              <a:rPr lang="en-US" sz="2000"/>
              <a:t>Explorateur et aventurier italien naturalisé français. Après une carrière dans la marine, il explore le Congo, obtient la signature d’un traité avec la France du roi Makoko et permet la fondation d’un comptoir français appelé plus tard Brazzaville.</a:t>
            </a:r>
          </a:p>
        </p:txBody>
      </p:sp>
    </p:spTree>
    <p:extLst>
      <p:ext uri="{BB962C8B-B14F-4D97-AF65-F5344CB8AC3E}">
        <p14:creationId xmlns:p14="http://schemas.microsoft.com/office/powerpoint/2010/main" val="2351530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1FEF55A-95AC-D54B-9789-9A98B90CF977}"/>
              </a:ext>
            </a:extLst>
          </p:cNvPr>
          <p:cNvSpPr>
            <a:spLocks noGrp="1"/>
          </p:cNvSpPr>
          <p:nvPr>
            <p:ph type="title"/>
          </p:nvPr>
        </p:nvSpPr>
        <p:spPr>
          <a:xfrm>
            <a:off x="838200" y="365125"/>
            <a:ext cx="10515600" cy="1325563"/>
          </a:xfrm>
        </p:spPr>
        <p:txBody>
          <a:bodyPr>
            <a:normAutofit/>
          </a:bodyPr>
          <a:lstStyle/>
          <a:p>
            <a:r>
              <a:rPr lang="fr-FR" altLang="fr-FR" sz="4200">
                <a:ea typeface="ＭＳ Ｐゴシック" panose="020B0600070205080204" pitchFamily="34" charset="-128"/>
              </a:rPr>
              <a:t>Discours de Jules Ferry à la chambre des députés le 28 juillet 1885</a:t>
            </a:r>
            <a:endParaRPr lang="fr-FR" sz="42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D5553582-A129-0F48-8980-010EAC8F8813}"/>
              </a:ext>
            </a:extLst>
          </p:cNvPr>
          <p:cNvSpPr>
            <a:spLocks noGrp="1"/>
          </p:cNvSpPr>
          <p:nvPr>
            <p:ph idx="1"/>
          </p:nvPr>
        </p:nvSpPr>
        <p:spPr>
          <a:xfrm>
            <a:off x="838200" y="1929384"/>
            <a:ext cx="10515600" cy="4251960"/>
          </a:xfrm>
        </p:spPr>
        <p:txBody>
          <a:bodyPr>
            <a:normAutofit/>
          </a:bodyPr>
          <a:lstStyle/>
          <a:p>
            <a:r>
              <a:rPr lang="fr-FR" sz="1500"/>
              <a:t>« Je répète qu’il y a pour les races supérieures un droit, parce qu’il y a un devoir pour elles. Elles ont le devoir de civiliser les races inférieures... (Marques d’approbation sur les mêmes bancs à gauche, nouvelles interruptions à l’extrême gauche et à droite.) La vraie question, messieurs, la question qu’il faut poser, et poser dans des termes clairs, c’est celle-ci : est-ce que le recueillement qui s’impose aux nations éprouvées par de grands malheurs doit se résoudre en abdication ? [...] Est-ce que, absorbés par la contemplation de cette blessure qui saignera toujours, ils laisseront tout faire autour d’eux ; est-ce qu’ils laisseront aller les choses ; est-ce qu’ils laisseront d’autres que nous s’établir en Tunisie, d’autres que nous faire la police à l’embouchure du fleuve Rouge et accomplir les clauses du traité de 1874, que nous nous sommes engagés à faire respecter dans l’intérêt des nations européennes ? Est-ce qu’ils laisseront d’autres se disputer les régions de l’ Afrique équatoriale ? Laisseront-ils aussi régler par d’autres les affaires égyptiennes qui, par tant de côtés, sont des affaires vraiment françaises ? (Vifs applaudissements à gauche et au centre. Interruptions.) </a:t>
            </a:r>
          </a:p>
          <a:p>
            <a:r>
              <a:rPr lang="fr-FR" sz="1500"/>
              <a:t>« Je dis que la politique coloniale de la France, que la politique d’expansion coloniale, celle qui nous a fait aller, sous l’Empire, à Saïgon, en Cochinchine, celle qui nous a conduits en Tunisie, celle qui nous a amenés à Madagascar, je dis que cette politique d’expansion coloniale s’est inspirée d’une vérité sur laquelle il faut pourtant appeler un instant votre attention : à savoir qu’une marine comme la nôtre ne peut pas se passer, sur la surface des mers, d’abris solides, de défenses, de centres de ravitaillement. (" Très bien ! Très bien ! " Nombreux applaudissements à gauche et au centre. ) L’ignorez-vous, messieurs ? Regardez la carte du monde... et dites-moi si ces étapes de l’Indochine, de Madagascar , de la Tunisie ne sont pas des étapes nécessaires pour la sécurité de notre navigation ? (Nouvelles marques d’assentiment à gauche et au centre.)[...] </a:t>
            </a:r>
          </a:p>
          <a:p>
            <a:endParaRPr lang="fr-FR" sz="1500"/>
          </a:p>
        </p:txBody>
      </p:sp>
    </p:spTree>
    <p:extLst>
      <p:ext uri="{BB962C8B-B14F-4D97-AF65-F5344CB8AC3E}">
        <p14:creationId xmlns:p14="http://schemas.microsoft.com/office/powerpoint/2010/main" val="3412303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1" name="Rectangle 1639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4BF70D74-F25F-6C4B-9853-DE296933776D}"/>
              </a:ext>
            </a:extLst>
          </p:cNvPr>
          <p:cNvSpPr>
            <a:spLocks noGrp="1"/>
          </p:cNvSpPr>
          <p:nvPr>
            <p:ph type="title"/>
          </p:nvPr>
        </p:nvSpPr>
        <p:spPr>
          <a:xfrm>
            <a:off x="4654296" y="329184"/>
            <a:ext cx="6894576" cy="1783080"/>
          </a:xfrm>
        </p:spPr>
        <p:txBody>
          <a:bodyPr vert="horz" lIns="91440" tIns="45720" rIns="91440" bIns="45720" rtlCol="0" anchor="b">
            <a:normAutofit/>
          </a:bodyPr>
          <a:lstStyle/>
          <a:p>
            <a:pPr>
              <a:defRPr/>
            </a:pPr>
            <a:r>
              <a:rPr lang="en-US" sz="5400"/>
              <a:t>Georges clémenceau (1841-1929)</a:t>
            </a:r>
          </a:p>
        </p:txBody>
      </p:sp>
      <p:pic>
        <p:nvPicPr>
          <p:cNvPr id="16386" name="Espace réservé du contenu 7">
            <a:extLst>
              <a:ext uri="{FF2B5EF4-FFF2-40B4-BE49-F238E27FC236}">
                <a16:creationId xmlns:a16="http://schemas.microsoft.com/office/drawing/2014/main" id="{083CE694-71E1-8A49-B7B3-25CF4CD35EA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1328" r="9782" b="1"/>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6393"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texte 5">
            <a:extLst>
              <a:ext uri="{FF2B5EF4-FFF2-40B4-BE49-F238E27FC236}">
                <a16:creationId xmlns:a16="http://schemas.microsoft.com/office/drawing/2014/main" id="{A9D70C5B-88D6-0A4E-AA8D-7150106EBDEE}"/>
              </a:ext>
            </a:extLst>
          </p:cNvPr>
          <p:cNvSpPr>
            <a:spLocks noGrp="1"/>
          </p:cNvSpPr>
          <p:nvPr>
            <p:ph type="body" sz="half" idx="2"/>
          </p:nvPr>
        </p:nvSpPr>
        <p:spPr>
          <a:xfrm>
            <a:off x="4654296" y="2706624"/>
            <a:ext cx="6894576" cy="3483864"/>
          </a:xfrm>
        </p:spPr>
        <p:txBody>
          <a:bodyPr vert="horz" lIns="91440" tIns="45720" rIns="91440" bIns="45720" rtlCol="0">
            <a:normAutofit/>
          </a:bodyPr>
          <a:lstStyle/>
          <a:p>
            <a:pPr indent="-228600">
              <a:buFont typeface="Arial" panose="020B0604020202020204" pitchFamily="34" charset="0"/>
              <a:buChar char="•"/>
              <a:defRPr/>
            </a:pPr>
            <a:r>
              <a:rPr lang="en-US" sz="2200"/>
              <a:t>“Races supérieures ! Races inférieures ! C'est bientôt dit. Pour ma part, j'en rabats singulièrement depuis que j'ai vu des savants allemands démontrer scientifiquement que la France devait être vaincue dans la guerre franco-allemande, parce que le Français est d'une race inférieure à l'Allemand. Depuis ce temps, je l'avoue, j'y regarde à deux fois avant de me retourner vers un homme et vers une civilisation et de prononcer : homme ou civilisation inférieure !”</a:t>
            </a:r>
          </a:p>
          <a:p>
            <a:pPr indent="-228600">
              <a:buFont typeface="Arial" panose="020B0604020202020204" pitchFamily="34" charset="0"/>
              <a:buChar char="•"/>
              <a:defRPr/>
            </a:pPr>
            <a:r>
              <a:rPr lang="en-US" sz="2200"/>
              <a:t>Discours à la chamber des deputes, 30 juillet 1885</a:t>
            </a:r>
          </a:p>
          <a:p>
            <a:pPr indent="-228600">
              <a:buFont typeface="Arial" panose="020B0604020202020204" pitchFamily="34" charset="0"/>
              <a:buChar char="•"/>
              <a:defRPr/>
            </a:pPr>
            <a:endParaRPr lang="en-US" sz="2200"/>
          </a:p>
        </p:txBody>
      </p:sp>
    </p:spTree>
    <p:extLst>
      <p:ext uri="{BB962C8B-B14F-4D97-AF65-F5344CB8AC3E}">
        <p14:creationId xmlns:p14="http://schemas.microsoft.com/office/powerpoint/2010/main" val="1812935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BF48446-597A-594C-8931-80DF8B3BD36A}"/>
              </a:ext>
            </a:extLst>
          </p:cNvPr>
          <p:cNvSpPr>
            <a:spLocks noGrp="1"/>
          </p:cNvSpPr>
          <p:nvPr>
            <p:ph type="title"/>
          </p:nvPr>
        </p:nvSpPr>
        <p:spPr>
          <a:xfrm>
            <a:off x="4654296" y="329184"/>
            <a:ext cx="6894576" cy="1783080"/>
          </a:xfrm>
        </p:spPr>
        <p:txBody>
          <a:bodyPr anchor="b">
            <a:normAutofit/>
          </a:bodyPr>
          <a:lstStyle/>
          <a:p>
            <a:r>
              <a:rPr lang="fr-FR" sz="5400"/>
              <a:t>Incident de Fachoda 1898</a:t>
            </a:r>
          </a:p>
        </p:txBody>
      </p:sp>
      <p:pic>
        <p:nvPicPr>
          <p:cNvPr id="8" name="Espace réservé du contenu 4">
            <a:extLst>
              <a:ext uri="{FF2B5EF4-FFF2-40B4-BE49-F238E27FC236}">
                <a16:creationId xmlns:a16="http://schemas.microsoft.com/office/drawing/2014/main" id="{71578170-CFDC-0045-8C24-DB794490C092}"/>
              </a:ext>
            </a:extLst>
          </p:cNvPr>
          <p:cNvPicPr>
            <a:picLocks noChangeAspect="1"/>
          </p:cNvPicPr>
          <p:nvPr/>
        </p:nvPicPr>
        <p:blipFill rotWithShape="1">
          <a:blip r:embed="rId2"/>
          <a:srcRect l="13124" r="1545"/>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2D4AA438-E54F-4818-AD00-691FB4C44A87}"/>
              </a:ext>
            </a:extLst>
          </p:cNvPr>
          <p:cNvSpPr>
            <a:spLocks noGrp="1"/>
          </p:cNvSpPr>
          <p:nvPr>
            <p:ph idx="1"/>
          </p:nvPr>
        </p:nvSpPr>
        <p:spPr>
          <a:xfrm>
            <a:off x="4654296" y="2706624"/>
            <a:ext cx="6894576" cy="3483864"/>
          </a:xfrm>
        </p:spPr>
        <p:txBody>
          <a:bodyPr>
            <a:normAutofit/>
          </a:bodyPr>
          <a:lstStyle/>
          <a:p>
            <a:r>
              <a:rPr lang="en-US" sz="2200"/>
              <a:t>Tentative de la France de se rendre maître du Soudan au prise avec la revolution mahdiste</a:t>
            </a:r>
          </a:p>
          <a:p>
            <a:r>
              <a:rPr lang="en-US" sz="2200"/>
              <a:t>Lord Kitchener s’oppose à l’avancée du commandant Marchand dans la region du Haut-Nil</a:t>
            </a:r>
          </a:p>
          <a:p>
            <a:r>
              <a:rPr lang="en-US" sz="2200"/>
              <a:t>La France et le Royaume-Uni ont failli entrer en guerre</a:t>
            </a:r>
          </a:p>
          <a:p>
            <a:r>
              <a:rPr lang="en-US" sz="2200"/>
              <a:t>L’Entente cordiale signée entre la France et l’Angleterre en 1904 apaise les conflits.</a:t>
            </a:r>
          </a:p>
          <a:p>
            <a:endParaRPr lang="en-US" sz="2200"/>
          </a:p>
        </p:txBody>
      </p:sp>
    </p:spTree>
    <p:extLst>
      <p:ext uri="{BB962C8B-B14F-4D97-AF65-F5344CB8AC3E}">
        <p14:creationId xmlns:p14="http://schemas.microsoft.com/office/powerpoint/2010/main" val="4207717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DEED686-A7E7-7E48-A2A9-DE8395E9D570}"/>
              </a:ext>
            </a:extLst>
          </p:cNvPr>
          <p:cNvSpPr>
            <a:spLocks noGrp="1"/>
          </p:cNvSpPr>
          <p:nvPr>
            <p:ph type="title"/>
          </p:nvPr>
        </p:nvSpPr>
        <p:spPr>
          <a:xfrm>
            <a:off x="4654296" y="329184"/>
            <a:ext cx="6894576" cy="1783080"/>
          </a:xfrm>
        </p:spPr>
        <p:txBody>
          <a:bodyPr vert="horz" lIns="91440" tIns="45720" rIns="91440" bIns="45720" rtlCol="0" anchor="b">
            <a:normAutofit/>
          </a:bodyPr>
          <a:lstStyle/>
          <a:p>
            <a:r>
              <a:rPr lang="en-US" sz="5400"/>
              <a:t>Crises marocaines entre la France et l’Allemagne</a:t>
            </a:r>
          </a:p>
        </p:txBody>
      </p:sp>
      <p:pic>
        <p:nvPicPr>
          <p:cNvPr id="7" name="Espace réservé du contenu 6">
            <a:extLst>
              <a:ext uri="{FF2B5EF4-FFF2-40B4-BE49-F238E27FC236}">
                <a16:creationId xmlns:a16="http://schemas.microsoft.com/office/drawing/2014/main" id="{E8A71B4F-E898-0D40-8E0F-2F2A4A32D6DC}"/>
              </a:ext>
            </a:extLst>
          </p:cNvPr>
          <p:cNvPicPr>
            <a:picLocks noGrp="1" noChangeAspect="1"/>
          </p:cNvPicPr>
          <p:nvPr>
            <p:ph idx="1"/>
          </p:nvPr>
        </p:nvPicPr>
        <p:blipFill rotWithShape="1">
          <a:blip r:embed="rId2"/>
          <a:srcRect l="29466" r="29465"/>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4"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texte 4">
            <a:extLst>
              <a:ext uri="{FF2B5EF4-FFF2-40B4-BE49-F238E27FC236}">
                <a16:creationId xmlns:a16="http://schemas.microsoft.com/office/drawing/2014/main" id="{CC7FB226-85E1-D54F-8D67-7DF27D2B3268}"/>
              </a:ext>
            </a:extLst>
          </p:cNvPr>
          <p:cNvSpPr>
            <a:spLocks noGrp="1"/>
          </p:cNvSpPr>
          <p:nvPr>
            <p:ph type="body" sz="half" idx="2"/>
          </p:nvPr>
        </p:nvSpPr>
        <p:spPr>
          <a:xfrm>
            <a:off x="4654296" y="2706624"/>
            <a:ext cx="6894576" cy="3483864"/>
          </a:xfrm>
        </p:spPr>
        <p:txBody>
          <a:bodyPr vert="horz" lIns="91440" tIns="45720" rIns="91440" bIns="45720" rtlCol="0">
            <a:normAutofit/>
          </a:bodyPr>
          <a:lstStyle/>
          <a:p>
            <a:pPr indent="-228600">
              <a:buFont typeface="Arial" panose="020B0604020202020204" pitchFamily="34" charset="0"/>
              <a:buChar char="•"/>
            </a:pPr>
            <a:r>
              <a:rPr lang="en-US" sz="2200"/>
              <a:t>1905 : visite solennelle de Guillaume II au sultan du Maroc à Tanger. Soutien de l’Allemagne contre les prétentions françaises</a:t>
            </a:r>
          </a:p>
          <a:p>
            <a:pPr indent="-228600">
              <a:buFont typeface="Arial" panose="020B0604020202020204" pitchFamily="34" charset="0"/>
              <a:buChar char="•"/>
            </a:pPr>
            <a:r>
              <a:rPr lang="en-US" sz="2200"/>
              <a:t>1911 : la canonnière allemande Panther se dirige vers le port d’Agadir, occupé par les Français</a:t>
            </a:r>
          </a:p>
          <a:p>
            <a:pPr indent="-228600">
              <a:buFont typeface="Arial" panose="020B0604020202020204" pitchFamily="34" charset="0"/>
              <a:buChar char="•"/>
            </a:pPr>
            <a:r>
              <a:rPr lang="en-US" sz="2200"/>
              <a:t>Accord franco-allemand qui permet à la France d’établir un protectorat sur le Maroc en 1912. L’Allemagne obtient le Cameroun en contrepartie</a:t>
            </a:r>
          </a:p>
        </p:txBody>
      </p:sp>
    </p:spTree>
    <p:extLst>
      <p:ext uri="{BB962C8B-B14F-4D97-AF65-F5344CB8AC3E}">
        <p14:creationId xmlns:p14="http://schemas.microsoft.com/office/powerpoint/2010/main" val="242161476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1089</Words>
  <Application>Microsoft Macintosh PowerPoint</Application>
  <PresentationFormat>Grand écran</PresentationFormat>
  <Paragraphs>57</Paragraphs>
  <Slides>10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Arial</vt:lpstr>
      <vt:lpstr>Calibri</vt:lpstr>
      <vt:lpstr>Calibri Light</vt:lpstr>
      <vt:lpstr>Georgia</vt:lpstr>
      <vt:lpstr>Thème Office</vt:lpstr>
      <vt:lpstr>Métropole et colonies</vt:lpstr>
      <vt:lpstr>Les empires coloniaux en 1939</vt:lpstr>
      <vt:lpstr>l’extension coloniale de 1880 à 1914</vt:lpstr>
      <vt:lpstr>L’Afrique en 1914 </vt:lpstr>
      <vt:lpstr>AOF - AEF</vt:lpstr>
      <vt:lpstr>Pierre Savorgnan de Brazza (1852-1905)</vt:lpstr>
      <vt:lpstr>Discours de Jules Ferry à la chambre des députés le 28 juillet 1885</vt:lpstr>
      <vt:lpstr>Georges clémenceau (1841-1929)</vt:lpstr>
      <vt:lpstr>Incident de Fachoda 1898</vt:lpstr>
      <vt:lpstr>Crises marocaines entre la France et l’Allemagne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Métropole et colonies</dc:title>
  <dc:creator>sylvie Bernay</dc:creator>
  <cp:lastModifiedBy>sylvie Bernay</cp:lastModifiedBy>
  <cp:revision>2</cp:revision>
  <dcterms:created xsi:type="dcterms:W3CDTF">2023-03-30T14:57:48Z</dcterms:created>
  <dcterms:modified xsi:type="dcterms:W3CDTF">2023-03-30T15:10:23Z</dcterms:modified>
</cp:coreProperties>
</file>