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9" r:id="rId3"/>
    <p:sldId id="298" r:id="rId4"/>
    <p:sldId id="293" r:id="rId5"/>
    <p:sldId id="301" r:id="rId6"/>
    <p:sldId id="303" r:id="rId7"/>
    <p:sldId id="304" r:id="rId8"/>
    <p:sldId id="305" r:id="rId9"/>
    <p:sldId id="306" r:id="rId10"/>
    <p:sldId id="269" r:id="rId11"/>
    <p:sldId id="291" r:id="rId12"/>
    <p:sldId id="290" r:id="rId13"/>
    <p:sldId id="307" r:id="rId14"/>
    <p:sldId id="300" r:id="rId15"/>
    <p:sldId id="297" r:id="rId16"/>
    <p:sldId id="295" r:id="rId17"/>
    <p:sldId id="261" r:id="rId18"/>
    <p:sldId id="308"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972"/>
    <p:restoredTop sz="94699"/>
  </p:normalViewPr>
  <p:slideViewPr>
    <p:cSldViewPr snapToGrid="0" snapToObjects="1">
      <p:cViewPr varScale="1">
        <p:scale>
          <a:sx n="151" d="100"/>
          <a:sy n="151" d="100"/>
        </p:scale>
        <p:origin x="208"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AB17E-B396-5446-9427-253C58637737}"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fr-FR"/>
        </a:p>
      </dgm:t>
    </dgm:pt>
    <dgm:pt modelId="{9772481C-B529-0743-B0DA-C197A1849FE8}">
      <dgm:prSet phldrT="[Texte]"/>
      <dgm:spPr/>
      <dgm:t>
        <a:bodyPr/>
        <a:lstStyle/>
        <a:p>
          <a:r>
            <a:rPr lang="fr-FR" dirty="0"/>
            <a:t>Républicains modérés</a:t>
          </a:r>
        </a:p>
      </dgm:t>
    </dgm:pt>
    <dgm:pt modelId="{1908E62F-7784-1F42-8F4C-922ADC1CCACC}" type="parTrans" cxnId="{D06BE759-A152-9648-89AC-9211665DB1B6}">
      <dgm:prSet/>
      <dgm:spPr/>
      <dgm:t>
        <a:bodyPr/>
        <a:lstStyle/>
        <a:p>
          <a:endParaRPr lang="fr-FR"/>
        </a:p>
      </dgm:t>
    </dgm:pt>
    <dgm:pt modelId="{0372496D-6241-3E45-BFA5-6FE200A6D9AC}" type="sibTrans" cxnId="{D06BE759-A152-9648-89AC-9211665DB1B6}">
      <dgm:prSet/>
      <dgm:spPr/>
      <dgm:t>
        <a:bodyPr/>
        <a:lstStyle/>
        <a:p>
          <a:endParaRPr lang="fr-FR"/>
        </a:p>
      </dgm:t>
    </dgm:pt>
    <dgm:pt modelId="{B8A2B71D-4964-9C48-9569-DB327C1AEBC7}">
      <dgm:prSet phldrT="[Texte]"/>
      <dgm:spPr/>
      <dgm:t>
        <a:bodyPr/>
        <a:lstStyle/>
        <a:p>
          <a:r>
            <a:rPr lang="fr-FR" dirty="0"/>
            <a:t>Lamartine</a:t>
          </a:r>
        </a:p>
      </dgm:t>
    </dgm:pt>
    <dgm:pt modelId="{3CC0039F-E282-154D-8345-D044EE5ABC78}" type="parTrans" cxnId="{3E3B96C5-9750-564E-8E7B-75302A913087}">
      <dgm:prSet/>
      <dgm:spPr/>
      <dgm:t>
        <a:bodyPr/>
        <a:lstStyle/>
        <a:p>
          <a:endParaRPr lang="fr-FR"/>
        </a:p>
      </dgm:t>
    </dgm:pt>
    <dgm:pt modelId="{B8B24492-FC47-CF42-BD79-D336D00CCA06}" type="sibTrans" cxnId="{3E3B96C5-9750-564E-8E7B-75302A913087}">
      <dgm:prSet/>
      <dgm:spPr/>
      <dgm:t>
        <a:bodyPr/>
        <a:lstStyle/>
        <a:p>
          <a:endParaRPr lang="fr-FR"/>
        </a:p>
      </dgm:t>
    </dgm:pt>
    <dgm:pt modelId="{043A0415-E7FA-5649-B302-5312745A7AAE}">
      <dgm:prSet phldrT="[Texte]"/>
      <dgm:spPr/>
      <dgm:t>
        <a:bodyPr/>
        <a:lstStyle/>
        <a:p>
          <a:r>
            <a:rPr lang="fr-FR" dirty="0"/>
            <a:t>Républicains radicaux</a:t>
          </a:r>
        </a:p>
      </dgm:t>
    </dgm:pt>
    <dgm:pt modelId="{EF7CBF28-FF62-4748-BF28-D10F768305DB}" type="parTrans" cxnId="{A2C19463-5711-5145-A7C4-C80592CF72FA}">
      <dgm:prSet/>
      <dgm:spPr/>
      <dgm:t>
        <a:bodyPr/>
        <a:lstStyle/>
        <a:p>
          <a:endParaRPr lang="fr-FR"/>
        </a:p>
      </dgm:t>
    </dgm:pt>
    <dgm:pt modelId="{22357FF6-152B-5343-A8BF-C8E903BAC898}" type="sibTrans" cxnId="{A2C19463-5711-5145-A7C4-C80592CF72FA}">
      <dgm:prSet/>
      <dgm:spPr/>
      <dgm:t>
        <a:bodyPr/>
        <a:lstStyle/>
        <a:p>
          <a:endParaRPr lang="fr-FR"/>
        </a:p>
      </dgm:t>
    </dgm:pt>
    <dgm:pt modelId="{802D7CEC-8F7D-C04B-B1A2-E5E73A839D1D}">
      <dgm:prSet phldrT="[Texte]"/>
      <dgm:spPr/>
      <dgm:t>
        <a:bodyPr/>
        <a:lstStyle/>
        <a:p>
          <a:r>
            <a:rPr lang="fr-FR" dirty="0"/>
            <a:t>Ledru-Rollin</a:t>
          </a:r>
        </a:p>
      </dgm:t>
    </dgm:pt>
    <dgm:pt modelId="{E2E85387-82E6-F244-B9F7-DA56EDEC2A54}" type="parTrans" cxnId="{26D09EEF-E419-A543-A92D-2223C3DFF6BA}">
      <dgm:prSet/>
      <dgm:spPr/>
      <dgm:t>
        <a:bodyPr/>
        <a:lstStyle/>
        <a:p>
          <a:endParaRPr lang="fr-FR"/>
        </a:p>
      </dgm:t>
    </dgm:pt>
    <dgm:pt modelId="{FD108F34-9208-F04A-A3FB-FA47C8132AD5}" type="sibTrans" cxnId="{26D09EEF-E419-A543-A92D-2223C3DFF6BA}">
      <dgm:prSet/>
      <dgm:spPr/>
      <dgm:t>
        <a:bodyPr/>
        <a:lstStyle/>
        <a:p>
          <a:endParaRPr lang="fr-FR"/>
        </a:p>
      </dgm:t>
    </dgm:pt>
    <dgm:pt modelId="{60A2B949-03BA-9A46-B9D5-47E98E189C35}">
      <dgm:prSet phldrT="[Texte]"/>
      <dgm:spPr/>
      <dgm:t>
        <a:bodyPr/>
        <a:lstStyle/>
        <a:p>
          <a:r>
            <a:rPr lang="fr-FR" dirty="0"/>
            <a:t>Républicains</a:t>
          </a:r>
        </a:p>
        <a:p>
          <a:r>
            <a:rPr lang="fr-FR" dirty="0"/>
            <a:t>Socialistes</a:t>
          </a:r>
        </a:p>
      </dgm:t>
    </dgm:pt>
    <dgm:pt modelId="{30D0A278-C347-0E4A-ADFE-A199F462A7A7}" type="parTrans" cxnId="{97B36F7C-C90B-7C41-86C8-39F4790E2D94}">
      <dgm:prSet/>
      <dgm:spPr/>
      <dgm:t>
        <a:bodyPr/>
        <a:lstStyle/>
        <a:p>
          <a:endParaRPr lang="fr-FR"/>
        </a:p>
      </dgm:t>
    </dgm:pt>
    <dgm:pt modelId="{46F42DB0-060A-0242-B534-E0B15258B4E6}" type="sibTrans" cxnId="{97B36F7C-C90B-7C41-86C8-39F4790E2D94}">
      <dgm:prSet/>
      <dgm:spPr/>
      <dgm:t>
        <a:bodyPr/>
        <a:lstStyle/>
        <a:p>
          <a:endParaRPr lang="fr-FR"/>
        </a:p>
      </dgm:t>
    </dgm:pt>
    <dgm:pt modelId="{76BBB299-61DD-F149-B831-59B1C08B0191}">
      <dgm:prSet phldrT="[Texte]"/>
      <dgm:spPr/>
      <dgm:t>
        <a:bodyPr/>
        <a:lstStyle/>
        <a:p>
          <a:r>
            <a:rPr lang="fr-FR" dirty="0"/>
            <a:t>Louis Blanc</a:t>
          </a:r>
        </a:p>
      </dgm:t>
    </dgm:pt>
    <dgm:pt modelId="{74A07553-D9BE-0F4A-9D09-41251BCD5CA7}" type="parTrans" cxnId="{5C7B0C0F-9FA5-684C-9B74-C754805DAA2A}">
      <dgm:prSet/>
      <dgm:spPr/>
      <dgm:t>
        <a:bodyPr/>
        <a:lstStyle/>
        <a:p>
          <a:endParaRPr lang="fr-FR"/>
        </a:p>
      </dgm:t>
    </dgm:pt>
    <dgm:pt modelId="{4FE4DFD4-7761-6040-A5C2-2BF2078789A8}" type="sibTrans" cxnId="{5C7B0C0F-9FA5-684C-9B74-C754805DAA2A}">
      <dgm:prSet/>
      <dgm:spPr/>
      <dgm:t>
        <a:bodyPr/>
        <a:lstStyle/>
        <a:p>
          <a:endParaRPr lang="fr-FR"/>
        </a:p>
      </dgm:t>
    </dgm:pt>
    <dgm:pt modelId="{2B06A259-2174-D743-B6EB-015C55A31BAF}">
      <dgm:prSet phldrT="[Texte]"/>
      <dgm:spPr/>
      <dgm:t>
        <a:bodyPr/>
        <a:lstStyle/>
        <a:p>
          <a:r>
            <a:rPr lang="fr-FR" dirty="0"/>
            <a:t>Crémieux</a:t>
          </a:r>
        </a:p>
      </dgm:t>
    </dgm:pt>
    <dgm:pt modelId="{8BAB6391-1A0C-D14B-92BA-870E015BD191}" type="parTrans" cxnId="{2A2ED787-E24B-E449-9568-D17649D56381}">
      <dgm:prSet/>
      <dgm:spPr/>
      <dgm:t>
        <a:bodyPr/>
        <a:lstStyle/>
        <a:p>
          <a:endParaRPr lang="fr-FR"/>
        </a:p>
      </dgm:t>
    </dgm:pt>
    <dgm:pt modelId="{BDC32CA4-14DD-D649-BBC1-F849B7A7CD0F}" type="sibTrans" cxnId="{2A2ED787-E24B-E449-9568-D17649D56381}">
      <dgm:prSet/>
      <dgm:spPr/>
      <dgm:t>
        <a:bodyPr/>
        <a:lstStyle/>
        <a:p>
          <a:endParaRPr lang="fr-FR"/>
        </a:p>
      </dgm:t>
    </dgm:pt>
    <dgm:pt modelId="{1FDBBBB9-2CDF-6E4C-967F-4F70E59232B4}">
      <dgm:prSet phldrT="[Texte]"/>
      <dgm:spPr/>
      <dgm:t>
        <a:bodyPr/>
        <a:lstStyle/>
        <a:p>
          <a:r>
            <a:rPr lang="fr-FR" dirty="0"/>
            <a:t>Arago</a:t>
          </a:r>
        </a:p>
      </dgm:t>
    </dgm:pt>
    <dgm:pt modelId="{20E8C3F7-80FB-1643-A158-6130376876C2}" type="parTrans" cxnId="{98E9A4CE-48F0-A844-A12F-A87E28E1F91A}">
      <dgm:prSet/>
      <dgm:spPr/>
      <dgm:t>
        <a:bodyPr/>
        <a:lstStyle/>
        <a:p>
          <a:endParaRPr lang="fr-FR"/>
        </a:p>
      </dgm:t>
    </dgm:pt>
    <dgm:pt modelId="{3B5F9552-0412-604F-91C6-75F8626CDF49}" type="sibTrans" cxnId="{98E9A4CE-48F0-A844-A12F-A87E28E1F91A}">
      <dgm:prSet/>
      <dgm:spPr/>
      <dgm:t>
        <a:bodyPr/>
        <a:lstStyle/>
        <a:p>
          <a:endParaRPr lang="fr-FR"/>
        </a:p>
      </dgm:t>
    </dgm:pt>
    <dgm:pt modelId="{B2505183-5897-EC48-ADBC-902C67AC3393}">
      <dgm:prSet phldrT="[Texte]"/>
      <dgm:spPr/>
      <dgm:t>
        <a:bodyPr/>
        <a:lstStyle/>
        <a:p>
          <a:r>
            <a:rPr lang="fr-FR" dirty="0"/>
            <a:t>Albert</a:t>
          </a:r>
        </a:p>
      </dgm:t>
    </dgm:pt>
    <dgm:pt modelId="{BE7A60E6-1895-0C4A-8EDB-3451DEF19F2B}" type="parTrans" cxnId="{27B015BB-84CF-DB46-ADD3-C03512804915}">
      <dgm:prSet/>
      <dgm:spPr/>
      <dgm:t>
        <a:bodyPr/>
        <a:lstStyle/>
        <a:p>
          <a:endParaRPr lang="fr-FR"/>
        </a:p>
      </dgm:t>
    </dgm:pt>
    <dgm:pt modelId="{0D275433-5A26-A84C-BE82-BF34F0F46DA6}" type="sibTrans" cxnId="{27B015BB-84CF-DB46-ADD3-C03512804915}">
      <dgm:prSet/>
      <dgm:spPr/>
      <dgm:t>
        <a:bodyPr/>
        <a:lstStyle/>
        <a:p>
          <a:endParaRPr lang="fr-FR"/>
        </a:p>
      </dgm:t>
    </dgm:pt>
    <dgm:pt modelId="{ECCDE84C-7025-BA49-A883-142E1322EF43}" type="pres">
      <dgm:prSet presAssocID="{6A2AB17E-B396-5446-9427-253C58637737}" presName="linearFlow" presStyleCnt="0">
        <dgm:presLayoutVars>
          <dgm:dir/>
          <dgm:animLvl val="lvl"/>
          <dgm:resizeHandles val="exact"/>
        </dgm:presLayoutVars>
      </dgm:prSet>
      <dgm:spPr/>
    </dgm:pt>
    <dgm:pt modelId="{DACC3AC8-486C-5E47-8A38-F30C59B104BB}" type="pres">
      <dgm:prSet presAssocID="{9772481C-B529-0743-B0DA-C197A1849FE8}" presName="composite" presStyleCnt="0"/>
      <dgm:spPr/>
    </dgm:pt>
    <dgm:pt modelId="{8CA55377-60EC-B746-BC4D-C0D3F42AE31A}" type="pres">
      <dgm:prSet presAssocID="{9772481C-B529-0743-B0DA-C197A1849FE8}" presName="parTx" presStyleLbl="node1" presStyleIdx="0" presStyleCnt="3">
        <dgm:presLayoutVars>
          <dgm:chMax val="0"/>
          <dgm:chPref val="0"/>
          <dgm:bulletEnabled val="1"/>
        </dgm:presLayoutVars>
      </dgm:prSet>
      <dgm:spPr/>
    </dgm:pt>
    <dgm:pt modelId="{12A1B65B-1D95-2E4D-89AA-FFE0EFC7C68E}" type="pres">
      <dgm:prSet presAssocID="{9772481C-B529-0743-B0DA-C197A1849FE8}" presName="parSh" presStyleLbl="node1" presStyleIdx="0" presStyleCnt="3"/>
      <dgm:spPr/>
    </dgm:pt>
    <dgm:pt modelId="{1EA008C5-1E65-C743-9373-5F2818C77DC6}" type="pres">
      <dgm:prSet presAssocID="{9772481C-B529-0743-B0DA-C197A1849FE8}" presName="desTx" presStyleLbl="fgAcc1" presStyleIdx="0" presStyleCnt="3">
        <dgm:presLayoutVars>
          <dgm:bulletEnabled val="1"/>
        </dgm:presLayoutVars>
      </dgm:prSet>
      <dgm:spPr/>
    </dgm:pt>
    <dgm:pt modelId="{1BCD4128-21C4-FA42-909B-23DB0C0A546C}" type="pres">
      <dgm:prSet presAssocID="{0372496D-6241-3E45-BFA5-6FE200A6D9AC}" presName="sibTrans" presStyleLbl="sibTrans2D1" presStyleIdx="0" presStyleCnt="2"/>
      <dgm:spPr/>
    </dgm:pt>
    <dgm:pt modelId="{6060BC64-3FA1-B648-83F1-986D0C30349C}" type="pres">
      <dgm:prSet presAssocID="{0372496D-6241-3E45-BFA5-6FE200A6D9AC}" presName="connTx" presStyleLbl="sibTrans2D1" presStyleIdx="0" presStyleCnt="2"/>
      <dgm:spPr/>
    </dgm:pt>
    <dgm:pt modelId="{428AB75F-3BE7-A449-B2B4-EECFE3168932}" type="pres">
      <dgm:prSet presAssocID="{043A0415-E7FA-5649-B302-5312745A7AAE}" presName="composite" presStyleCnt="0"/>
      <dgm:spPr/>
    </dgm:pt>
    <dgm:pt modelId="{1FAF98F5-178B-2D4C-9928-E385A2038E8A}" type="pres">
      <dgm:prSet presAssocID="{043A0415-E7FA-5649-B302-5312745A7AAE}" presName="parTx" presStyleLbl="node1" presStyleIdx="0" presStyleCnt="3">
        <dgm:presLayoutVars>
          <dgm:chMax val="0"/>
          <dgm:chPref val="0"/>
          <dgm:bulletEnabled val="1"/>
        </dgm:presLayoutVars>
      </dgm:prSet>
      <dgm:spPr/>
    </dgm:pt>
    <dgm:pt modelId="{1EAA79F0-C749-074C-B7BE-404C1B8F689B}" type="pres">
      <dgm:prSet presAssocID="{043A0415-E7FA-5649-B302-5312745A7AAE}" presName="parSh" presStyleLbl="node1" presStyleIdx="1" presStyleCnt="3"/>
      <dgm:spPr/>
    </dgm:pt>
    <dgm:pt modelId="{3D296A40-C9CC-E44E-8048-42EF267EBD40}" type="pres">
      <dgm:prSet presAssocID="{043A0415-E7FA-5649-B302-5312745A7AAE}" presName="desTx" presStyleLbl="fgAcc1" presStyleIdx="1" presStyleCnt="3">
        <dgm:presLayoutVars>
          <dgm:bulletEnabled val="1"/>
        </dgm:presLayoutVars>
      </dgm:prSet>
      <dgm:spPr/>
    </dgm:pt>
    <dgm:pt modelId="{AF7A8448-DCE3-F740-8506-4661827A0467}" type="pres">
      <dgm:prSet presAssocID="{22357FF6-152B-5343-A8BF-C8E903BAC898}" presName="sibTrans" presStyleLbl="sibTrans2D1" presStyleIdx="1" presStyleCnt="2"/>
      <dgm:spPr/>
    </dgm:pt>
    <dgm:pt modelId="{DBDC1872-0F66-EA44-8A06-A7BA1202FAC6}" type="pres">
      <dgm:prSet presAssocID="{22357FF6-152B-5343-A8BF-C8E903BAC898}" presName="connTx" presStyleLbl="sibTrans2D1" presStyleIdx="1" presStyleCnt="2"/>
      <dgm:spPr/>
    </dgm:pt>
    <dgm:pt modelId="{479C3B11-F41D-9748-B72E-093A0AB8C130}" type="pres">
      <dgm:prSet presAssocID="{60A2B949-03BA-9A46-B9D5-47E98E189C35}" presName="composite" presStyleCnt="0"/>
      <dgm:spPr/>
    </dgm:pt>
    <dgm:pt modelId="{7239A310-5AF6-5E43-B246-9007F94B9F32}" type="pres">
      <dgm:prSet presAssocID="{60A2B949-03BA-9A46-B9D5-47E98E189C35}" presName="parTx" presStyleLbl="node1" presStyleIdx="1" presStyleCnt="3">
        <dgm:presLayoutVars>
          <dgm:chMax val="0"/>
          <dgm:chPref val="0"/>
          <dgm:bulletEnabled val="1"/>
        </dgm:presLayoutVars>
      </dgm:prSet>
      <dgm:spPr/>
    </dgm:pt>
    <dgm:pt modelId="{87CEF53A-7562-FA4A-85B9-3CAA9B4C0C2E}" type="pres">
      <dgm:prSet presAssocID="{60A2B949-03BA-9A46-B9D5-47E98E189C35}" presName="parSh" presStyleLbl="node1" presStyleIdx="2" presStyleCnt="3"/>
      <dgm:spPr/>
    </dgm:pt>
    <dgm:pt modelId="{A8E04397-5CE8-0A48-8BAF-86E548E01A04}" type="pres">
      <dgm:prSet presAssocID="{60A2B949-03BA-9A46-B9D5-47E98E189C35}" presName="desTx" presStyleLbl="fgAcc1" presStyleIdx="2" presStyleCnt="3">
        <dgm:presLayoutVars>
          <dgm:bulletEnabled val="1"/>
        </dgm:presLayoutVars>
      </dgm:prSet>
      <dgm:spPr/>
    </dgm:pt>
  </dgm:ptLst>
  <dgm:cxnLst>
    <dgm:cxn modelId="{5C7B0C0F-9FA5-684C-9B74-C754805DAA2A}" srcId="{60A2B949-03BA-9A46-B9D5-47E98E189C35}" destId="{76BBB299-61DD-F149-B831-59B1C08B0191}" srcOrd="0" destOrd="0" parTransId="{74A07553-D9BE-0F4A-9D09-41251BCD5CA7}" sibTransId="{4FE4DFD4-7761-6040-A5C2-2BF2078789A8}"/>
    <dgm:cxn modelId="{6FA9FC10-61BE-754C-957B-DDF56D1EB5E3}" type="presOf" srcId="{60A2B949-03BA-9A46-B9D5-47E98E189C35}" destId="{87CEF53A-7562-FA4A-85B9-3CAA9B4C0C2E}" srcOrd="1" destOrd="0" presId="urn:microsoft.com/office/officeart/2005/8/layout/process3"/>
    <dgm:cxn modelId="{61F0A91E-B02F-5544-BC9C-79C8479B4A71}" type="presOf" srcId="{B2505183-5897-EC48-ADBC-902C67AC3393}" destId="{A8E04397-5CE8-0A48-8BAF-86E548E01A04}" srcOrd="0" destOrd="1" presId="urn:microsoft.com/office/officeart/2005/8/layout/process3"/>
    <dgm:cxn modelId="{31CDAA3F-18AD-E44C-B8EC-20D1B3F22C46}" type="presOf" srcId="{76BBB299-61DD-F149-B831-59B1C08B0191}" destId="{A8E04397-5CE8-0A48-8BAF-86E548E01A04}" srcOrd="0" destOrd="0" presId="urn:microsoft.com/office/officeart/2005/8/layout/process3"/>
    <dgm:cxn modelId="{CB358346-0171-9342-B070-2E91536B3BB6}" type="presOf" srcId="{2B06A259-2174-D743-B6EB-015C55A31BAF}" destId="{1EA008C5-1E65-C743-9373-5F2818C77DC6}" srcOrd="0" destOrd="1" presId="urn:microsoft.com/office/officeart/2005/8/layout/process3"/>
    <dgm:cxn modelId="{D06BE759-A152-9648-89AC-9211665DB1B6}" srcId="{6A2AB17E-B396-5446-9427-253C58637737}" destId="{9772481C-B529-0743-B0DA-C197A1849FE8}" srcOrd="0" destOrd="0" parTransId="{1908E62F-7784-1F42-8F4C-922ADC1CCACC}" sibTransId="{0372496D-6241-3E45-BFA5-6FE200A6D9AC}"/>
    <dgm:cxn modelId="{A2C19463-5711-5145-A7C4-C80592CF72FA}" srcId="{6A2AB17E-B396-5446-9427-253C58637737}" destId="{043A0415-E7FA-5649-B302-5312745A7AAE}" srcOrd="1" destOrd="0" parTransId="{EF7CBF28-FF62-4748-BF28-D10F768305DB}" sibTransId="{22357FF6-152B-5343-A8BF-C8E903BAC898}"/>
    <dgm:cxn modelId="{D4601D69-88BD-D64B-8A86-9C1952CC5D59}" type="presOf" srcId="{802D7CEC-8F7D-C04B-B1A2-E5E73A839D1D}" destId="{3D296A40-C9CC-E44E-8048-42EF267EBD40}" srcOrd="0" destOrd="0" presId="urn:microsoft.com/office/officeart/2005/8/layout/process3"/>
    <dgm:cxn modelId="{BDC1267B-629B-8445-A385-588C67B0DCE0}" type="presOf" srcId="{22357FF6-152B-5343-A8BF-C8E903BAC898}" destId="{AF7A8448-DCE3-F740-8506-4661827A0467}" srcOrd="0" destOrd="0" presId="urn:microsoft.com/office/officeart/2005/8/layout/process3"/>
    <dgm:cxn modelId="{97B36F7C-C90B-7C41-86C8-39F4790E2D94}" srcId="{6A2AB17E-B396-5446-9427-253C58637737}" destId="{60A2B949-03BA-9A46-B9D5-47E98E189C35}" srcOrd="2" destOrd="0" parTransId="{30D0A278-C347-0E4A-ADFE-A199F462A7A7}" sibTransId="{46F42DB0-060A-0242-B534-E0B15258B4E6}"/>
    <dgm:cxn modelId="{2A2ED787-E24B-E449-9568-D17649D56381}" srcId="{9772481C-B529-0743-B0DA-C197A1849FE8}" destId="{2B06A259-2174-D743-B6EB-015C55A31BAF}" srcOrd="1" destOrd="0" parTransId="{8BAB6391-1A0C-D14B-92BA-870E015BD191}" sibTransId="{BDC32CA4-14DD-D649-BBC1-F849B7A7CD0F}"/>
    <dgm:cxn modelId="{0421488C-DDDF-714C-9A31-88A57B015F6C}" type="presOf" srcId="{0372496D-6241-3E45-BFA5-6FE200A6D9AC}" destId="{1BCD4128-21C4-FA42-909B-23DB0C0A546C}" srcOrd="0" destOrd="0" presId="urn:microsoft.com/office/officeart/2005/8/layout/process3"/>
    <dgm:cxn modelId="{E6D6EC97-B69B-A84B-AAD0-8063725C9F4A}" type="presOf" srcId="{B8A2B71D-4964-9C48-9569-DB327C1AEBC7}" destId="{1EA008C5-1E65-C743-9373-5F2818C77DC6}" srcOrd="0" destOrd="0" presId="urn:microsoft.com/office/officeart/2005/8/layout/process3"/>
    <dgm:cxn modelId="{0BE9289D-6F83-3146-A8DA-985FB0687004}" type="presOf" srcId="{0372496D-6241-3E45-BFA5-6FE200A6D9AC}" destId="{6060BC64-3FA1-B648-83F1-986D0C30349C}" srcOrd="1" destOrd="0" presId="urn:microsoft.com/office/officeart/2005/8/layout/process3"/>
    <dgm:cxn modelId="{A0DE82AC-6A91-3C4B-A5B2-5C98B8C0EEED}" type="presOf" srcId="{9772481C-B529-0743-B0DA-C197A1849FE8}" destId="{8CA55377-60EC-B746-BC4D-C0D3F42AE31A}" srcOrd="0" destOrd="0" presId="urn:microsoft.com/office/officeart/2005/8/layout/process3"/>
    <dgm:cxn modelId="{216E9BAD-D0D2-7445-A537-860387B819AC}" type="presOf" srcId="{043A0415-E7FA-5649-B302-5312745A7AAE}" destId="{1FAF98F5-178B-2D4C-9928-E385A2038E8A}" srcOrd="0" destOrd="0" presId="urn:microsoft.com/office/officeart/2005/8/layout/process3"/>
    <dgm:cxn modelId="{FA0FC6B0-5DB5-E545-B09F-833EBF76EEA4}" type="presOf" srcId="{9772481C-B529-0743-B0DA-C197A1849FE8}" destId="{12A1B65B-1D95-2E4D-89AA-FFE0EFC7C68E}" srcOrd="1" destOrd="0" presId="urn:microsoft.com/office/officeart/2005/8/layout/process3"/>
    <dgm:cxn modelId="{7F5045B7-2C0B-E54D-B59C-AD49765A27A0}" type="presOf" srcId="{1FDBBBB9-2CDF-6E4C-967F-4F70E59232B4}" destId="{1EA008C5-1E65-C743-9373-5F2818C77DC6}" srcOrd="0" destOrd="2" presId="urn:microsoft.com/office/officeart/2005/8/layout/process3"/>
    <dgm:cxn modelId="{27B015BB-84CF-DB46-ADD3-C03512804915}" srcId="{60A2B949-03BA-9A46-B9D5-47E98E189C35}" destId="{B2505183-5897-EC48-ADBC-902C67AC3393}" srcOrd="1" destOrd="0" parTransId="{BE7A60E6-1895-0C4A-8EDB-3451DEF19F2B}" sibTransId="{0D275433-5A26-A84C-BE82-BF34F0F46DA6}"/>
    <dgm:cxn modelId="{3E3B96C5-9750-564E-8E7B-75302A913087}" srcId="{9772481C-B529-0743-B0DA-C197A1849FE8}" destId="{B8A2B71D-4964-9C48-9569-DB327C1AEBC7}" srcOrd="0" destOrd="0" parTransId="{3CC0039F-E282-154D-8345-D044EE5ABC78}" sibTransId="{B8B24492-FC47-CF42-BD79-D336D00CCA06}"/>
    <dgm:cxn modelId="{5D0E51C7-E16F-8048-879C-F27DA6D577DF}" type="presOf" srcId="{60A2B949-03BA-9A46-B9D5-47E98E189C35}" destId="{7239A310-5AF6-5E43-B246-9007F94B9F32}" srcOrd="0" destOrd="0" presId="urn:microsoft.com/office/officeart/2005/8/layout/process3"/>
    <dgm:cxn modelId="{9DE636C8-227F-BF4C-B26B-E831D596E75D}" type="presOf" srcId="{043A0415-E7FA-5649-B302-5312745A7AAE}" destId="{1EAA79F0-C749-074C-B7BE-404C1B8F689B}" srcOrd="1" destOrd="0" presId="urn:microsoft.com/office/officeart/2005/8/layout/process3"/>
    <dgm:cxn modelId="{98E9A4CE-48F0-A844-A12F-A87E28E1F91A}" srcId="{9772481C-B529-0743-B0DA-C197A1849FE8}" destId="{1FDBBBB9-2CDF-6E4C-967F-4F70E59232B4}" srcOrd="2" destOrd="0" parTransId="{20E8C3F7-80FB-1643-A158-6130376876C2}" sibTransId="{3B5F9552-0412-604F-91C6-75F8626CDF49}"/>
    <dgm:cxn modelId="{5B09FCDE-F69D-0D4B-99FA-B7BAE2665419}" type="presOf" srcId="{22357FF6-152B-5343-A8BF-C8E903BAC898}" destId="{DBDC1872-0F66-EA44-8A06-A7BA1202FAC6}" srcOrd="1" destOrd="0" presId="urn:microsoft.com/office/officeart/2005/8/layout/process3"/>
    <dgm:cxn modelId="{78AB37E6-2EAD-F240-97B8-A9D0257F64DE}" type="presOf" srcId="{6A2AB17E-B396-5446-9427-253C58637737}" destId="{ECCDE84C-7025-BA49-A883-142E1322EF43}" srcOrd="0" destOrd="0" presId="urn:microsoft.com/office/officeart/2005/8/layout/process3"/>
    <dgm:cxn modelId="{26D09EEF-E419-A543-A92D-2223C3DFF6BA}" srcId="{043A0415-E7FA-5649-B302-5312745A7AAE}" destId="{802D7CEC-8F7D-C04B-B1A2-E5E73A839D1D}" srcOrd="0" destOrd="0" parTransId="{E2E85387-82E6-F244-B9F7-DA56EDEC2A54}" sibTransId="{FD108F34-9208-F04A-A3FB-FA47C8132AD5}"/>
    <dgm:cxn modelId="{D7290F37-0E6B-D945-B2FA-29A75798FC3A}" type="presParOf" srcId="{ECCDE84C-7025-BA49-A883-142E1322EF43}" destId="{DACC3AC8-486C-5E47-8A38-F30C59B104BB}" srcOrd="0" destOrd="0" presId="urn:microsoft.com/office/officeart/2005/8/layout/process3"/>
    <dgm:cxn modelId="{747DC9C4-F340-B348-9E6B-7976AD668E57}" type="presParOf" srcId="{DACC3AC8-486C-5E47-8A38-F30C59B104BB}" destId="{8CA55377-60EC-B746-BC4D-C0D3F42AE31A}" srcOrd="0" destOrd="0" presId="urn:microsoft.com/office/officeart/2005/8/layout/process3"/>
    <dgm:cxn modelId="{012C349B-2809-4C40-B242-1BFCBFA09FC4}" type="presParOf" srcId="{DACC3AC8-486C-5E47-8A38-F30C59B104BB}" destId="{12A1B65B-1D95-2E4D-89AA-FFE0EFC7C68E}" srcOrd="1" destOrd="0" presId="urn:microsoft.com/office/officeart/2005/8/layout/process3"/>
    <dgm:cxn modelId="{78F02552-81E8-7E4C-9387-4A9952AA842F}" type="presParOf" srcId="{DACC3AC8-486C-5E47-8A38-F30C59B104BB}" destId="{1EA008C5-1E65-C743-9373-5F2818C77DC6}" srcOrd="2" destOrd="0" presId="urn:microsoft.com/office/officeart/2005/8/layout/process3"/>
    <dgm:cxn modelId="{BC4C259A-E821-184F-B448-D9D66F96A5CD}" type="presParOf" srcId="{ECCDE84C-7025-BA49-A883-142E1322EF43}" destId="{1BCD4128-21C4-FA42-909B-23DB0C0A546C}" srcOrd="1" destOrd="0" presId="urn:microsoft.com/office/officeart/2005/8/layout/process3"/>
    <dgm:cxn modelId="{794403C1-DA21-2C4F-9AC7-42CE5CB81D70}" type="presParOf" srcId="{1BCD4128-21C4-FA42-909B-23DB0C0A546C}" destId="{6060BC64-3FA1-B648-83F1-986D0C30349C}" srcOrd="0" destOrd="0" presId="urn:microsoft.com/office/officeart/2005/8/layout/process3"/>
    <dgm:cxn modelId="{1ED970BA-86ED-2B40-832A-BA3B3E1FC501}" type="presParOf" srcId="{ECCDE84C-7025-BA49-A883-142E1322EF43}" destId="{428AB75F-3BE7-A449-B2B4-EECFE3168932}" srcOrd="2" destOrd="0" presId="urn:microsoft.com/office/officeart/2005/8/layout/process3"/>
    <dgm:cxn modelId="{FAE1A220-4E84-784E-977A-C62868889A6C}" type="presParOf" srcId="{428AB75F-3BE7-A449-B2B4-EECFE3168932}" destId="{1FAF98F5-178B-2D4C-9928-E385A2038E8A}" srcOrd="0" destOrd="0" presId="urn:microsoft.com/office/officeart/2005/8/layout/process3"/>
    <dgm:cxn modelId="{14FBC969-FE99-AB4F-AA71-5751D476BFAC}" type="presParOf" srcId="{428AB75F-3BE7-A449-B2B4-EECFE3168932}" destId="{1EAA79F0-C749-074C-B7BE-404C1B8F689B}" srcOrd="1" destOrd="0" presId="urn:microsoft.com/office/officeart/2005/8/layout/process3"/>
    <dgm:cxn modelId="{1C78A4A5-3FFE-9148-9E82-591678A892AC}" type="presParOf" srcId="{428AB75F-3BE7-A449-B2B4-EECFE3168932}" destId="{3D296A40-C9CC-E44E-8048-42EF267EBD40}" srcOrd="2" destOrd="0" presId="urn:microsoft.com/office/officeart/2005/8/layout/process3"/>
    <dgm:cxn modelId="{8EE05ABC-946A-8344-BEFF-D7CFB7903D65}" type="presParOf" srcId="{ECCDE84C-7025-BA49-A883-142E1322EF43}" destId="{AF7A8448-DCE3-F740-8506-4661827A0467}" srcOrd="3" destOrd="0" presId="urn:microsoft.com/office/officeart/2005/8/layout/process3"/>
    <dgm:cxn modelId="{37CA6AD9-63CA-BB4D-8886-6D8C180A0BDE}" type="presParOf" srcId="{AF7A8448-DCE3-F740-8506-4661827A0467}" destId="{DBDC1872-0F66-EA44-8A06-A7BA1202FAC6}" srcOrd="0" destOrd="0" presId="urn:microsoft.com/office/officeart/2005/8/layout/process3"/>
    <dgm:cxn modelId="{6CC690BD-DDD9-C746-9D23-49AF51F279B9}" type="presParOf" srcId="{ECCDE84C-7025-BA49-A883-142E1322EF43}" destId="{479C3B11-F41D-9748-B72E-093A0AB8C130}" srcOrd="4" destOrd="0" presId="urn:microsoft.com/office/officeart/2005/8/layout/process3"/>
    <dgm:cxn modelId="{337A7381-FF16-E742-A835-B838CA56FFEB}" type="presParOf" srcId="{479C3B11-F41D-9748-B72E-093A0AB8C130}" destId="{7239A310-5AF6-5E43-B246-9007F94B9F32}" srcOrd="0" destOrd="0" presId="urn:microsoft.com/office/officeart/2005/8/layout/process3"/>
    <dgm:cxn modelId="{085F0CA4-0E42-CF45-9F65-46B221FC6967}" type="presParOf" srcId="{479C3B11-F41D-9748-B72E-093A0AB8C130}" destId="{87CEF53A-7562-FA4A-85B9-3CAA9B4C0C2E}" srcOrd="1" destOrd="0" presId="urn:microsoft.com/office/officeart/2005/8/layout/process3"/>
    <dgm:cxn modelId="{7420F8D6-BC38-6548-8A6A-B1FCE208B036}" type="presParOf" srcId="{479C3B11-F41D-9748-B72E-093A0AB8C130}" destId="{A8E04397-5CE8-0A48-8BAF-86E548E01A04}"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1B65B-1D95-2E4D-89AA-FFE0EFC7C68E}">
      <dsp:nvSpPr>
        <dsp:cNvPr id="0" name=""/>
        <dsp:cNvSpPr/>
      </dsp:nvSpPr>
      <dsp:spPr>
        <a:xfrm>
          <a:off x="5230" y="1029812"/>
          <a:ext cx="2378024" cy="1396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FR" sz="2100" kern="1200" dirty="0"/>
            <a:t>Républicains modérés</a:t>
          </a:r>
        </a:p>
      </dsp:txBody>
      <dsp:txXfrm>
        <a:off x="5230" y="1029812"/>
        <a:ext cx="2378024" cy="930912"/>
      </dsp:txXfrm>
    </dsp:sp>
    <dsp:sp modelId="{1EA008C5-1E65-C743-9373-5F2818C77DC6}">
      <dsp:nvSpPr>
        <dsp:cNvPr id="0" name=""/>
        <dsp:cNvSpPr/>
      </dsp:nvSpPr>
      <dsp:spPr>
        <a:xfrm>
          <a:off x="492295" y="1960725"/>
          <a:ext cx="2378024" cy="136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Lamartine</a:t>
          </a:r>
        </a:p>
        <a:p>
          <a:pPr marL="228600" lvl="1" indent="-228600" algn="l" defTabSz="933450">
            <a:lnSpc>
              <a:spcPct val="90000"/>
            </a:lnSpc>
            <a:spcBef>
              <a:spcPct val="0"/>
            </a:spcBef>
            <a:spcAft>
              <a:spcPct val="15000"/>
            </a:spcAft>
            <a:buChar char="•"/>
          </a:pPr>
          <a:r>
            <a:rPr lang="fr-FR" sz="2100" kern="1200" dirty="0"/>
            <a:t>Crémieux</a:t>
          </a:r>
        </a:p>
        <a:p>
          <a:pPr marL="228600" lvl="1" indent="-228600" algn="l" defTabSz="933450">
            <a:lnSpc>
              <a:spcPct val="90000"/>
            </a:lnSpc>
            <a:spcBef>
              <a:spcPct val="0"/>
            </a:spcBef>
            <a:spcAft>
              <a:spcPct val="15000"/>
            </a:spcAft>
            <a:buChar char="•"/>
          </a:pPr>
          <a:r>
            <a:rPr lang="fr-FR" sz="2100" kern="1200" dirty="0"/>
            <a:t>Arago</a:t>
          </a:r>
        </a:p>
      </dsp:txBody>
      <dsp:txXfrm>
        <a:off x="532151" y="2000581"/>
        <a:ext cx="2298312" cy="1281088"/>
      </dsp:txXfrm>
    </dsp:sp>
    <dsp:sp modelId="{1BCD4128-21C4-FA42-909B-23DB0C0A546C}">
      <dsp:nvSpPr>
        <dsp:cNvPr id="0" name=""/>
        <dsp:cNvSpPr/>
      </dsp:nvSpPr>
      <dsp:spPr>
        <a:xfrm>
          <a:off x="2743754" y="11992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fr-FR" sz="1700" kern="1200"/>
        </a:p>
      </dsp:txBody>
      <dsp:txXfrm>
        <a:off x="2743754" y="1317651"/>
        <a:ext cx="586641" cy="355235"/>
      </dsp:txXfrm>
    </dsp:sp>
    <dsp:sp modelId="{1EAA79F0-C749-074C-B7BE-404C1B8F689B}">
      <dsp:nvSpPr>
        <dsp:cNvPr id="0" name=""/>
        <dsp:cNvSpPr/>
      </dsp:nvSpPr>
      <dsp:spPr>
        <a:xfrm>
          <a:off x="3825254" y="1029812"/>
          <a:ext cx="2378024" cy="1396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FR" sz="2100" kern="1200" dirty="0"/>
            <a:t>Républicains radicaux</a:t>
          </a:r>
        </a:p>
      </dsp:txBody>
      <dsp:txXfrm>
        <a:off x="3825254" y="1029812"/>
        <a:ext cx="2378024" cy="930912"/>
      </dsp:txXfrm>
    </dsp:sp>
    <dsp:sp modelId="{3D296A40-C9CC-E44E-8048-42EF267EBD40}">
      <dsp:nvSpPr>
        <dsp:cNvPr id="0" name=""/>
        <dsp:cNvSpPr/>
      </dsp:nvSpPr>
      <dsp:spPr>
        <a:xfrm>
          <a:off x="4312320" y="1960725"/>
          <a:ext cx="2378024" cy="136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Ledru-Rollin</a:t>
          </a:r>
        </a:p>
      </dsp:txBody>
      <dsp:txXfrm>
        <a:off x="4352176" y="2000581"/>
        <a:ext cx="2298312" cy="1281088"/>
      </dsp:txXfrm>
    </dsp:sp>
    <dsp:sp modelId="{AF7A8448-DCE3-F740-8506-4661827A0467}">
      <dsp:nvSpPr>
        <dsp:cNvPr id="0" name=""/>
        <dsp:cNvSpPr/>
      </dsp:nvSpPr>
      <dsp:spPr>
        <a:xfrm>
          <a:off x="6563779" y="11992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fr-FR" sz="1700" kern="1200"/>
        </a:p>
      </dsp:txBody>
      <dsp:txXfrm>
        <a:off x="6563779" y="1317651"/>
        <a:ext cx="586641" cy="355235"/>
      </dsp:txXfrm>
    </dsp:sp>
    <dsp:sp modelId="{87CEF53A-7562-FA4A-85B9-3CAA9B4C0C2E}">
      <dsp:nvSpPr>
        <dsp:cNvPr id="0" name=""/>
        <dsp:cNvSpPr/>
      </dsp:nvSpPr>
      <dsp:spPr>
        <a:xfrm>
          <a:off x="7645279" y="1029812"/>
          <a:ext cx="2378024" cy="1396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FR" sz="2100" kern="1200" dirty="0"/>
            <a:t>Républicains</a:t>
          </a:r>
        </a:p>
        <a:p>
          <a:pPr marL="0" lvl="0" indent="0" algn="l" defTabSz="933450">
            <a:lnSpc>
              <a:spcPct val="90000"/>
            </a:lnSpc>
            <a:spcBef>
              <a:spcPct val="0"/>
            </a:spcBef>
            <a:spcAft>
              <a:spcPct val="35000"/>
            </a:spcAft>
            <a:buNone/>
          </a:pPr>
          <a:r>
            <a:rPr lang="fr-FR" sz="2100" kern="1200" dirty="0"/>
            <a:t>Socialistes</a:t>
          </a:r>
        </a:p>
      </dsp:txBody>
      <dsp:txXfrm>
        <a:off x="7645279" y="1029812"/>
        <a:ext cx="2378024" cy="930912"/>
      </dsp:txXfrm>
    </dsp:sp>
    <dsp:sp modelId="{A8E04397-5CE8-0A48-8BAF-86E548E01A04}">
      <dsp:nvSpPr>
        <dsp:cNvPr id="0" name=""/>
        <dsp:cNvSpPr/>
      </dsp:nvSpPr>
      <dsp:spPr>
        <a:xfrm>
          <a:off x="8132345" y="1960725"/>
          <a:ext cx="2378024" cy="136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Louis Blanc</a:t>
          </a:r>
        </a:p>
        <a:p>
          <a:pPr marL="228600" lvl="1" indent="-228600" algn="l" defTabSz="933450">
            <a:lnSpc>
              <a:spcPct val="90000"/>
            </a:lnSpc>
            <a:spcBef>
              <a:spcPct val="0"/>
            </a:spcBef>
            <a:spcAft>
              <a:spcPct val="15000"/>
            </a:spcAft>
            <a:buChar char="•"/>
          </a:pPr>
          <a:r>
            <a:rPr lang="fr-FR" sz="2100" kern="1200" dirty="0"/>
            <a:t>Albert</a:t>
          </a:r>
        </a:p>
      </dsp:txBody>
      <dsp:txXfrm>
        <a:off x="8172201" y="2000581"/>
        <a:ext cx="2298312" cy="128108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61383-4EB8-1445-9468-0DBEFFA9738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6870786-33AE-7C44-9733-1EB204E479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BF44B6D-05AA-B84A-B6EA-C61BFE028821}"/>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779E268D-6BDA-D64B-93AC-E953D09EA3B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FA25E9-1229-5843-AC8B-26B212162F95}"/>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2581002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AA086-C57C-D245-B2B4-D60DF4BB76D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7EF434B-B7F1-E24E-B68A-4CA7A97DCB1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6DDF811-F252-844D-8015-B2BB78784736}"/>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A7E57F52-351B-7640-8A39-475045A6C3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1E8AEB0-81DF-E64B-B4D6-0689BD95789C}"/>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237384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32075-EE18-DD4B-B9C5-1AD3AB7C21C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2F07B80-33E7-D04D-A815-55B5268E65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F66544E-49DE-F54A-8471-5734A795DEA1}"/>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1CB2C324-C189-374B-94E5-202B42A902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76922E-C26F-1F47-9EA3-FF07108D78EE}"/>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1837914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0FFA7-B7B2-DB4C-97D5-F70C227A5D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85A5A9-07C5-CF46-86B2-F863F32A8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277F635-A4F2-5742-8FFD-2ED7BD7B803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5B1CABB-25D2-3D4F-8AF8-4A3E63BA1E3F}"/>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6" name="Espace réservé du pied de page 5">
            <a:extLst>
              <a:ext uri="{FF2B5EF4-FFF2-40B4-BE49-F238E27FC236}">
                <a16:creationId xmlns:a16="http://schemas.microsoft.com/office/drawing/2014/main" id="{5F6F92A7-61B8-2E4B-BB50-511FB4DBCF8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03A02E5-3D95-1640-AB2B-DED87C0FE1DF}"/>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4014339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298778-9D24-9243-AD30-84DE6335CA8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8FBFF2F-BE0F-5A44-85C5-521E92621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C3EFBC5-0C80-F74D-B90A-7C8173BF8CC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3E0264C-9AF2-EB4F-964C-F67B0721E4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E24E3C-047E-0940-BD6D-D92D1B26299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E82CB47-4E61-DC47-9213-2050EB1D187A}"/>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8" name="Espace réservé du pied de page 7">
            <a:extLst>
              <a:ext uri="{FF2B5EF4-FFF2-40B4-BE49-F238E27FC236}">
                <a16:creationId xmlns:a16="http://schemas.microsoft.com/office/drawing/2014/main" id="{E2970572-8948-554D-A4CD-46E94EA64E9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CC0978F-9BE5-4444-9A83-28619CAE4D16}"/>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2199359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8240E0-CAE9-274F-AFE7-3500D4C314F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E429CD6-33C6-AA47-A038-72663F1E310D}"/>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4" name="Espace réservé du pied de page 3">
            <a:extLst>
              <a:ext uri="{FF2B5EF4-FFF2-40B4-BE49-F238E27FC236}">
                <a16:creationId xmlns:a16="http://schemas.microsoft.com/office/drawing/2014/main" id="{453B5B8A-EC42-D44A-9A0E-390D3C72DC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BB317EA-C275-6045-812C-E181ECD59A96}"/>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77659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0FB770-4EB7-4341-B967-4940DF6D18F5}"/>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3" name="Espace réservé du pied de page 2">
            <a:extLst>
              <a:ext uri="{FF2B5EF4-FFF2-40B4-BE49-F238E27FC236}">
                <a16:creationId xmlns:a16="http://schemas.microsoft.com/office/drawing/2014/main" id="{34AB6E44-69B6-5049-846D-3C5FFE7717F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866EB4A-566F-0843-8A96-97A6DF2A63DA}"/>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50141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6FFF-09F3-2242-BDD3-8FEE1CCEFB9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560C33D-7559-E54D-83CB-6F8842A8EF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FDD7F71-1040-314B-8AA1-EDC30C9A93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7490E3-EF99-D449-8727-3C9CF227DE47}"/>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6" name="Espace réservé du pied de page 5">
            <a:extLst>
              <a:ext uri="{FF2B5EF4-FFF2-40B4-BE49-F238E27FC236}">
                <a16:creationId xmlns:a16="http://schemas.microsoft.com/office/drawing/2014/main" id="{35754BE2-9FB8-6C45-BFA4-F896576507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8750FCA-CD66-0D44-B353-7199638B8674}"/>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198620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D9DBCB-105A-BE4D-8E4C-B35B176807B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41523E4-29F2-634E-842F-A3419B15FE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1E3E793-2FFB-9641-BD82-7A8104106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E3DC272-D6EC-DA4F-A70A-1D6C7F92DCEC}"/>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6" name="Espace réservé du pied de page 5">
            <a:extLst>
              <a:ext uri="{FF2B5EF4-FFF2-40B4-BE49-F238E27FC236}">
                <a16:creationId xmlns:a16="http://schemas.microsoft.com/office/drawing/2014/main" id="{9EAD5CD5-7311-CE41-B4C9-ADBD7FA1212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FE55059-2FD0-E742-8FB1-23713AA784EA}"/>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32764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6EABF7-75B4-4F4B-A451-EF1B4DFFB67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2038DE3-106C-AF4B-A307-B4202C1C0F3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2EAA28-E5F4-8245-83AE-5E55136CEAF0}"/>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D110590E-0E67-FA42-8CCA-655FC2AEC1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5685FD-ACB4-7742-B0A6-AF6B1B7D1CB5}"/>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162795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3AFDAB4-8CCC-9648-8359-C569A270EA7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FB70642-9E35-0143-A40D-64F2A98C07C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6C26F1-AF4D-C049-AD67-C08C892CECA8}"/>
              </a:ext>
            </a:extLst>
          </p:cNvPr>
          <p:cNvSpPr>
            <a:spLocks noGrp="1"/>
          </p:cNvSpPr>
          <p:nvPr>
            <p:ph type="dt" sz="half" idx="10"/>
          </p:nvPr>
        </p:nvSpPr>
        <p:spPr/>
        <p:txBody>
          <a:bodyPr/>
          <a:lstStyle/>
          <a:p>
            <a:fld id="{6DE319C3-E764-0945-8300-26A4F20A1013}"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A31B9C65-D53B-7F45-AAD6-4EE4B8747B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07687AF-559E-3D47-89CC-930EE5F7E2B2}"/>
              </a:ext>
            </a:extLst>
          </p:cNvPr>
          <p:cNvSpPr>
            <a:spLocks noGrp="1"/>
          </p:cNvSpPr>
          <p:nvPr>
            <p:ph type="sldNum" sz="quarter" idx="12"/>
          </p:nvPr>
        </p:nvSpPr>
        <p:spPr/>
        <p:txBody>
          <a:bodyPr/>
          <a:lstStyle/>
          <a:p>
            <a:fld id="{E8448520-271B-5E4C-8E5B-663B3DFEF7FA}" type="slidenum">
              <a:rPr lang="fr-FR" smtClean="0"/>
              <a:t>‹N°›</a:t>
            </a:fld>
            <a:endParaRPr lang="fr-FR"/>
          </a:p>
        </p:txBody>
      </p:sp>
    </p:spTree>
    <p:extLst>
      <p:ext uri="{BB962C8B-B14F-4D97-AF65-F5344CB8AC3E}">
        <p14:creationId xmlns:p14="http://schemas.microsoft.com/office/powerpoint/2010/main" val="69666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1375F79-8FB6-3A49-9D5B-D1D9F840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1CAF1B7-74DF-3A44-8125-5308D1DD6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13C3C0-A2CE-EB41-9041-934FCD88F9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E319C3-E764-0945-8300-26A4F20A1013}" type="datetimeFigureOut">
              <a:rPr lang="fr-FR" smtClean="0"/>
              <a:t>18/12/2025</a:t>
            </a:fld>
            <a:endParaRPr lang="fr-FR"/>
          </a:p>
        </p:txBody>
      </p:sp>
      <p:sp>
        <p:nvSpPr>
          <p:cNvPr id="5" name="Espace réservé du pied de page 4">
            <a:extLst>
              <a:ext uri="{FF2B5EF4-FFF2-40B4-BE49-F238E27FC236}">
                <a16:creationId xmlns:a16="http://schemas.microsoft.com/office/drawing/2014/main" id="{8F276C3F-16AA-A341-8D3E-ECA34772F7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A317154-394C-6D47-AC5F-BA3A15DA55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48520-271B-5E4C-8E5B-663B3DFEF7FA}" type="slidenum">
              <a:rPr lang="fr-FR" smtClean="0"/>
              <a:t>‹N°›</a:t>
            </a:fld>
            <a:endParaRPr lang="fr-FR"/>
          </a:p>
        </p:txBody>
      </p:sp>
    </p:spTree>
    <p:extLst>
      <p:ext uri="{BB962C8B-B14F-4D97-AF65-F5344CB8AC3E}">
        <p14:creationId xmlns:p14="http://schemas.microsoft.com/office/powerpoint/2010/main" val="43204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FA3E3362-D30A-844A-9FDC-25E93FBCAD1C}"/>
              </a:ext>
            </a:extLst>
          </p:cNvPr>
          <p:cNvPicPr>
            <a:picLocks noChangeAspect="1"/>
          </p:cNvPicPr>
          <p:nvPr/>
        </p:nvPicPr>
        <p:blipFill rotWithShape="1">
          <a:blip r:embed="rId2">
            <a:alphaModFix amt="50000"/>
          </a:blip>
          <a:srcRect l="3964" r="4480" b="-1"/>
          <a:stretch/>
        </p:blipFill>
        <p:spPr>
          <a:xfrm>
            <a:off x="20" y="1"/>
            <a:ext cx="12191980" cy="6857999"/>
          </a:xfrm>
          <a:prstGeom prst="rect">
            <a:avLst/>
          </a:prstGeom>
        </p:spPr>
      </p:pic>
      <p:sp>
        <p:nvSpPr>
          <p:cNvPr id="2" name="Titre 1">
            <a:extLst>
              <a:ext uri="{FF2B5EF4-FFF2-40B4-BE49-F238E27FC236}">
                <a16:creationId xmlns:a16="http://schemas.microsoft.com/office/drawing/2014/main" id="{DB6E5A61-8F3B-FD4E-B47D-E633CC504F84}"/>
              </a:ext>
            </a:extLst>
          </p:cNvPr>
          <p:cNvSpPr>
            <a:spLocks noGrp="1"/>
          </p:cNvSpPr>
          <p:nvPr>
            <p:ph type="ctrTitle"/>
          </p:nvPr>
        </p:nvSpPr>
        <p:spPr>
          <a:xfrm>
            <a:off x="1524000" y="1122362"/>
            <a:ext cx="9144000" cy="2900518"/>
          </a:xfrm>
        </p:spPr>
        <p:txBody>
          <a:bodyPr>
            <a:normAutofit/>
          </a:bodyPr>
          <a:lstStyle/>
          <a:p>
            <a:r>
              <a:rPr lang="fr-FR" sz="5100">
                <a:solidFill>
                  <a:srgbClr val="FFFFFF"/>
                </a:solidFill>
              </a:rPr>
              <a:t>La difficile entrée dans l’âge démocratique : la 2</a:t>
            </a:r>
            <a:r>
              <a:rPr lang="fr-FR" sz="5100" baseline="30000">
                <a:solidFill>
                  <a:srgbClr val="FFFFFF"/>
                </a:solidFill>
              </a:rPr>
              <a:t>ème</a:t>
            </a:r>
            <a:r>
              <a:rPr lang="fr-FR" sz="5100">
                <a:solidFill>
                  <a:srgbClr val="FFFFFF"/>
                </a:solidFill>
              </a:rPr>
              <a:t> République et le Second Empire</a:t>
            </a:r>
          </a:p>
        </p:txBody>
      </p:sp>
      <p:sp>
        <p:nvSpPr>
          <p:cNvPr id="3" name="Sous-titre 2">
            <a:extLst>
              <a:ext uri="{FF2B5EF4-FFF2-40B4-BE49-F238E27FC236}">
                <a16:creationId xmlns:a16="http://schemas.microsoft.com/office/drawing/2014/main" id="{D7C097A3-A1D4-414B-B1FE-D62FAFE2C671}"/>
              </a:ext>
            </a:extLst>
          </p:cNvPr>
          <p:cNvSpPr>
            <a:spLocks noGrp="1"/>
          </p:cNvSpPr>
          <p:nvPr>
            <p:ph type="subTitle" idx="1"/>
          </p:nvPr>
        </p:nvSpPr>
        <p:spPr>
          <a:xfrm>
            <a:off x="1524000" y="4159404"/>
            <a:ext cx="9144000" cy="1098395"/>
          </a:xfrm>
        </p:spPr>
        <p:txBody>
          <a:bodyPr>
            <a:normAutofit/>
          </a:bodyPr>
          <a:lstStyle/>
          <a:p>
            <a:r>
              <a:rPr lang="fr-FR">
                <a:solidFill>
                  <a:srgbClr val="FFFFFF"/>
                </a:solidFill>
              </a:rPr>
              <a:t>Chapitre 3 </a:t>
            </a:r>
          </a:p>
          <a:p>
            <a:r>
              <a:rPr lang="fr-FR">
                <a:solidFill>
                  <a:srgbClr val="FFFFFF"/>
                </a:solidFill>
              </a:rPr>
              <a:t>1848-1870</a:t>
            </a:r>
          </a:p>
        </p:txBody>
      </p:sp>
    </p:spTree>
    <p:extLst>
      <p:ext uri="{BB962C8B-B14F-4D97-AF65-F5344CB8AC3E}">
        <p14:creationId xmlns:p14="http://schemas.microsoft.com/office/powerpoint/2010/main" val="257523639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1F2B66-7995-C648-8140-0E3C2B6B89C4}"/>
              </a:ext>
            </a:extLst>
          </p:cNvPr>
          <p:cNvSpPr>
            <a:spLocks noGrp="1"/>
          </p:cNvSpPr>
          <p:nvPr>
            <p:ph type="title"/>
          </p:nvPr>
        </p:nvSpPr>
        <p:spPr/>
        <p:txBody>
          <a:bodyPr/>
          <a:lstStyle/>
          <a:p>
            <a:r>
              <a:rPr lang="fr-FR" dirty="0"/>
              <a:t>Alexis de Tocqueville  : de l'égalisation des conditions </a:t>
            </a:r>
          </a:p>
        </p:txBody>
      </p:sp>
      <p:sp>
        <p:nvSpPr>
          <p:cNvPr id="3" name="Espace réservé du contenu 2">
            <a:extLst>
              <a:ext uri="{FF2B5EF4-FFF2-40B4-BE49-F238E27FC236}">
                <a16:creationId xmlns:a16="http://schemas.microsoft.com/office/drawing/2014/main" id="{3EA02849-7D03-F94E-896E-0680206C6A36}"/>
              </a:ext>
            </a:extLst>
          </p:cNvPr>
          <p:cNvSpPr>
            <a:spLocks noGrp="1"/>
          </p:cNvSpPr>
          <p:nvPr>
            <p:ph idx="1"/>
          </p:nvPr>
        </p:nvSpPr>
        <p:spPr/>
        <p:txBody>
          <a:bodyPr/>
          <a:lstStyle/>
          <a:p>
            <a:r>
              <a:rPr lang="fr-FR" dirty="0"/>
              <a:t>"Fait providentiel, il [l'égalisation des conditions] en a les principaux caractères, il est universel, il est durable, il échappe chaque jour à la puissance humaine ; tous les événements comme tous les individus servent à son développement. Serait-il sage de croire qu'un mouvement social qui vient de si loin pourra être suspendu par les efforts d'une génération ? Pense-t-on qu'après avoir détruit la féodalité et vaincu les rois, la démocratie reculera devant les bourgeois et les riches ? S'arrêtera-t-elle maintenant qu'elle est devenue si forte et ses adversaires si faibles ? »</a:t>
            </a:r>
          </a:p>
          <a:p>
            <a:r>
              <a:rPr lang="fr-FR" i="1" dirty="0"/>
              <a:t>La démocratie en Amérique</a:t>
            </a:r>
            <a:endParaRPr lang="fr-FR" dirty="0"/>
          </a:p>
          <a:p>
            <a:endParaRPr lang="fr-FR" dirty="0"/>
          </a:p>
        </p:txBody>
      </p:sp>
    </p:spTree>
    <p:extLst>
      <p:ext uri="{BB962C8B-B14F-4D97-AF65-F5344CB8AC3E}">
        <p14:creationId xmlns:p14="http://schemas.microsoft.com/office/powerpoint/2010/main" val="470091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F35046F9-BEA2-6741-A608-5ECAC13A3E65}"/>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3800" kern="1200">
                <a:solidFill>
                  <a:schemeClr val="bg1"/>
                </a:solidFill>
                <a:latin typeface="+mj-lt"/>
                <a:ea typeface="+mj-ea"/>
                <a:cs typeface="+mj-cs"/>
              </a:rPr>
              <a:t>1. La Deuxième République : ses échecs et ses réussites </a:t>
            </a:r>
            <a:br>
              <a:rPr lang="en-US" sz="3800" kern="1200">
                <a:solidFill>
                  <a:schemeClr val="bg1"/>
                </a:solidFill>
                <a:latin typeface="+mj-lt"/>
                <a:ea typeface="+mj-ea"/>
                <a:cs typeface="+mj-cs"/>
              </a:rPr>
            </a:br>
            <a:endParaRPr lang="en-US" sz="3800" kern="1200">
              <a:solidFill>
                <a:schemeClr val="bg1"/>
              </a:solidFill>
              <a:latin typeface="+mj-lt"/>
              <a:ea typeface="+mj-ea"/>
              <a:cs typeface="+mj-cs"/>
            </a:endParaRPr>
          </a:p>
        </p:txBody>
      </p:sp>
      <p:sp>
        <p:nvSpPr>
          <p:cNvPr id="5" name="Espace réservé du texte 4">
            <a:extLst>
              <a:ext uri="{FF2B5EF4-FFF2-40B4-BE49-F238E27FC236}">
                <a16:creationId xmlns:a16="http://schemas.microsoft.com/office/drawing/2014/main" id="{AFDC81B2-9F7A-6648-812E-EA8BD2459ACA}"/>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r>
              <a:rPr lang="en-US" sz="2000" kern="1200">
                <a:solidFill>
                  <a:schemeClr val="bg1"/>
                </a:solidFill>
                <a:latin typeface="+mn-lt"/>
                <a:ea typeface="+mn-ea"/>
                <a:cs typeface="+mn-cs"/>
              </a:rPr>
              <a:t>1848-1852</a:t>
            </a:r>
          </a:p>
        </p:txBody>
      </p:sp>
      <p:sp>
        <p:nvSpPr>
          <p:cNvPr id="14" name="Freeform: Shape 13">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71B16338-4B8C-0B4B-99C2-F9B8F4EB5D5D}"/>
              </a:ext>
            </a:extLst>
          </p:cNvPr>
          <p:cNvPicPr>
            <a:picLocks noChangeAspect="1"/>
          </p:cNvPicPr>
          <p:nvPr/>
        </p:nvPicPr>
        <p:blipFill>
          <a:blip r:embed="rId2"/>
          <a:stretch>
            <a:fillRect/>
          </a:stretch>
        </p:blipFill>
        <p:spPr>
          <a:xfrm>
            <a:off x="841749" y="489204"/>
            <a:ext cx="3203108" cy="4511421"/>
          </a:xfrm>
          <a:prstGeom prst="rect">
            <a:avLst/>
          </a:prstGeom>
        </p:spPr>
      </p:pic>
    </p:spTree>
    <p:extLst>
      <p:ext uri="{BB962C8B-B14F-4D97-AF65-F5344CB8AC3E}">
        <p14:creationId xmlns:p14="http://schemas.microsoft.com/office/powerpoint/2010/main" val="4195051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1" name="Rectangle 5735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FABC597-6170-A743-929A-809CCF0E35DD}"/>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altLang="fr-FR" sz="2900" kern="1200" dirty="0">
                <a:solidFill>
                  <a:schemeClr val="tx1"/>
                </a:solidFill>
                <a:latin typeface="+mj-lt"/>
                <a:ea typeface="+mj-ea"/>
                <a:cs typeface="+mj-cs"/>
              </a:rPr>
              <a:t>Barricades de la rue Saint </a:t>
            </a:r>
            <a:r>
              <a:rPr lang="en-US" altLang="fr-FR" sz="2900" kern="1200" dirty="0" err="1">
                <a:solidFill>
                  <a:schemeClr val="tx1"/>
                </a:solidFill>
                <a:latin typeface="+mj-lt"/>
                <a:ea typeface="+mj-ea"/>
                <a:cs typeface="+mj-cs"/>
              </a:rPr>
              <a:t>Maur</a:t>
            </a:r>
            <a:r>
              <a:rPr lang="en-US" altLang="fr-FR" sz="2900" kern="1200" dirty="0">
                <a:solidFill>
                  <a:schemeClr val="tx1"/>
                </a:solidFill>
                <a:latin typeface="+mj-lt"/>
                <a:ea typeface="+mj-ea"/>
                <a:cs typeface="+mj-cs"/>
              </a:rPr>
              <a:t> </a:t>
            </a:r>
            <a:br>
              <a:rPr lang="en-US" altLang="fr-FR" sz="2900" kern="1200" dirty="0">
                <a:solidFill>
                  <a:schemeClr val="tx1"/>
                </a:solidFill>
                <a:latin typeface="+mj-lt"/>
                <a:ea typeface="+mj-ea"/>
                <a:cs typeface="+mj-cs"/>
              </a:rPr>
            </a:br>
            <a:r>
              <a:rPr lang="en-US" altLang="fr-FR" sz="2900" kern="1200" dirty="0">
                <a:solidFill>
                  <a:schemeClr val="tx1"/>
                </a:solidFill>
                <a:latin typeface="+mj-lt"/>
                <a:ea typeface="+mj-ea"/>
                <a:cs typeface="+mj-cs"/>
              </a:rPr>
              <a:t> </a:t>
            </a:r>
            <a:r>
              <a:rPr lang="en-US" altLang="fr-FR" sz="2000" kern="1200" dirty="0">
                <a:solidFill>
                  <a:schemeClr val="tx1"/>
                </a:solidFill>
                <a:latin typeface="+mj-lt"/>
                <a:ea typeface="+mj-ea"/>
                <a:cs typeface="+mj-cs"/>
              </a:rPr>
              <a:t>Daguerreotype de </a:t>
            </a:r>
            <a:r>
              <a:rPr lang="en-US" altLang="fr-FR" sz="2000" kern="1200" dirty="0" err="1">
                <a:solidFill>
                  <a:schemeClr val="tx1"/>
                </a:solidFill>
                <a:latin typeface="+mj-lt"/>
                <a:ea typeface="+mj-ea"/>
                <a:cs typeface="+mj-cs"/>
              </a:rPr>
              <a:t>l’époque</a:t>
            </a:r>
            <a:endParaRPr lang="en-US" altLang="fr-FR" sz="2000" kern="1200" dirty="0">
              <a:solidFill>
                <a:schemeClr val="tx1"/>
              </a:solidFill>
              <a:latin typeface="+mj-lt"/>
              <a:ea typeface="+mj-ea"/>
              <a:cs typeface="+mj-cs"/>
            </a:endParaRPr>
          </a:p>
        </p:txBody>
      </p:sp>
      <p:sp>
        <p:nvSpPr>
          <p:cNvPr id="57353" name="Rectangle 5735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355" name="Rectangle 5735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346" name="Espace réservé du contenu 3" descr="1024px-Barricades_rue_Saint-Maur._Avant_l'attaque,_25_juin_1848._Après_l’attaque,_26_juin_1848.jpg">
            <a:extLst>
              <a:ext uri="{FF2B5EF4-FFF2-40B4-BE49-F238E27FC236}">
                <a16:creationId xmlns:a16="http://schemas.microsoft.com/office/drawing/2014/main" id="{45AEC3A0-3851-B448-BB67-DC93C39DCB4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5070" b="15070"/>
          <a:stretch>
            <a:fillRect/>
          </a:stretch>
        </p:blipFill>
        <p:spPr>
          <a:xfrm>
            <a:off x="545238" y="1418142"/>
            <a:ext cx="7608304" cy="4092672"/>
          </a:xfrm>
          <a:prstGeom prst="rect">
            <a:avLst/>
          </a:prstGeom>
        </p:spPr>
      </p:pic>
      <p:sp>
        <p:nvSpPr>
          <p:cNvPr id="57357" name="Rectangle 5735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60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FAFC104-7644-774E-985E-98C62FE9CAEA}"/>
              </a:ext>
            </a:extLst>
          </p:cNvPr>
          <p:cNvSpPr>
            <a:spLocks noGrp="1"/>
          </p:cNvSpPr>
          <p:nvPr>
            <p:ph type="title"/>
          </p:nvPr>
        </p:nvSpPr>
        <p:spPr>
          <a:xfrm>
            <a:off x="808638" y="386930"/>
            <a:ext cx="9236700" cy="1188950"/>
          </a:xfrm>
        </p:spPr>
        <p:txBody>
          <a:bodyPr anchor="b">
            <a:normAutofit/>
          </a:bodyPr>
          <a:lstStyle/>
          <a:p>
            <a:r>
              <a:rPr lang="fr-FR" sz="3800" dirty="0"/>
              <a:t>Souvenirs d’Alexis de Tocqueville, scène du 25 février 1848</a:t>
            </a:r>
          </a:p>
        </p:txBody>
      </p:sp>
      <p:grpSp>
        <p:nvGrpSpPr>
          <p:cNvPr id="15"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89789B5-D4AB-0746-A513-CA0B539E5D3A}"/>
              </a:ext>
            </a:extLst>
          </p:cNvPr>
          <p:cNvSpPr>
            <a:spLocks noGrp="1"/>
          </p:cNvSpPr>
          <p:nvPr>
            <p:ph idx="1"/>
          </p:nvPr>
        </p:nvSpPr>
        <p:spPr>
          <a:xfrm>
            <a:off x="793660" y="2599509"/>
            <a:ext cx="10143668" cy="3435531"/>
          </a:xfrm>
        </p:spPr>
        <p:txBody>
          <a:bodyPr anchor="ctr">
            <a:normAutofit/>
          </a:bodyPr>
          <a:lstStyle/>
          <a:p>
            <a:r>
              <a:rPr lang="fr-FR" sz="1500"/>
              <a:t>« Deux choses me frappèrent surtout : la première ce fut le caractère, je ne dirai pas principalement, mais uniquement et exclusivement populaire de la révolution qui venait de s'accomplir. La force qu'elle avait donnée au peuple proprement dit, c'est-à-dire aux classes qui travaillent de leurs mains, sur toutes les autres. La seconde, ce fut le peu de passion haineuse et même, à dire vrai, de passions vives quelconques que faisait voir dans ce premier moment le bas peuple devenu tout à coup seul maître de Paris. (…) Durant cette journée, je n'aperçus pas dans Paris un seul des anciens agents de la force publique, pas un soldat, pas un gendarme, pas un agent de police ; la Garde nationale avait disparu. Le peuple seul portait les armes, gardait les lieux publics, veillait, commandait, punissait ; (…) Dès le 25 février [1848], mille systèmes étranges sortirent impétueusement de l'esprit des novateurs, et se répandirent dans l'esprit troublé de la foule. Tout était encore debout sauf la royauté et le parlement, et il semblait que du choc de la révolution, la société elle-même eût été réduite en poussière, et qu'on eût mis au concours la forme nouvelle qu'il fallait donner à l'édifice qu'on allait élever à sa place ; chacun proposait son plan ; celui-ci le produisait dans les journaux ; celui-là dans les placards, qui couvrirent bientôt les murs ; cet autre en plein vent par la parole. L'un prétendait réduire l'inégalité des fortunes, l'autre l'inégalité des lumières, le troisième entreprenait de niveler la plus ancienne des inégalités, celle de l'homme et de la femme ; on indiquait des spécifiques contre la pauvreté et des remèdes à ce mal de travail, qui tourmente l'humanité depuis qu'elle existe. Ces théories étaient fort diverses entre elles, souvent contraires, quelquefois ennemies ; mais toutes, visant plus bas que le gouvernement et s'efforçant d'atteindre la société elle-même, qui lui sert d'assiette, prirent le nom commun de SOCIALISME »</a:t>
            </a:r>
          </a:p>
        </p:txBody>
      </p:sp>
    </p:spTree>
    <p:extLst>
      <p:ext uri="{BB962C8B-B14F-4D97-AF65-F5344CB8AC3E}">
        <p14:creationId xmlns:p14="http://schemas.microsoft.com/office/powerpoint/2010/main" val="1647327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re 7">
            <a:extLst>
              <a:ext uri="{FF2B5EF4-FFF2-40B4-BE49-F238E27FC236}">
                <a16:creationId xmlns:a16="http://schemas.microsoft.com/office/drawing/2014/main" id="{133DFF95-0CB9-A04A-89EB-965799117F64}"/>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Pour un droit au travail </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Espace réservé du contenu 10">
            <a:extLst>
              <a:ext uri="{FF2B5EF4-FFF2-40B4-BE49-F238E27FC236}">
                <a16:creationId xmlns:a16="http://schemas.microsoft.com/office/drawing/2014/main" id="{67DF7DC5-4187-084E-8599-E81C0EBF36E0}"/>
              </a:ext>
            </a:extLst>
          </p:cNvPr>
          <p:cNvPicPr>
            <a:picLocks noGrp="1" noChangeAspect="1"/>
          </p:cNvPicPr>
          <p:nvPr>
            <p:ph idx="1"/>
          </p:nvPr>
        </p:nvPicPr>
        <p:blipFill>
          <a:blip r:embed="rId2"/>
          <a:stretch>
            <a:fillRect/>
          </a:stretch>
        </p:blipFill>
        <p:spPr>
          <a:xfrm>
            <a:off x="4654296" y="664712"/>
            <a:ext cx="7214616" cy="5501144"/>
          </a:xfrm>
          <a:prstGeom prst="rect">
            <a:avLst/>
          </a:prstGeom>
        </p:spPr>
      </p:pic>
    </p:spTree>
    <p:extLst>
      <p:ext uri="{BB962C8B-B14F-4D97-AF65-F5344CB8AC3E}">
        <p14:creationId xmlns:p14="http://schemas.microsoft.com/office/powerpoint/2010/main" val="145806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53240A-9EC0-2B42-A23E-2BC5AA60F3B8}"/>
              </a:ext>
            </a:extLst>
          </p:cNvPr>
          <p:cNvSpPr>
            <a:spLocks noGrp="1"/>
          </p:cNvSpPr>
          <p:nvPr>
            <p:ph type="title"/>
          </p:nvPr>
        </p:nvSpPr>
        <p:spPr/>
        <p:txBody>
          <a:bodyPr/>
          <a:lstStyle/>
          <a:p>
            <a:r>
              <a:rPr lang="fr-FR" dirty="0"/>
              <a:t>Membres du gouvernement provisoire</a:t>
            </a:r>
          </a:p>
        </p:txBody>
      </p:sp>
      <p:graphicFrame>
        <p:nvGraphicFramePr>
          <p:cNvPr id="4" name="Espace réservé du contenu 3">
            <a:extLst>
              <a:ext uri="{FF2B5EF4-FFF2-40B4-BE49-F238E27FC236}">
                <a16:creationId xmlns:a16="http://schemas.microsoft.com/office/drawing/2014/main" id="{FB016C66-98AE-7845-BAFF-2DC945BD4FBC}"/>
              </a:ext>
            </a:extLst>
          </p:cNvPr>
          <p:cNvGraphicFramePr>
            <a:graphicFrameLocks noGrp="1"/>
          </p:cNvGraphicFramePr>
          <p:nvPr>
            <p:ph idx="1"/>
            <p:extLst>
              <p:ext uri="{D42A27DB-BD31-4B8C-83A1-F6EECF244321}">
                <p14:modId xmlns:p14="http://schemas.microsoft.com/office/powerpoint/2010/main" val="35689865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323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9E3F78E9-77BE-7D49-A73E-60CEDD221890}"/>
              </a:ext>
            </a:extLst>
          </p:cNvPr>
          <p:cNvPicPr>
            <a:picLocks noChangeAspect="1"/>
          </p:cNvPicPr>
          <p:nvPr/>
        </p:nvPicPr>
        <p:blipFill rotWithShape="1">
          <a:blip r:embed="rId2"/>
          <a:srcRect t="5750"/>
          <a:stretch/>
        </p:blipFill>
        <p:spPr>
          <a:xfrm>
            <a:off x="1"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94CD775-9792-BF46-898C-BFCCCB09CD20}"/>
              </a:ext>
            </a:extLst>
          </p:cNvPr>
          <p:cNvSpPr>
            <a:spLocks noGrp="1"/>
          </p:cNvSpPr>
          <p:nvPr>
            <p:ph type="title"/>
          </p:nvPr>
        </p:nvSpPr>
        <p:spPr>
          <a:xfrm>
            <a:off x="7531610" y="365125"/>
            <a:ext cx="3822189" cy="1899912"/>
          </a:xfrm>
        </p:spPr>
        <p:txBody>
          <a:bodyPr vert="horz" lIns="91440" tIns="45720" rIns="91440" bIns="45720" rtlCol="0">
            <a:normAutofit/>
          </a:bodyPr>
          <a:lstStyle/>
          <a:p>
            <a:br>
              <a:rPr lang="en-US" sz="1900"/>
            </a:br>
            <a:r>
              <a:rPr lang="en-US" sz="1900"/>
              <a:t>Intrusion des républicains socialistes dans l ’Assemblée nationale constituante le 15 mai 1848</a:t>
            </a:r>
            <a:br>
              <a:rPr lang="en-US" sz="1900"/>
            </a:br>
            <a:r>
              <a:rPr lang="en-US" sz="1900"/>
              <a:t>caricature de Cham</a:t>
            </a:r>
          </a:p>
        </p:txBody>
      </p:sp>
      <p:sp>
        <p:nvSpPr>
          <p:cNvPr id="16" name="Content Placeholder 15">
            <a:extLst>
              <a:ext uri="{FF2B5EF4-FFF2-40B4-BE49-F238E27FC236}">
                <a16:creationId xmlns:a16="http://schemas.microsoft.com/office/drawing/2014/main" id="{554EDF21-7DDD-CAF9-AEC5-A0F58F5BA71A}"/>
              </a:ext>
            </a:extLst>
          </p:cNvPr>
          <p:cNvSpPr>
            <a:spLocks noGrp="1"/>
          </p:cNvSpPr>
          <p:nvPr>
            <p:ph idx="1"/>
          </p:nvPr>
        </p:nvSpPr>
        <p:spPr>
          <a:xfrm>
            <a:off x="7531610" y="2434201"/>
            <a:ext cx="3822189" cy="3742762"/>
          </a:xfrm>
        </p:spPr>
        <p:txBody>
          <a:bodyPr>
            <a:normAutofit/>
          </a:bodyPr>
          <a:lstStyle/>
          <a:p>
            <a:r>
              <a:rPr lang="en-US" sz="2000" dirty="0"/>
              <a:t>Le </a:t>
            </a:r>
            <a:r>
              <a:rPr lang="en-US" sz="2000" dirty="0" err="1"/>
              <a:t>résultat</a:t>
            </a:r>
            <a:r>
              <a:rPr lang="en-US" sz="2000" dirty="0"/>
              <a:t> des </a:t>
            </a:r>
            <a:r>
              <a:rPr lang="en-US" sz="2000" dirty="0" err="1"/>
              <a:t>élections</a:t>
            </a:r>
            <a:r>
              <a:rPr lang="en-US" sz="2000" dirty="0"/>
              <a:t> legislatives du 23 </a:t>
            </a:r>
            <a:r>
              <a:rPr lang="en-US" sz="2000" dirty="0" err="1"/>
              <a:t>avril</a:t>
            </a:r>
            <a:r>
              <a:rPr lang="en-US" sz="2000" dirty="0"/>
              <a:t> 1848 </a:t>
            </a:r>
            <a:r>
              <a:rPr lang="en-US" sz="2000" dirty="0" err="1"/>
              <a:t>est</a:t>
            </a:r>
            <a:r>
              <a:rPr lang="en-US" sz="2000" dirty="0"/>
              <a:t> </a:t>
            </a:r>
            <a:r>
              <a:rPr lang="en-US" sz="2000" dirty="0" err="1"/>
              <a:t>très</a:t>
            </a:r>
            <a:r>
              <a:rPr lang="en-US" sz="2000" dirty="0"/>
              <a:t> </a:t>
            </a:r>
            <a:r>
              <a:rPr lang="en-US" sz="2000" dirty="0" err="1"/>
              <a:t>défavorable</a:t>
            </a:r>
            <a:r>
              <a:rPr lang="en-US" sz="2000" dirty="0"/>
              <a:t> aux </a:t>
            </a:r>
            <a:r>
              <a:rPr lang="en-US" sz="2000" dirty="0" err="1"/>
              <a:t>Républicains</a:t>
            </a:r>
            <a:r>
              <a:rPr lang="en-US" sz="2000" dirty="0"/>
              <a:t> </a:t>
            </a:r>
            <a:r>
              <a:rPr lang="en-US" sz="2000" dirty="0" err="1"/>
              <a:t>progressistes</a:t>
            </a:r>
            <a:r>
              <a:rPr lang="en-US" sz="2000" dirty="0"/>
              <a:t>. </a:t>
            </a:r>
            <a:r>
              <a:rPr lang="en-US" sz="2000" dirty="0" err="1"/>
              <a:t>Ces</a:t>
            </a:r>
            <a:r>
              <a:rPr lang="en-US" sz="2000" dirty="0"/>
              <a:t> </a:t>
            </a:r>
            <a:r>
              <a:rPr lang="en-US" sz="2000" dirty="0" err="1"/>
              <a:t>derniers</a:t>
            </a:r>
            <a:r>
              <a:rPr lang="en-US" sz="2000" dirty="0"/>
              <a:t> </a:t>
            </a:r>
            <a:r>
              <a:rPr lang="en-US" sz="2000" dirty="0" err="1"/>
              <a:t>investissent</a:t>
            </a:r>
            <a:r>
              <a:rPr lang="en-US" sz="2000" dirty="0"/>
              <a:t> l’Assemblée nationale pour tenter le coup de force. </a:t>
            </a:r>
          </a:p>
          <a:p>
            <a:r>
              <a:rPr lang="en-US" sz="2000" dirty="0"/>
              <a:t>Les </a:t>
            </a:r>
            <a:r>
              <a:rPr lang="en-US" sz="2000" dirty="0" err="1"/>
              <a:t>meneurs</a:t>
            </a:r>
            <a:r>
              <a:rPr lang="en-US" sz="2000" dirty="0"/>
              <a:t> (Louis Blanc, Auguste </a:t>
            </a:r>
            <a:r>
              <a:rPr lang="en-US" sz="2000" dirty="0" err="1"/>
              <a:t>Blanqui</a:t>
            </a:r>
            <a:r>
              <a:rPr lang="en-US" sz="2000" dirty="0"/>
              <a:t>) </a:t>
            </a:r>
            <a:r>
              <a:rPr lang="en-US" sz="2000" dirty="0" err="1"/>
              <a:t>sont</a:t>
            </a:r>
            <a:r>
              <a:rPr lang="en-US" sz="2000" dirty="0"/>
              <a:t> </a:t>
            </a:r>
            <a:r>
              <a:rPr lang="en-US" sz="2000" dirty="0" err="1"/>
              <a:t>traduits</a:t>
            </a:r>
            <a:r>
              <a:rPr lang="en-US" sz="2000" dirty="0"/>
              <a:t> en justice et </a:t>
            </a:r>
            <a:r>
              <a:rPr lang="en-US" sz="2000" dirty="0" err="1"/>
              <a:t>empr</a:t>
            </a:r>
            <a:r>
              <a:rPr lang="fr-FR" sz="2000" dirty="0"/>
              <a:t>i</a:t>
            </a:r>
            <a:r>
              <a:rPr lang="en-US" sz="2000" dirty="0" err="1"/>
              <a:t>sonnés</a:t>
            </a:r>
            <a:r>
              <a:rPr lang="en-US" sz="2000" dirty="0"/>
              <a:t>.</a:t>
            </a:r>
          </a:p>
        </p:txBody>
      </p:sp>
    </p:spTree>
    <p:extLst>
      <p:ext uri="{BB962C8B-B14F-4D97-AF65-F5344CB8AC3E}">
        <p14:creationId xmlns:p14="http://schemas.microsoft.com/office/powerpoint/2010/main" val="4224298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18101FCB-7E29-6E42-8BA8-0344AD84FE6F}"/>
              </a:ext>
            </a:extLst>
          </p:cNvPr>
          <p:cNvPicPr>
            <a:picLocks noGrp="1" noChangeAspect="1"/>
          </p:cNvPicPr>
          <p:nvPr>
            <p:ph idx="1"/>
          </p:nvPr>
        </p:nvPicPr>
        <p:blipFill rotWithShape="1">
          <a:blip r:embed="rId2"/>
          <a:srcRect t="4520" b="3966"/>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F14EF92-8765-924B-A237-64C1E19A4476}"/>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4000"/>
              <a:t>Mgr Affre, archevêque de Paris, tombe sur les barricades le 26 juin 1848</a:t>
            </a:r>
          </a:p>
        </p:txBody>
      </p:sp>
    </p:spTree>
    <p:extLst>
      <p:ext uri="{BB962C8B-B14F-4D97-AF65-F5344CB8AC3E}">
        <p14:creationId xmlns:p14="http://schemas.microsoft.com/office/powerpoint/2010/main" val="441168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B91C35-634F-0B44-8F41-1E764FC36F20}"/>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400"/>
              <a:t>Adolphe Thiers (1797-1877)</a:t>
            </a:r>
          </a:p>
        </p:txBody>
      </p:sp>
      <p:sp>
        <p:nvSpPr>
          <p:cNvPr id="4" name="Espace réservé du texte 3">
            <a:extLst>
              <a:ext uri="{FF2B5EF4-FFF2-40B4-BE49-F238E27FC236}">
                <a16:creationId xmlns:a16="http://schemas.microsoft.com/office/drawing/2014/main" id="{8EDD1C6E-71E6-9B48-B907-5250F7419FA5}"/>
              </a:ext>
            </a:extLst>
          </p:cNvPr>
          <p:cNvSpPr>
            <a:spLocks noGrp="1"/>
          </p:cNvSpPr>
          <p:nvPr>
            <p:ph type="body" sz="half" idx="2"/>
          </p:nvPr>
        </p:nvSpPr>
        <p:spPr>
          <a:xfrm>
            <a:off x="838200" y="2333297"/>
            <a:ext cx="4619621" cy="3843666"/>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1700" dirty="0" err="1"/>
              <a:t>Historien</a:t>
            </a:r>
            <a:r>
              <a:rPr lang="en-US" sz="1700" dirty="0"/>
              <a:t> et homme politique </a:t>
            </a:r>
            <a:r>
              <a:rPr lang="en-US" sz="1700" dirty="0" err="1"/>
              <a:t>français</a:t>
            </a:r>
            <a:r>
              <a:rPr lang="en-US" sz="1700" dirty="0"/>
              <a:t>, </a:t>
            </a:r>
            <a:r>
              <a:rPr lang="en-US" sz="1700" dirty="0" err="1"/>
              <a:t>ambitieux</a:t>
            </a:r>
            <a:r>
              <a:rPr lang="en-US" sz="1700" dirty="0"/>
              <a:t> sans fortune </a:t>
            </a:r>
            <a:r>
              <a:rPr lang="en-US" sz="1700" dirty="0" err="1"/>
              <a:t>il</a:t>
            </a:r>
            <a:r>
              <a:rPr lang="en-US" sz="1700" dirty="0"/>
              <a:t> </a:t>
            </a:r>
            <a:r>
              <a:rPr lang="en-US" sz="1700" dirty="0" err="1"/>
              <a:t>est</a:t>
            </a:r>
            <a:r>
              <a:rPr lang="en-US" sz="1700" dirty="0"/>
              <a:t> </a:t>
            </a:r>
            <a:r>
              <a:rPr lang="en-US" sz="1700" dirty="0" err="1"/>
              <a:t>représentatif</a:t>
            </a:r>
            <a:r>
              <a:rPr lang="en-US" sz="1700" dirty="0"/>
              <a:t> de </a:t>
            </a:r>
            <a:r>
              <a:rPr lang="en-US" sz="1700" dirty="0" err="1"/>
              <a:t>cette</a:t>
            </a:r>
            <a:r>
              <a:rPr lang="en-US" sz="1700" dirty="0"/>
              <a:t> nouvelle </a:t>
            </a:r>
            <a:r>
              <a:rPr lang="en-US" sz="1700" dirty="0" err="1"/>
              <a:t>génération</a:t>
            </a:r>
            <a:r>
              <a:rPr lang="en-US" sz="1700" dirty="0"/>
              <a:t> née pendant la </a:t>
            </a:r>
            <a:r>
              <a:rPr lang="en-US" sz="1700" dirty="0" err="1"/>
              <a:t>Révolution</a:t>
            </a:r>
            <a:r>
              <a:rPr lang="en-US" sz="1700" dirty="0"/>
              <a:t> qui refuse un retour </a:t>
            </a:r>
            <a:r>
              <a:rPr lang="en-US" sz="1700" dirty="0" err="1"/>
              <a:t>à</a:t>
            </a:r>
            <a:r>
              <a:rPr lang="en-US" sz="1700" dirty="0"/>
              <a:t> </a:t>
            </a:r>
            <a:r>
              <a:rPr lang="en-US" sz="1700" dirty="0" err="1"/>
              <a:t>l’Ancien</a:t>
            </a:r>
            <a:r>
              <a:rPr lang="en-US" sz="1700" dirty="0"/>
              <a:t> Régime. Il </a:t>
            </a:r>
            <a:r>
              <a:rPr lang="en-US" sz="1700" dirty="0" err="1"/>
              <a:t>joue</a:t>
            </a:r>
            <a:r>
              <a:rPr lang="en-US" sz="1700" dirty="0"/>
              <a:t> un </a:t>
            </a:r>
            <a:r>
              <a:rPr lang="en-US" sz="1700" dirty="0" err="1"/>
              <a:t>rôle</a:t>
            </a:r>
            <a:r>
              <a:rPr lang="en-US" sz="1700" dirty="0"/>
              <a:t> </a:t>
            </a:r>
            <a:r>
              <a:rPr lang="en-US" sz="1700" dirty="0" err="1"/>
              <a:t>décisif</a:t>
            </a:r>
            <a:r>
              <a:rPr lang="en-US" sz="1700" dirty="0"/>
              <a:t> pendant les Trois </a:t>
            </a:r>
            <a:r>
              <a:rPr lang="en-US" sz="1700" dirty="0" err="1"/>
              <a:t>Glorieuses</a:t>
            </a:r>
            <a:r>
              <a:rPr lang="en-US" sz="1700" dirty="0"/>
              <a:t> pour imposer Louis-Philippe </a:t>
            </a:r>
            <a:r>
              <a:rPr lang="en-US" sz="1700" dirty="0" err="1"/>
              <a:t>d’Orléans</a:t>
            </a:r>
            <a:r>
              <a:rPr lang="en-US" sz="1700" dirty="0"/>
              <a:t> </a:t>
            </a:r>
            <a:r>
              <a:rPr lang="en-US" sz="1700" dirty="0" err="1"/>
              <a:t>mais</a:t>
            </a:r>
            <a:r>
              <a:rPr lang="en-US" sz="1700" dirty="0"/>
              <a:t> </a:t>
            </a:r>
            <a:r>
              <a:rPr lang="en-US" sz="1700" dirty="0" err="1"/>
              <a:t>estime</a:t>
            </a:r>
            <a:r>
              <a:rPr lang="en-US" sz="1700" dirty="0"/>
              <a:t> </a:t>
            </a:r>
            <a:r>
              <a:rPr lang="en-US" sz="1700" dirty="0" err="1"/>
              <a:t>ensuite</a:t>
            </a:r>
            <a:r>
              <a:rPr lang="en-US" sz="1700" dirty="0"/>
              <a:t> que le régime </a:t>
            </a:r>
            <a:r>
              <a:rPr lang="en-US" sz="1700" dirty="0" err="1"/>
              <a:t>prend</a:t>
            </a:r>
            <a:r>
              <a:rPr lang="en-US" sz="1700" dirty="0"/>
              <a:t> </a:t>
            </a:r>
            <a:r>
              <a:rPr lang="en-US" sz="1700" dirty="0" err="1"/>
              <a:t>une</a:t>
            </a:r>
            <a:r>
              <a:rPr lang="en-US" sz="1700" dirty="0"/>
              <a:t> </a:t>
            </a:r>
            <a:r>
              <a:rPr lang="en-US" sz="1700" dirty="0" err="1"/>
              <a:t>tournure</a:t>
            </a:r>
            <a:r>
              <a:rPr lang="en-US" sz="1700" dirty="0"/>
              <a:t> trop </a:t>
            </a:r>
            <a:r>
              <a:rPr lang="en-US" sz="1700" dirty="0" err="1"/>
              <a:t>conservatrice</a:t>
            </a:r>
            <a:r>
              <a:rPr lang="en-US" sz="1700" dirty="0"/>
              <a:t>.</a:t>
            </a:r>
          </a:p>
          <a:p>
            <a:pPr indent="-228600">
              <a:buFont typeface="Arial" panose="020B0604020202020204" pitchFamily="34" charset="0"/>
              <a:buChar char="•"/>
            </a:pPr>
            <a:r>
              <a:rPr lang="en-US" sz="1700" dirty="0"/>
              <a:t>Il </a:t>
            </a:r>
            <a:r>
              <a:rPr lang="en-US" sz="1700" dirty="0" err="1"/>
              <a:t>joue</a:t>
            </a:r>
            <a:r>
              <a:rPr lang="en-US" sz="1700" dirty="0"/>
              <a:t> </a:t>
            </a:r>
            <a:r>
              <a:rPr lang="en-US" sz="1700" dirty="0" err="1"/>
              <a:t>alors</a:t>
            </a:r>
            <a:r>
              <a:rPr lang="en-US" sz="1700" dirty="0"/>
              <a:t> un </a:t>
            </a:r>
            <a:r>
              <a:rPr lang="en-US" sz="1700" dirty="0" err="1"/>
              <a:t>rôle</a:t>
            </a:r>
            <a:r>
              <a:rPr lang="en-US" sz="1700" dirty="0"/>
              <a:t> pendant la </a:t>
            </a:r>
            <a:r>
              <a:rPr lang="en-US" sz="1700" dirty="0" err="1"/>
              <a:t>Seconde</a:t>
            </a:r>
            <a:r>
              <a:rPr lang="en-US" sz="1700" dirty="0"/>
              <a:t> </a:t>
            </a:r>
            <a:r>
              <a:rPr lang="en-US" sz="1700" dirty="0" err="1"/>
              <a:t>République</a:t>
            </a:r>
            <a:r>
              <a:rPr lang="en-US" sz="1700" dirty="0"/>
              <a:t>, </a:t>
            </a:r>
            <a:r>
              <a:rPr lang="en-US" sz="1700" dirty="0" err="1"/>
              <a:t>représentant</a:t>
            </a:r>
            <a:r>
              <a:rPr lang="en-US" sz="1700" dirty="0"/>
              <a:t> le </a:t>
            </a:r>
            <a:r>
              <a:rPr lang="en-US" sz="1700" dirty="0" err="1"/>
              <a:t>parti</a:t>
            </a:r>
            <a:r>
              <a:rPr lang="en-US" sz="1700" dirty="0"/>
              <a:t> de </a:t>
            </a:r>
            <a:r>
              <a:rPr lang="en-US" sz="1700" dirty="0" err="1"/>
              <a:t>l’Ordre</a:t>
            </a:r>
            <a:r>
              <a:rPr lang="en-US" sz="1700" dirty="0"/>
              <a:t> qui </a:t>
            </a:r>
            <a:r>
              <a:rPr lang="en-US" sz="1700" dirty="0" err="1"/>
              <a:t>défend</a:t>
            </a:r>
            <a:r>
              <a:rPr lang="en-US" sz="1700" dirty="0"/>
              <a:t> des </a:t>
            </a:r>
            <a:r>
              <a:rPr lang="en-US" sz="1700" dirty="0" err="1"/>
              <a:t>principes</a:t>
            </a:r>
            <a:r>
              <a:rPr lang="en-US" sz="1700" dirty="0"/>
              <a:t> </a:t>
            </a:r>
            <a:r>
              <a:rPr lang="en-US" sz="1700" dirty="0" err="1"/>
              <a:t>républicains</a:t>
            </a:r>
            <a:r>
              <a:rPr lang="en-US" sz="1700" dirty="0"/>
              <a:t> sans </a:t>
            </a:r>
            <a:r>
              <a:rPr lang="en-US" sz="1700" dirty="0" err="1"/>
              <a:t>verser</a:t>
            </a:r>
            <a:r>
              <a:rPr lang="en-US" sz="1700" dirty="0"/>
              <a:t> </a:t>
            </a:r>
            <a:r>
              <a:rPr lang="en-US" sz="1700" dirty="0" err="1"/>
              <a:t>dans</a:t>
            </a:r>
            <a:r>
              <a:rPr lang="en-US" sz="1700" dirty="0"/>
              <a:t> </a:t>
            </a:r>
            <a:r>
              <a:rPr lang="en-US" sz="1700" dirty="0" err="1"/>
              <a:t>l’extrême</a:t>
            </a:r>
            <a:r>
              <a:rPr lang="en-US" sz="1700" dirty="0"/>
              <a:t>. Il propose la candidature de Louis-Napoléon Bonaparte </a:t>
            </a:r>
            <a:r>
              <a:rPr lang="en-US" sz="1700" dirty="0" err="1"/>
              <a:t>mais</a:t>
            </a:r>
            <a:r>
              <a:rPr lang="en-US" sz="1700" dirty="0"/>
              <a:t>  refuse </a:t>
            </a:r>
            <a:r>
              <a:rPr lang="en-US" sz="1700" dirty="0" err="1"/>
              <a:t>toutefois</a:t>
            </a:r>
            <a:r>
              <a:rPr lang="en-US" sz="1700" dirty="0"/>
              <a:t> le Second Empire. </a:t>
            </a:r>
          </a:p>
          <a:p>
            <a:pPr indent="-228600">
              <a:buFont typeface="Arial" panose="020B0604020202020204" pitchFamily="34" charset="0"/>
              <a:buChar char="•"/>
            </a:pPr>
            <a:r>
              <a:rPr lang="en-US" sz="1700" dirty="0"/>
              <a:t>Il </a:t>
            </a:r>
            <a:r>
              <a:rPr lang="en-US" sz="1700" dirty="0" err="1"/>
              <a:t>revient</a:t>
            </a:r>
            <a:r>
              <a:rPr lang="en-US" sz="1700" dirty="0"/>
              <a:t> sur la scène politique après la </a:t>
            </a:r>
            <a:r>
              <a:rPr lang="en-US" sz="1700" dirty="0" err="1"/>
              <a:t>défaite</a:t>
            </a:r>
            <a:r>
              <a:rPr lang="en-US" sz="1700" dirty="0"/>
              <a:t> </a:t>
            </a:r>
            <a:r>
              <a:rPr lang="en-US" sz="1700" dirty="0" err="1"/>
              <a:t>française</a:t>
            </a:r>
            <a:r>
              <a:rPr lang="en-US" sz="1700" dirty="0"/>
              <a:t> de Sedan </a:t>
            </a:r>
            <a:r>
              <a:rPr lang="en-US" sz="1700" dirty="0" err="1"/>
              <a:t>où</a:t>
            </a:r>
            <a:r>
              <a:rPr lang="en-US" sz="1700" dirty="0"/>
              <a:t> </a:t>
            </a:r>
            <a:r>
              <a:rPr lang="en-US" sz="1700" dirty="0" err="1"/>
              <a:t>il</a:t>
            </a:r>
            <a:r>
              <a:rPr lang="en-US" sz="1700" dirty="0"/>
              <a:t> dirige le </a:t>
            </a:r>
            <a:r>
              <a:rPr lang="en-US" sz="1700" dirty="0" err="1"/>
              <a:t>gouvernement</a:t>
            </a:r>
            <a:r>
              <a:rPr lang="en-US" sz="1700" dirty="0"/>
              <a:t> </a:t>
            </a:r>
            <a:r>
              <a:rPr lang="en-US" sz="1700" dirty="0" err="1"/>
              <a:t>provisoire</a:t>
            </a:r>
            <a:r>
              <a:rPr lang="en-US" sz="1700" dirty="0"/>
              <a:t> pendant la Commune, </a:t>
            </a:r>
            <a:r>
              <a:rPr lang="en-US" sz="1700" dirty="0" err="1"/>
              <a:t>assumant</a:t>
            </a:r>
            <a:r>
              <a:rPr lang="en-US" sz="1700" dirty="0"/>
              <a:t> </a:t>
            </a:r>
            <a:r>
              <a:rPr lang="en-US" sz="1700" dirty="0" err="1"/>
              <a:t>alors</a:t>
            </a:r>
            <a:r>
              <a:rPr lang="en-US" sz="1700" dirty="0"/>
              <a:t> la </a:t>
            </a:r>
            <a:r>
              <a:rPr lang="en-US" sz="1700" dirty="0" err="1"/>
              <a:t>décision</a:t>
            </a:r>
            <a:r>
              <a:rPr lang="en-US" sz="1700" dirty="0"/>
              <a:t> de </a:t>
            </a:r>
            <a:r>
              <a:rPr lang="en-US" sz="1700" dirty="0" err="1"/>
              <a:t>réprimer</a:t>
            </a:r>
            <a:r>
              <a:rPr lang="en-US" sz="1700" dirty="0"/>
              <a:t> </a:t>
            </a:r>
            <a:r>
              <a:rPr lang="en-US" sz="1700" dirty="0" err="1"/>
              <a:t>dans</a:t>
            </a:r>
            <a:r>
              <a:rPr lang="en-US" sz="1700" dirty="0"/>
              <a:t> le sang le </a:t>
            </a:r>
            <a:r>
              <a:rPr lang="en-US" sz="1700" dirty="0" err="1"/>
              <a:t>soulèvement</a:t>
            </a:r>
            <a:r>
              <a:rPr lang="en-US" sz="1700" dirty="0"/>
              <a:t> </a:t>
            </a:r>
            <a:r>
              <a:rPr lang="en-US" sz="1700" dirty="0" err="1"/>
              <a:t>parisien</a:t>
            </a:r>
            <a:r>
              <a:rPr lang="en-US" sz="1700" dirty="0"/>
              <a:t>, tout </a:t>
            </a:r>
            <a:r>
              <a:rPr lang="en-US" sz="1700" dirty="0" err="1"/>
              <a:t>en</a:t>
            </a:r>
            <a:r>
              <a:rPr lang="en-US" sz="1700" dirty="0"/>
              <a:t> </a:t>
            </a:r>
            <a:r>
              <a:rPr lang="en-US" sz="1700" dirty="0" err="1"/>
              <a:t>négociant</a:t>
            </a:r>
            <a:r>
              <a:rPr lang="en-US" sz="1700" dirty="0"/>
              <a:t> avec Bismarck la fin de la guerre. </a:t>
            </a:r>
          </a:p>
        </p:txBody>
      </p:sp>
      <p:pic>
        <p:nvPicPr>
          <p:cNvPr id="6" name="Espace réservé du contenu 5">
            <a:extLst>
              <a:ext uri="{FF2B5EF4-FFF2-40B4-BE49-F238E27FC236}">
                <a16:creationId xmlns:a16="http://schemas.microsoft.com/office/drawing/2014/main" id="{0FF12303-3538-0441-9B73-7C0F2A3FB339}"/>
              </a:ext>
            </a:extLst>
          </p:cNvPr>
          <p:cNvPicPr>
            <a:picLocks noGrp="1" noChangeAspect="1"/>
          </p:cNvPicPr>
          <p:nvPr>
            <p:ph idx="1"/>
          </p:nvPr>
        </p:nvPicPr>
        <p:blipFill rotWithShape="1">
          <a:blip r:embed="rId2"/>
          <a:srcRect r="1" b="5978"/>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252430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EC7BB3-12F7-5141-9415-D758B5DE6B81}"/>
              </a:ext>
            </a:extLst>
          </p:cNvPr>
          <p:cNvSpPr>
            <a:spLocks noGrp="1"/>
          </p:cNvSpPr>
          <p:nvPr>
            <p:ph type="title"/>
          </p:nvPr>
        </p:nvSpPr>
        <p:spPr/>
        <p:txBody>
          <a:bodyPr/>
          <a:lstStyle/>
          <a:p>
            <a:r>
              <a:rPr lang="fr-FR" altLang="fr-FR">
                <a:solidFill>
                  <a:srgbClr val="7B9899"/>
                </a:solidFill>
                <a:ea typeface="ＭＳ Ｐゴシック" panose="020B0600070205080204" pitchFamily="34" charset="-128"/>
              </a:rPr>
              <a:t>Constitution de la Seconde République</a:t>
            </a:r>
          </a:p>
        </p:txBody>
      </p:sp>
      <p:pic>
        <p:nvPicPr>
          <p:cNvPr id="59394" name="Espace réservé du contenu 3" descr="constitFRA2.gif">
            <a:extLst>
              <a:ext uri="{FF2B5EF4-FFF2-40B4-BE49-F238E27FC236}">
                <a16:creationId xmlns:a16="http://schemas.microsoft.com/office/drawing/2014/main" id="{93EDDA21-9390-FF44-8455-FA992560A66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3988" b="13988"/>
          <a:stretch>
            <a:fillRect/>
          </a:stretch>
        </p:blipFill>
        <p:spPr>
          <a:xfrm>
            <a:off x="1825625" y="1527175"/>
            <a:ext cx="8504238" cy="4572000"/>
          </a:xfrm>
        </p:spPr>
      </p:pic>
    </p:spTree>
    <p:extLst>
      <p:ext uri="{BB962C8B-B14F-4D97-AF65-F5344CB8AC3E}">
        <p14:creationId xmlns:p14="http://schemas.microsoft.com/office/powerpoint/2010/main" val="2949203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69" name="Rectangle 6146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90473A2E-DA02-CE47-BFC9-BDF9112A54D5}"/>
              </a:ext>
            </a:extLst>
          </p:cNvPr>
          <p:cNvPicPr>
            <a:picLocks noGrp="1" noChangeAspect="1"/>
          </p:cNvPicPr>
          <p:nvPr>
            <p:ph idx="1"/>
          </p:nvPr>
        </p:nvPicPr>
        <p:blipFill rotWithShape="1">
          <a:blip r:embed="rId2"/>
          <a:srcRect t="4934" r="-1" b="46306"/>
          <a:stretch/>
        </p:blipFill>
        <p:spPr>
          <a:xfrm>
            <a:off x="1" y="10"/>
            <a:ext cx="9669642" cy="6857990"/>
          </a:xfrm>
          <a:prstGeom prst="rect">
            <a:avLst/>
          </a:prstGeom>
        </p:spPr>
      </p:pic>
      <p:sp>
        <p:nvSpPr>
          <p:cNvPr id="61471" name="Rectangle 6147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41" name="Titre 3">
            <a:extLst>
              <a:ext uri="{FF2B5EF4-FFF2-40B4-BE49-F238E27FC236}">
                <a16:creationId xmlns:a16="http://schemas.microsoft.com/office/drawing/2014/main" id="{59B14111-785B-7B43-947A-BBC90909984F}"/>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altLang="fr-FR" sz="4000"/>
              <a:t>Napoléon III (1808-1873)</a:t>
            </a:r>
          </a:p>
        </p:txBody>
      </p:sp>
      <p:sp>
        <p:nvSpPr>
          <p:cNvPr id="61442" name="Espace réservé du texte 5">
            <a:extLst>
              <a:ext uri="{FF2B5EF4-FFF2-40B4-BE49-F238E27FC236}">
                <a16:creationId xmlns:a16="http://schemas.microsoft.com/office/drawing/2014/main" id="{B8685C52-FD4E-0F42-8055-F8A60FF55852}"/>
              </a:ext>
            </a:extLst>
          </p:cNvPr>
          <p:cNvSpPr>
            <a:spLocks noGrp="1"/>
          </p:cNvSpPr>
          <p:nvPr>
            <p:ph type="body" idx="2"/>
          </p:nvPr>
        </p:nvSpPr>
        <p:spPr>
          <a:xfrm>
            <a:off x="7531610" y="2434201"/>
            <a:ext cx="3822189" cy="3742762"/>
          </a:xfrm>
        </p:spPr>
        <p:txBody>
          <a:bodyPr vert="horz" lIns="91440" tIns="45720" rIns="91440" bIns="45720" rtlCol="0">
            <a:normAutofit/>
          </a:bodyPr>
          <a:lstStyle/>
          <a:p>
            <a:pPr marL="342900" indent="-228600">
              <a:buFont typeface="Arial" panose="020B0604020202020204" pitchFamily="34" charset="0"/>
              <a:buChar char="•"/>
            </a:pPr>
            <a:r>
              <a:rPr lang="en-US" altLang="fr-FR" dirty="0"/>
              <a:t>Après un </a:t>
            </a:r>
            <a:r>
              <a:rPr lang="en-US" altLang="fr-FR" dirty="0" err="1"/>
              <a:t>parcours</a:t>
            </a:r>
            <a:r>
              <a:rPr lang="en-US" altLang="fr-FR" dirty="0"/>
              <a:t> </a:t>
            </a:r>
            <a:r>
              <a:rPr lang="en-US" altLang="fr-FR" dirty="0" err="1"/>
              <a:t>d’aventurier</a:t>
            </a:r>
            <a:r>
              <a:rPr lang="en-US" altLang="fr-FR" dirty="0"/>
              <a:t> qui le conduit </a:t>
            </a:r>
            <a:r>
              <a:rPr lang="en-US" altLang="fr-FR" dirty="0" err="1"/>
              <a:t>en</a:t>
            </a:r>
            <a:r>
              <a:rPr lang="en-US" altLang="fr-FR" dirty="0"/>
              <a:t> prison </a:t>
            </a:r>
            <a:r>
              <a:rPr lang="en-US" altLang="fr-FR" dirty="0" err="1"/>
              <a:t>dont</a:t>
            </a:r>
            <a:r>
              <a:rPr lang="en-US" altLang="fr-FR" dirty="0"/>
              <a:t> </a:t>
            </a:r>
            <a:r>
              <a:rPr lang="en-US" altLang="fr-FR" dirty="0" err="1"/>
              <a:t>il</a:t>
            </a:r>
            <a:r>
              <a:rPr lang="en-US" altLang="fr-FR" dirty="0"/>
              <a:t> </a:t>
            </a:r>
            <a:r>
              <a:rPr lang="en-US" altLang="fr-FR" dirty="0" err="1"/>
              <a:t>s’évade</a:t>
            </a:r>
            <a:r>
              <a:rPr lang="en-US" altLang="fr-FR" dirty="0"/>
              <a:t>, </a:t>
            </a:r>
            <a:r>
              <a:rPr lang="en-US" altLang="fr-FR" dirty="0" err="1"/>
              <a:t>il</a:t>
            </a:r>
            <a:r>
              <a:rPr lang="en-US" altLang="fr-FR" dirty="0"/>
              <a:t> se fait </a:t>
            </a:r>
            <a:r>
              <a:rPr lang="en-US" altLang="fr-FR" dirty="0" err="1"/>
              <a:t>l’héritier</a:t>
            </a:r>
            <a:r>
              <a:rPr lang="en-US" altLang="fr-FR" dirty="0"/>
              <a:t> de son </a:t>
            </a:r>
            <a:r>
              <a:rPr lang="en-US" altLang="fr-FR" dirty="0" err="1"/>
              <a:t>oncle</a:t>
            </a:r>
            <a:r>
              <a:rPr lang="en-US" altLang="fr-FR" dirty="0"/>
              <a:t> </a:t>
            </a:r>
            <a:r>
              <a:rPr lang="en-US" altLang="fr-FR" dirty="0" err="1"/>
              <a:t>prestigieux</a:t>
            </a:r>
            <a:r>
              <a:rPr lang="en-US" altLang="fr-FR" dirty="0"/>
              <a:t>.</a:t>
            </a:r>
          </a:p>
          <a:p>
            <a:pPr marL="342900" indent="-228600">
              <a:buFont typeface="Arial" panose="020B0604020202020204" pitchFamily="34" charset="0"/>
              <a:buChar char="•"/>
            </a:pPr>
            <a:r>
              <a:rPr lang="en-US" altLang="fr-FR" dirty="0"/>
              <a:t>Il se fait </a:t>
            </a:r>
            <a:r>
              <a:rPr lang="en-US" altLang="fr-FR" dirty="0" err="1"/>
              <a:t>habilement</a:t>
            </a:r>
            <a:r>
              <a:rPr lang="en-US" altLang="fr-FR" dirty="0"/>
              <a:t> </a:t>
            </a:r>
            <a:r>
              <a:rPr lang="en-US" altLang="fr-FR" dirty="0" err="1"/>
              <a:t>élire</a:t>
            </a:r>
            <a:r>
              <a:rPr lang="en-US" altLang="fr-FR" dirty="0"/>
              <a:t> </a:t>
            </a:r>
            <a:r>
              <a:rPr lang="en-US" altLang="fr-FR" dirty="0" err="1"/>
              <a:t>en</a:t>
            </a:r>
            <a:r>
              <a:rPr lang="en-US" altLang="fr-FR" dirty="0"/>
              <a:t> 1848 </a:t>
            </a:r>
            <a:r>
              <a:rPr lang="en-US" altLang="fr-FR" dirty="0" err="1"/>
              <a:t>président</a:t>
            </a:r>
            <a:r>
              <a:rPr lang="en-US" altLang="fr-FR" dirty="0"/>
              <a:t> de la </a:t>
            </a:r>
            <a:r>
              <a:rPr lang="en-US" altLang="fr-FR" dirty="0" err="1"/>
              <a:t>République</a:t>
            </a:r>
            <a:r>
              <a:rPr lang="en-US" altLang="fr-FR" dirty="0"/>
              <a:t>. </a:t>
            </a:r>
          </a:p>
          <a:p>
            <a:pPr indent="-228600">
              <a:buFont typeface="Arial" panose="020B0604020202020204" pitchFamily="34" charset="0"/>
              <a:buChar char="•"/>
            </a:pPr>
            <a:r>
              <a:rPr lang="en-US" altLang="fr-FR" dirty="0" err="1"/>
              <a:t>À</a:t>
            </a:r>
            <a:r>
              <a:rPr lang="en-US" altLang="fr-FR" dirty="0"/>
              <a:t> la </a:t>
            </a:r>
            <a:r>
              <a:rPr lang="en-US" altLang="fr-FR" dirty="0" err="1"/>
              <a:t>croisée</a:t>
            </a:r>
            <a:r>
              <a:rPr lang="en-US" altLang="fr-FR" dirty="0"/>
              <a:t> des </a:t>
            </a:r>
            <a:r>
              <a:rPr lang="en-US" altLang="fr-FR" dirty="0" err="1"/>
              <a:t>chemins</a:t>
            </a:r>
            <a:r>
              <a:rPr lang="en-US" altLang="fr-FR" dirty="0"/>
              <a:t> entre </a:t>
            </a:r>
            <a:r>
              <a:rPr lang="en-US" altLang="fr-FR" dirty="0" err="1"/>
              <a:t>libéralisme</a:t>
            </a:r>
            <a:r>
              <a:rPr lang="en-US" altLang="fr-FR" dirty="0"/>
              <a:t> et </a:t>
            </a:r>
            <a:r>
              <a:rPr lang="en-US" altLang="fr-FR" dirty="0" err="1"/>
              <a:t>socialisme</a:t>
            </a:r>
            <a:r>
              <a:rPr lang="en-US" altLang="fr-FR" dirty="0"/>
              <a:t> </a:t>
            </a:r>
            <a:r>
              <a:rPr lang="en-US" altLang="fr-FR" dirty="0" err="1"/>
              <a:t>utopique</a:t>
            </a:r>
            <a:r>
              <a:rPr lang="en-US" altLang="fr-FR" dirty="0"/>
              <a:t>, </a:t>
            </a:r>
            <a:r>
              <a:rPr lang="en-US" altLang="fr-FR" dirty="0" err="1"/>
              <a:t>ce</a:t>
            </a:r>
            <a:r>
              <a:rPr lang="en-US" altLang="fr-FR" dirty="0"/>
              <a:t> chef </a:t>
            </a:r>
            <a:r>
              <a:rPr lang="en-US" altLang="fr-FR" dirty="0" err="1"/>
              <a:t>d’Etat</a:t>
            </a:r>
            <a:r>
              <a:rPr lang="en-US" altLang="fr-FR" dirty="0"/>
              <a:t> a </a:t>
            </a:r>
            <a:r>
              <a:rPr lang="en-US" altLang="fr-FR" dirty="0" err="1"/>
              <a:t>souhaité</a:t>
            </a:r>
            <a:r>
              <a:rPr lang="en-US" altLang="fr-FR" dirty="0"/>
              <a:t> </a:t>
            </a:r>
            <a:r>
              <a:rPr lang="en-US" altLang="fr-FR" dirty="0" err="1"/>
              <a:t>restaurer</a:t>
            </a:r>
            <a:r>
              <a:rPr lang="en-US" altLang="fr-FR" dirty="0"/>
              <a:t> la puissance </a:t>
            </a:r>
            <a:r>
              <a:rPr lang="en-US" altLang="fr-FR" dirty="0" err="1"/>
              <a:t>diplomatique</a:t>
            </a:r>
            <a:r>
              <a:rPr lang="en-US" altLang="fr-FR" dirty="0"/>
              <a:t> de la France </a:t>
            </a:r>
            <a:r>
              <a:rPr lang="en-US" altLang="fr-FR" dirty="0" err="1"/>
              <a:t>en</a:t>
            </a:r>
            <a:r>
              <a:rPr lang="en-US" altLang="fr-FR" dirty="0"/>
              <a:t> </a:t>
            </a:r>
            <a:r>
              <a:rPr lang="en-US" altLang="fr-FR" dirty="0" err="1"/>
              <a:t>faisant</a:t>
            </a:r>
            <a:r>
              <a:rPr lang="en-US" altLang="fr-FR" dirty="0"/>
              <a:t> </a:t>
            </a:r>
            <a:r>
              <a:rPr lang="en-US" altLang="fr-FR" dirty="0" err="1"/>
              <a:t>d’elle</a:t>
            </a:r>
            <a:r>
              <a:rPr lang="en-US" altLang="fr-FR" dirty="0"/>
              <a:t> le pivot des relations </a:t>
            </a:r>
            <a:r>
              <a:rPr lang="en-US" altLang="fr-FR" dirty="0" err="1"/>
              <a:t>internationales</a:t>
            </a:r>
            <a:r>
              <a:rPr lang="en-US" altLang="fr-FR" dirty="0"/>
              <a:t> entre 1851 et 1870.</a:t>
            </a:r>
          </a:p>
          <a:p>
            <a:pPr indent="-228600">
              <a:buFont typeface="Arial" panose="020B0604020202020204" pitchFamily="34" charset="0"/>
              <a:buChar char="•"/>
            </a:pPr>
            <a:r>
              <a:rPr lang="en-US" altLang="fr-FR" dirty="0"/>
              <a:t>Son régime </a:t>
            </a:r>
            <a:r>
              <a:rPr lang="en-US" altLang="fr-FR" dirty="0" err="1"/>
              <a:t>s’achève</a:t>
            </a:r>
            <a:r>
              <a:rPr lang="en-US" altLang="fr-FR" dirty="0"/>
              <a:t> par la </a:t>
            </a:r>
            <a:r>
              <a:rPr lang="en-US" altLang="fr-FR" dirty="0" err="1"/>
              <a:t>défaite</a:t>
            </a:r>
            <a:r>
              <a:rPr lang="en-US" altLang="fr-FR" dirty="0"/>
              <a:t> </a:t>
            </a:r>
            <a:r>
              <a:rPr lang="en-US" altLang="fr-FR" dirty="0" err="1"/>
              <a:t>franco-prussienne</a:t>
            </a:r>
            <a:r>
              <a:rPr lang="en-US" altLang="fr-FR" dirty="0"/>
              <a:t>. </a:t>
            </a:r>
            <a:r>
              <a:rPr lang="en-US" altLang="fr-FR" dirty="0" err="1"/>
              <a:t>L’empereur</a:t>
            </a:r>
            <a:r>
              <a:rPr lang="en-US" altLang="fr-FR" dirty="0"/>
              <a:t> </a:t>
            </a:r>
            <a:r>
              <a:rPr lang="en-US" altLang="fr-FR" dirty="0" err="1"/>
              <a:t>meurt</a:t>
            </a:r>
            <a:r>
              <a:rPr lang="en-US" altLang="fr-FR" dirty="0"/>
              <a:t> </a:t>
            </a:r>
            <a:r>
              <a:rPr lang="en-US" altLang="fr-FR" dirty="0" err="1"/>
              <a:t>en</a:t>
            </a:r>
            <a:r>
              <a:rPr lang="en-US" altLang="fr-FR" dirty="0"/>
              <a:t> </a:t>
            </a:r>
            <a:r>
              <a:rPr lang="en-US" altLang="fr-FR" dirty="0" err="1"/>
              <a:t>exil</a:t>
            </a:r>
            <a:r>
              <a:rPr lang="en-US" altLang="fr-FR" dirty="0"/>
              <a:t> </a:t>
            </a:r>
            <a:r>
              <a:rPr lang="en-US" altLang="fr-FR" dirty="0" err="1"/>
              <a:t>en</a:t>
            </a:r>
            <a:r>
              <a:rPr lang="en-US" altLang="fr-FR" dirty="0"/>
              <a:t> 1873. </a:t>
            </a:r>
          </a:p>
        </p:txBody>
      </p:sp>
    </p:spTree>
    <p:extLst>
      <p:ext uri="{BB962C8B-B14F-4D97-AF65-F5344CB8AC3E}">
        <p14:creationId xmlns:p14="http://schemas.microsoft.com/office/powerpoint/2010/main" val="2435044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C35AAF15-47E4-C44F-89FF-9013F6DED63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err="1">
                <a:solidFill>
                  <a:srgbClr val="FFFFFF"/>
                </a:solidFill>
                <a:latin typeface="+mj-lt"/>
                <a:ea typeface="+mj-ea"/>
                <a:cs typeface="+mj-cs"/>
              </a:rPr>
              <a:t>Élections</a:t>
            </a:r>
            <a:r>
              <a:rPr lang="en-US" sz="3300" kern="1200" dirty="0">
                <a:solidFill>
                  <a:srgbClr val="FFFFFF"/>
                </a:solidFill>
                <a:latin typeface="+mj-lt"/>
                <a:ea typeface="+mj-ea"/>
                <a:cs typeface="+mj-cs"/>
              </a:rPr>
              <a:t> </a:t>
            </a:r>
            <a:r>
              <a:rPr lang="en-US" sz="3300" kern="1200" dirty="0" err="1">
                <a:solidFill>
                  <a:srgbClr val="FFFFFF"/>
                </a:solidFill>
                <a:latin typeface="+mj-lt"/>
                <a:ea typeface="+mj-ea"/>
                <a:cs typeface="+mj-cs"/>
              </a:rPr>
              <a:t>présidentielles</a:t>
            </a:r>
            <a:r>
              <a:rPr lang="en-US" sz="3300" kern="1200" dirty="0">
                <a:solidFill>
                  <a:srgbClr val="FFFFFF"/>
                </a:solidFill>
                <a:latin typeface="+mj-lt"/>
                <a:ea typeface="+mj-ea"/>
                <a:cs typeface="+mj-cs"/>
              </a:rPr>
              <a:t> de 1848</a:t>
            </a:r>
          </a:p>
        </p:txBody>
      </p:sp>
      <p:pic>
        <p:nvPicPr>
          <p:cNvPr id="8" name="Espace réservé du contenu 7">
            <a:extLst>
              <a:ext uri="{FF2B5EF4-FFF2-40B4-BE49-F238E27FC236}">
                <a16:creationId xmlns:a16="http://schemas.microsoft.com/office/drawing/2014/main" id="{E8D4B795-3074-EC4F-B6FE-8333E745D548}"/>
              </a:ext>
            </a:extLst>
          </p:cNvPr>
          <p:cNvPicPr>
            <a:picLocks noGrp="1" noChangeAspect="1"/>
          </p:cNvPicPr>
          <p:nvPr>
            <p:ph idx="1"/>
          </p:nvPr>
        </p:nvPicPr>
        <p:blipFill>
          <a:blip r:embed="rId2"/>
          <a:stretch>
            <a:fillRect/>
          </a:stretch>
        </p:blipFill>
        <p:spPr>
          <a:xfrm>
            <a:off x="5021486" y="643466"/>
            <a:ext cx="6292360" cy="5568739"/>
          </a:xfrm>
          <a:prstGeom prst="rect">
            <a:avLst/>
          </a:prstGeom>
        </p:spPr>
      </p:pic>
    </p:spTree>
    <p:extLst>
      <p:ext uri="{BB962C8B-B14F-4D97-AF65-F5344CB8AC3E}">
        <p14:creationId xmlns:p14="http://schemas.microsoft.com/office/powerpoint/2010/main" val="2684757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215AF6C-3083-174D-BC21-6B0EA8A16EC4}"/>
              </a:ext>
            </a:extLst>
          </p:cNvPr>
          <p:cNvSpPr>
            <a:spLocks noGrp="1"/>
          </p:cNvSpPr>
          <p:nvPr>
            <p:ph type="title"/>
          </p:nvPr>
        </p:nvSpPr>
        <p:spPr>
          <a:xfrm>
            <a:off x="6072445" y="3640254"/>
            <a:ext cx="5319433" cy="2076333"/>
          </a:xfrm>
        </p:spPr>
        <p:txBody>
          <a:bodyPr vert="horz" lIns="91440" tIns="45720" rIns="91440" bIns="45720" rtlCol="0" anchor="t">
            <a:normAutofit/>
          </a:bodyPr>
          <a:lstStyle/>
          <a:p>
            <a:r>
              <a:rPr lang="en-US" sz="4400"/>
              <a:t>2. Le Second Empire  : ses caractéristiques </a:t>
            </a:r>
            <a:br>
              <a:rPr lang="en-US" sz="4400"/>
            </a:br>
            <a:endParaRPr lang="en-US" sz="4400"/>
          </a:p>
        </p:txBody>
      </p:sp>
      <p:sp>
        <p:nvSpPr>
          <p:cNvPr id="6" name="Espace réservé du texte 5">
            <a:extLst>
              <a:ext uri="{FF2B5EF4-FFF2-40B4-BE49-F238E27FC236}">
                <a16:creationId xmlns:a16="http://schemas.microsoft.com/office/drawing/2014/main" id="{8365F1AB-1574-1A4E-AEB6-2B0AD0A72027}"/>
              </a:ext>
            </a:extLst>
          </p:cNvPr>
          <p:cNvSpPr>
            <a:spLocks noGrp="1"/>
          </p:cNvSpPr>
          <p:nvPr>
            <p:ph type="body" idx="1"/>
          </p:nvPr>
        </p:nvSpPr>
        <p:spPr>
          <a:xfrm>
            <a:off x="6072446" y="2668075"/>
            <a:ext cx="5319431" cy="972180"/>
          </a:xfrm>
        </p:spPr>
        <p:txBody>
          <a:bodyPr vert="horz" lIns="91440" tIns="45720" rIns="91440" bIns="45720" rtlCol="0" anchor="b">
            <a:normAutofit/>
          </a:bodyPr>
          <a:lstStyle/>
          <a:p>
            <a:r>
              <a:rPr lang="en-US" sz="2000">
                <a:solidFill>
                  <a:schemeClr val="tx1"/>
                </a:solidFill>
              </a:rPr>
              <a:t>1852-1870</a:t>
            </a:r>
          </a:p>
        </p:txBody>
      </p:sp>
      <p:sp>
        <p:nvSpPr>
          <p:cNvPr id="13" name="Freeform: Shape 12">
            <a:extLst>
              <a:ext uri="{FF2B5EF4-FFF2-40B4-BE49-F238E27FC236}">
                <a16:creationId xmlns:a16="http://schemas.microsoft.com/office/drawing/2014/main" id="{2C6334C2-F73F-4B3B-A626-DD5F69DF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389868" cy="6374535"/>
          </a:xfrm>
          <a:custGeom>
            <a:avLst/>
            <a:gdLst>
              <a:gd name="connsiteX0" fmla="*/ 620377 w 5389868"/>
              <a:gd name="connsiteY0" fmla="*/ 6374535 h 6374535"/>
              <a:gd name="connsiteX1" fmla="*/ 3459520 w 5389868"/>
              <a:gd name="connsiteY1" fmla="*/ 6374535 h 6374535"/>
              <a:gd name="connsiteX2" fmla="*/ 3638761 w 5389868"/>
              <a:gd name="connsiteY2" fmla="*/ 6288190 h 6374535"/>
              <a:gd name="connsiteX3" fmla="*/ 5389868 w 5389868"/>
              <a:gd name="connsiteY3" fmla="*/ 3346018 h 6374535"/>
              <a:gd name="connsiteX4" fmla="*/ 2043850 w 5389868"/>
              <a:gd name="connsiteY4" fmla="*/ 0 h 6374535"/>
              <a:gd name="connsiteX5" fmla="*/ 139826 w 5389868"/>
              <a:gd name="connsiteY5" fmla="*/ 594192 h 6374535"/>
              <a:gd name="connsiteX6" fmla="*/ 0 w 5389868"/>
              <a:gd name="connsiteY6" fmla="*/ 700065 h 6374535"/>
              <a:gd name="connsiteX7" fmla="*/ 0 w 5389868"/>
              <a:gd name="connsiteY7" fmla="*/ 5991971 h 6374535"/>
              <a:gd name="connsiteX8" fmla="*/ 139827 w 5389868"/>
              <a:gd name="connsiteY8" fmla="*/ 6097845 h 6374535"/>
              <a:gd name="connsiteX9" fmla="*/ 378347 w 5389868"/>
              <a:gd name="connsiteY9" fmla="*/ 6248727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9868" h="6374535">
                <a:moveTo>
                  <a:pt x="620377" y="6374535"/>
                </a:moveTo>
                <a:lnTo>
                  <a:pt x="3459520" y="6374535"/>
                </a:lnTo>
                <a:lnTo>
                  <a:pt x="3638761" y="6288190"/>
                </a:lnTo>
                <a:cubicBezTo>
                  <a:pt x="4681799" y="5721578"/>
                  <a:pt x="5389868" y="4616487"/>
                  <a:pt x="5389868" y="3346018"/>
                </a:cubicBezTo>
                <a:cubicBezTo>
                  <a:pt x="5389868" y="1498063"/>
                  <a:pt x="3891805" y="0"/>
                  <a:pt x="2043850" y="0"/>
                </a:cubicBezTo>
                <a:cubicBezTo>
                  <a:pt x="1336430" y="0"/>
                  <a:pt x="680285" y="219535"/>
                  <a:pt x="139826" y="594192"/>
                </a:cubicBezTo>
                <a:lnTo>
                  <a:pt x="0" y="700065"/>
                </a:lnTo>
                <a:lnTo>
                  <a:pt x="0" y="5991971"/>
                </a:lnTo>
                <a:lnTo>
                  <a:pt x="139827" y="6097845"/>
                </a:lnTo>
                <a:cubicBezTo>
                  <a:pt x="217035" y="6151367"/>
                  <a:pt x="296605" y="6201724"/>
                  <a:pt x="378347" y="624872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 7">
            <a:extLst>
              <a:ext uri="{FF2B5EF4-FFF2-40B4-BE49-F238E27FC236}">
                <a16:creationId xmlns:a16="http://schemas.microsoft.com/office/drawing/2014/main" id="{DA7176EC-CDB3-2544-B3C2-77F0ED64AE20}"/>
              </a:ext>
            </a:extLst>
          </p:cNvPr>
          <p:cNvPicPr>
            <a:picLocks noChangeAspect="1"/>
          </p:cNvPicPr>
          <p:nvPr/>
        </p:nvPicPr>
        <p:blipFill rotWithShape="1">
          <a:blip r:embed="rId2"/>
          <a:srcRect t="14277" r="-3" b="-2"/>
          <a:stretch/>
        </p:blipFill>
        <p:spPr>
          <a:xfrm>
            <a:off x="20" y="10"/>
            <a:ext cx="5234499" cy="6210619"/>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p:spPr>
      </p:pic>
    </p:spTree>
    <p:extLst>
      <p:ext uri="{BB962C8B-B14F-4D97-AF65-F5344CB8AC3E}">
        <p14:creationId xmlns:p14="http://schemas.microsoft.com/office/powerpoint/2010/main" val="323257405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23" name="Rectangle 604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FA0C9E9-EBD2-304B-82BF-604F6AEF0F2F}"/>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altLang="fr-FR" sz="6600" kern="1200">
                <a:solidFill>
                  <a:schemeClr val="tx1"/>
                </a:solidFill>
                <a:latin typeface="+mj-lt"/>
                <a:ea typeface="+mj-ea"/>
                <a:cs typeface="+mj-cs"/>
              </a:rPr>
              <a:t>Appel au plébiscite de 1852</a:t>
            </a:r>
          </a:p>
        </p:txBody>
      </p:sp>
      <p:sp>
        <p:nvSpPr>
          <p:cNvPr id="604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Espace réservé du contenu 3" descr="plebiscite.jpg">
            <a:extLst>
              <a:ext uri="{FF2B5EF4-FFF2-40B4-BE49-F238E27FC236}">
                <a16:creationId xmlns:a16="http://schemas.microsoft.com/office/drawing/2014/main" id="{9026DC83-EDAC-D045-94D3-32918EE43E8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9528" b="9528"/>
          <a:stretch>
            <a:fillRect/>
          </a:stretch>
        </p:blipFill>
        <p:spPr>
          <a:xfrm>
            <a:off x="4654296" y="1475948"/>
            <a:ext cx="7214616" cy="3878672"/>
          </a:xfrm>
          <a:prstGeom prst="rect">
            <a:avLst/>
          </a:prstGeom>
        </p:spPr>
      </p:pic>
    </p:spTree>
    <p:extLst>
      <p:ext uri="{BB962C8B-B14F-4D97-AF65-F5344CB8AC3E}">
        <p14:creationId xmlns:p14="http://schemas.microsoft.com/office/powerpoint/2010/main" val="166953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E09E91-94A5-254B-87BB-A945358E5D9F}"/>
              </a:ext>
            </a:extLst>
          </p:cNvPr>
          <p:cNvSpPr>
            <a:spLocks noGrp="1"/>
          </p:cNvSpPr>
          <p:nvPr>
            <p:ph type="title"/>
          </p:nvPr>
        </p:nvSpPr>
        <p:spPr/>
        <p:txBody>
          <a:bodyPr/>
          <a:lstStyle/>
          <a:p>
            <a:pPr>
              <a:defRPr/>
            </a:pPr>
            <a:r>
              <a:rPr lang="fr-FR" dirty="0"/>
              <a:t>Constitution du Second Empire</a:t>
            </a:r>
          </a:p>
        </p:txBody>
      </p:sp>
      <p:pic>
        <p:nvPicPr>
          <p:cNvPr id="58370" name="Espace réservé du contenu 3" descr="image002.jpg">
            <a:extLst>
              <a:ext uri="{FF2B5EF4-FFF2-40B4-BE49-F238E27FC236}">
                <a16:creationId xmlns:a16="http://schemas.microsoft.com/office/drawing/2014/main" id="{2EBDC729-AFDD-A147-B0CD-49F994D0A1A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749" r="-19749"/>
          <a:stretch>
            <a:fillRect/>
          </a:stretch>
        </p:blipFill>
        <p:spPr>
          <a:xfrm>
            <a:off x="1825625" y="1527175"/>
            <a:ext cx="8504238" cy="4572000"/>
          </a:xfrm>
        </p:spPr>
      </p:pic>
    </p:spTree>
    <p:extLst>
      <p:ext uri="{BB962C8B-B14F-4D97-AF65-F5344CB8AC3E}">
        <p14:creationId xmlns:p14="http://schemas.microsoft.com/office/powerpoint/2010/main" val="2622101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8" name="Rectangle 1844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3" name="Titre 1">
            <a:extLst>
              <a:ext uri="{FF2B5EF4-FFF2-40B4-BE49-F238E27FC236}">
                <a16:creationId xmlns:a16="http://schemas.microsoft.com/office/drawing/2014/main" id="{3B62917D-036A-974F-B070-B1B1BBD95C47}"/>
              </a:ext>
            </a:extLst>
          </p:cNvPr>
          <p:cNvSpPr>
            <a:spLocks noGrp="1"/>
          </p:cNvSpPr>
          <p:nvPr>
            <p:ph type="title"/>
          </p:nvPr>
        </p:nvSpPr>
        <p:spPr>
          <a:xfrm>
            <a:off x="5297762" y="329184"/>
            <a:ext cx="6251110" cy="1783080"/>
          </a:xfrm>
        </p:spPr>
        <p:txBody>
          <a:bodyPr anchor="b">
            <a:normAutofit/>
          </a:bodyPr>
          <a:lstStyle/>
          <a:p>
            <a:pPr eaLnBrk="1" hangingPunct="1"/>
            <a:r>
              <a:rPr lang="fr-FR" altLang="fr-FR" sz="5400">
                <a:ea typeface="ＭＳ Ｐゴシック" panose="020B0600070205080204" pitchFamily="34" charset="-128"/>
              </a:rPr>
              <a:t>Léon Gambetta (1838-1882)</a:t>
            </a:r>
          </a:p>
        </p:txBody>
      </p:sp>
      <p:pic>
        <p:nvPicPr>
          <p:cNvPr id="18434" name="Espace réservé du contenu 4" descr="LéonGambetta.jpg">
            <a:extLst>
              <a:ext uri="{FF2B5EF4-FFF2-40B4-BE49-F238E27FC236}">
                <a16:creationId xmlns:a16="http://schemas.microsoft.com/office/drawing/2014/main" id="{CC16462A-31CE-8F49-9A37-352951DEA75B}"/>
              </a:ext>
            </a:extLst>
          </p:cNvPr>
          <p:cNvPicPr>
            <a:picLocks noChangeAspect="1"/>
          </p:cNvPicPr>
          <p:nvPr/>
        </p:nvPicPr>
        <p:blipFill rotWithShape="1">
          <a:blip r:embed="rId2">
            <a:extLst>
              <a:ext uri="{28A0092B-C50C-407E-A947-70E740481C1C}">
                <a14:useLocalDpi xmlns:a14="http://schemas.microsoft.com/office/drawing/2010/main" val="0"/>
              </a:ext>
            </a:extLst>
          </a:blip>
          <a:srcRect l="2133" r="17846"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45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8" name="Content Placeholder 18437">
            <a:extLst>
              <a:ext uri="{FF2B5EF4-FFF2-40B4-BE49-F238E27FC236}">
                <a16:creationId xmlns:a16="http://schemas.microsoft.com/office/drawing/2014/main" id="{07FA5F42-8B5A-58A9-07F8-02AD204AC5B9}"/>
              </a:ext>
            </a:extLst>
          </p:cNvPr>
          <p:cNvSpPr>
            <a:spLocks noGrp="1"/>
          </p:cNvSpPr>
          <p:nvPr>
            <p:ph idx="1"/>
          </p:nvPr>
        </p:nvSpPr>
        <p:spPr>
          <a:xfrm>
            <a:off x="5297762" y="2706624"/>
            <a:ext cx="6251110" cy="3483864"/>
          </a:xfrm>
        </p:spPr>
        <p:txBody>
          <a:bodyPr>
            <a:normAutofit/>
          </a:bodyPr>
          <a:lstStyle/>
          <a:p>
            <a:r>
              <a:rPr lang="en-US" sz="1900" dirty="0" err="1"/>
              <a:t>Devenu</a:t>
            </a:r>
            <a:r>
              <a:rPr lang="en-US" sz="1900" dirty="0"/>
              <a:t> avocat </a:t>
            </a:r>
            <a:r>
              <a:rPr lang="en-US" sz="1900" dirty="0" err="1"/>
              <a:t>en</a:t>
            </a:r>
            <a:r>
              <a:rPr lang="en-US" sz="1900" dirty="0"/>
              <a:t> 1860, </a:t>
            </a:r>
            <a:r>
              <a:rPr lang="en-US" sz="1900" dirty="0" err="1"/>
              <a:t>il</a:t>
            </a:r>
            <a:r>
              <a:rPr lang="en-US" sz="1900" dirty="0"/>
              <a:t> </a:t>
            </a:r>
            <a:r>
              <a:rPr lang="en-US" sz="1900" dirty="0" err="1"/>
              <a:t>fréquente</a:t>
            </a:r>
            <a:r>
              <a:rPr lang="en-US" sz="1900" dirty="0"/>
              <a:t> les </a:t>
            </a:r>
            <a:r>
              <a:rPr lang="en-US" sz="1900" dirty="0" err="1"/>
              <a:t>milieux</a:t>
            </a:r>
            <a:r>
              <a:rPr lang="en-US" sz="1900" dirty="0"/>
              <a:t> </a:t>
            </a:r>
            <a:r>
              <a:rPr lang="en-US" sz="1900" dirty="0" err="1"/>
              <a:t>républicains</a:t>
            </a:r>
            <a:r>
              <a:rPr lang="en-US" sz="1900" dirty="0"/>
              <a:t> </a:t>
            </a:r>
            <a:r>
              <a:rPr lang="en-US" sz="1900" dirty="0" err="1"/>
              <a:t>parisiens</a:t>
            </a:r>
            <a:r>
              <a:rPr lang="en-US" sz="1900" dirty="0"/>
              <a:t>. Il </a:t>
            </a:r>
            <a:r>
              <a:rPr lang="en-US" sz="1900" dirty="0" err="1"/>
              <a:t>est</a:t>
            </a:r>
            <a:r>
              <a:rPr lang="en-US" sz="1900" dirty="0"/>
              <a:t> </a:t>
            </a:r>
            <a:r>
              <a:rPr lang="en-US" sz="1900" dirty="0" err="1"/>
              <a:t>élu</a:t>
            </a:r>
            <a:r>
              <a:rPr lang="en-US" sz="1900" dirty="0"/>
              <a:t> </a:t>
            </a:r>
            <a:r>
              <a:rPr lang="en-US" sz="1900" dirty="0" err="1"/>
              <a:t>en</a:t>
            </a:r>
            <a:r>
              <a:rPr lang="en-US" sz="1900" dirty="0"/>
              <a:t> 1869 sur la base du </a:t>
            </a:r>
            <a:r>
              <a:rPr lang="en-US" sz="1900" dirty="0" err="1"/>
              <a:t>programme</a:t>
            </a:r>
            <a:r>
              <a:rPr lang="en-US" sz="1900" dirty="0"/>
              <a:t> de Belleville. Il y </a:t>
            </a:r>
            <a:r>
              <a:rPr lang="en-US" sz="1900" dirty="0" err="1"/>
              <a:t>réclame</a:t>
            </a:r>
            <a:r>
              <a:rPr lang="en-US" sz="1900" dirty="0"/>
              <a:t> </a:t>
            </a:r>
            <a:r>
              <a:rPr lang="en-US" sz="1900" dirty="0" err="1"/>
              <a:t>l’augmentation</a:t>
            </a:r>
            <a:r>
              <a:rPr lang="en-US" sz="1900" dirty="0"/>
              <a:t> des </a:t>
            </a:r>
            <a:r>
              <a:rPr lang="en-US" sz="1900" dirty="0" err="1"/>
              <a:t>libertés</a:t>
            </a:r>
            <a:r>
              <a:rPr lang="en-US" sz="1900" dirty="0"/>
              <a:t> </a:t>
            </a:r>
            <a:r>
              <a:rPr lang="en-US" sz="1900" dirty="0" err="1"/>
              <a:t>publiques</a:t>
            </a:r>
            <a:r>
              <a:rPr lang="en-US" sz="1900" dirty="0"/>
              <a:t>, la </a:t>
            </a:r>
            <a:r>
              <a:rPr lang="en-US" sz="1900" dirty="0" err="1"/>
              <a:t>séparation</a:t>
            </a:r>
            <a:r>
              <a:rPr lang="en-US" sz="1900" dirty="0"/>
              <a:t> entre </a:t>
            </a:r>
            <a:r>
              <a:rPr lang="en-US" sz="1900" dirty="0" err="1"/>
              <a:t>l’Église</a:t>
            </a:r>
            <a:r>
              <a:rPr lang="en-US" sz="1900" dirty="0"/>
              <a:t> et </a:t>
            </a:r>
            <a:r>
              <a:rPr lang="en-US" sz="1900" dirty="0" err="1"/>
              <a:t>l’Etat</a:t>
            </a:r>
            <a:r>
              <a:rPr lang="en-US" sz="1900" dirty="0"/>
              <a:t>, </a:t>
            </a:r>
            <a:r>
              <a:rPr lang="en-US" sz="1900" dirty="0" err="1"/>
              <a:t>l’élection</a:t>
            </a:r>
            <a:r>
              <a:rPr lang="en-US" sz="1900" dirty="0"/>
              <a:t> des </a:t>
            </a:r>
            <a:r>
              <a:rPr lang="en-US" sz="1900" dirty="0" err="1"/>
              <a:t>fonctionnaires</a:t>
            </a:r>
            <a:r>
              <a:rPr lang="en-US" sz="1900" dirty="0"/>
              <a:t> et la suppression de </a:t>
            </a:r>
            <a:r>
              <a:rPr lang="en-US" sz="1900" dirty="0" err="1"/>
              <a:t>l’armée</a:t>
            </a:r>
            <a:r>
              <a:rPr lang="en-US" sz="1900" dirty="0"/>
              <a:t>. </a:t>
            </a:r>
          </a:p>
          <a:p>
            <a:r>
              <a:rPr lang="en-US" sz="1900" dirty="0"/>
              <a:t>Après la </a:t>
            </a:r>
            <a:r>
              <a:rPr lang="en-US" sz="1900" dirty="0" err="1"/>
              <a:t>défaite</a:t>
            </a:r>
            <a:r>
              <a:rPr lang="en-US" sz="1900" dirty="0"/>
              <a:t> de Sedan, </a:t>
            </a:r>
            <a:r>
              <a:rPr lang="en-US" sz="1900" dirty="0" err="1"/>
              <a:t>il</a:t>
            </a:r>
            <a:r>
              <a:rPr lang="en-US" sz="1900" dirty="0"/>
              <a:t> </a:t>
            </a:r>
            <a:r>
              <a:rPr lang="en-US" sz="1900" dirty="0" err="1"/>
              <a:t>joue</a:t>
            </a:r>
            <a:r>
              <a:rPr lang="en-US" sz="1900" dirty="0"/>
              <a:t> un </a:t>
            </a:r>
            <a:r>
              <a:rPr lang="en-US" sz="1900" dirty="0" err="1"/>
              <a:t>rôle</a:t>
            </a:r>
            <a:r>
              <a:rPr lang="en-US" sz="1900" dirty="0"/>
              <a:t> </a:t>
            </a:r>
            <a:r>
              <a:rPr lang="en-US" sz="1900" dirty="0" err="1"/>
              <a:t>essentiel</a:t>
            </a:r>
            <a:r>
              <a:rPr lang="en-US" sz="1900" dirty="0"/>
              <a:t> </a:t>
            </a:r>
            <a:r>
              <a:rPr lang="en-US" sz="1900" dirty="0" err="1"/>
              <a:t>dans</a:t>
            </a:r>
            <a:r>
              <a:rPr lang="en-US" sz="1900" dirty="0"/>
              <a:t> la proclamation de la </a:t>
            </a:r>
            <a:r>
              <a:rPr lang="en-US" sz="1900" dirty="0" err="1"/>
              <a:t>République</a:t>
            </a:r>
            <a:r>
              <a:rPr lang="en-US" sz="1900" dirty="0"/>
              <a:t> et la </a:t>
            </a:r>
            <a:r>
              <a:rPr lang="en-US" sz="1900" dirty="0" err="1"/>
              <a:t>déchéance</a:t>
            </a:r>
            <a:r>
              <a:rPr lang="en-US" sz="1900" dirty="0"/>
              <a:t> de </a:t>
            </a:r>
            <a:r>
              <a:rPr lang="en-US" sz="1900" dirty="0" err="1"/>
              <a:t>l’Empire</a:t>
            </a:r>
            <a:r>
              <a:rPr lang="en-US" sz="1900" dirty="0"/>
              <a:t>. </a:t>
            </a:r>
          </a:p>
          <a:p>
            <a:r>
              <a:rPr lang="en-US" sz="1900" dirty="0"/>
              <a:t>Il </a:t>
            </a:r>
            <a:r>
              <a:rPr lang="en-US" sz="1900" dirty="0" err="1"/>
              <a:t>poursuit</a:t>
            </a:r>
            <a:r>
              <a:rPr lang="en-US" sz="1900" dirty="0"/>
              <a:t> </a:t>
            </a:r>
            <a:r>
              <a:rPr lang="en-US" sz="1900" dirty="0" err="1"/>
              <a:t>sa</a:t>
            </a:r>
            <a:r>
              <a:rPr lang="en-US" sz="1900" dirty="0"/>
              <a:t> </a:t>
            </a:r>
            <a:r>
              <a:rPr lang="en-US" sz="1900" dirty="0" err="1"/>
              <a:t>carrière</a:t>
            </a:r>
            <a:r>
              <a:rPr lang="en-US" sz="1900" dirty="0"/>
              <a:t> politique </a:t>
            </a:r>
            <a:r>
              <a:rPr lang="en-US" sz="1900" dirty="0" err="1"/>
              <a:t>comme</a:t>
            </a:r>
            <a:r>
              <a:rPr lang="en-US" sz="1900" dirty="0"/>
              <a:t> </a:t>
            </a:r>
            <a:r>
              <a:rPr lang="en-US" sz="1900" dirty="0" err="1"/>
              <a:t>député</a:t>
            </a:r>
            <a:r>
              <a:rPr lang="en-US" sz="1900" dirty="0"/>
              <a:t> </a:t>
            </a:r>
            <a:r>
              <a:rPr lang="en-US" sz="1900" dirty="0" err="1"/>
              <a:t>républicain</a:t>
            </a:r>
            <a:r>
              <a:rPr lang="en-US" sz="1900" dirty="0"/>
              <a:t> </a:t>
            </a:r>
            <a:r>
              <a:rPr lang="en-US" sz="1900" dirty="0" err="1"/>
              <a:t>opportuniste</a:t>
            </a:r>
            <a:r>
              <a:rPr lang="en-US" sz="1900" dirty="0"/>
              <a:t>. Il </a:t>
            </a:r>
            <a:r>
              <a:rPr lang="en-US" sz="1900" dirty="0" err="1"/>
              <a:t>est</a:t>
            </a:r>
            <a:r>
              <a:rPr lang="en-US" sz="1900" dirty="0"/>
              <a:t> </a:t>
            </a:r>
            <a:r>
              <a:rPr lang="en-US" sz="1900" dirty="0" err="1"/>
              <a:t>président</a:t>
            </a:r>
            <a:r>
              <a:rPr lang="en-US" sz="1900" dirty="0"/>
              <a:t> du Conseil </a:t>
            </a:r>
            <a:r>
              <a:rPr lang="en-US" sz="1900" dirty="0" err="1"/>
              <a:t>en</a:t>
            </a:r>
            <a:r>
              <a:rPr lang="en-US" sz="1900" dirty="0"/>
              <a:t> 1881. </a:t>
            </a:r>
          </a:p>
        </p:txBody>
      </p:sp>
    </p:spTree>
    <p:extLst>
      <p:ext uri="{BB962C8B-B14F-4D97-AF65-F5344CB8AC3E}">
        <p14:creationId xmlns:p14="http://schemas.microsoft.com/office/powerpoint/2010/main" val="688264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9015451D-3352-C54E-92A3-16D8E1A31F45}"/>
              </a:ext>
            </a:extLst>
          </p:cNvPr>
          <p:cNvSpPr>
            <a:spLocks noGrp="1"/>
          </p:cNvSpPr>
          <p:nvPr>
            <p:ph type="title"/>
          </p:nvPr>
        </p:nvSpPr>
        <p:spPr>
          <a:xfrm>
            <a:off x="838200" y="365125"/>
            <a:ext cx="10515600" cy="1325563"/>
          </a:xfrm>
        </p:spPr>
        <p:txBody>
          <a:bodyPr>
            <a:normAutofit/>
          </a:bodyPr>
          <a:lstStyle/>
          <a:p>
            <a:r>
              <a:rPr lang="fr-FR" sz="4600" dirty="0"/>
              <a:t>La politique étrangère du Second Empire</a:t>
            </a:r>
          </a:p>
        </p:txBody>
      </p:sp>
      <p:sp>
        <p:nvSpPr>
          <p:cNvPr id="16"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Espace réservé du contenu 5">
            <a:extLst>
              <a:ext uri="{FF2B5EF4-FFF2-40B4-BE49-F238E27FC236}">
                <a16:creationId xmlns:a16="http://schemas.microsoft.com/office/drawing/2014/main" id="{03983B89-BD64-144D-A785-6DF3BBC32E58}"/>
              </a:ext>
            </a:extLst>
          </p:cNvPr>
          <p:cNvGraphicFramePr>
            <a:graphicFrameLocks noGrp="1"/>
          </p:cNvGraphicFramePr>
          <p:nvPr>
            <p:ph idx="1"/>
            <p:extLst>
              <p:ext uri="{D42A27DB-BD31-4B8C-83A1-F6EECF244321}">
                <p14:modId xmlns:p14="http://schemas.microsoft.com/office/powerpoint/2010/main" val="1244984255"/>
              </p:ext>
            </p:extLst>
          </p:nvPr>
        </p:nvGraphicFramePr>
        <p:xfrm>
          <a:off x="1823360" y="2228087"/>
          <a:ext cx="8545280" cy="3948878"/>
        </p:xfrm>
        <a:graphic>
          <a:graphicData uri="http://schemas.openxmlformats.org/drawingml/2006/table">
            <a:tbl>
              <a:tblPr firstRow="1" bandRow="1">
                <a:tableStyleId>{5C22544A-7EE6-4342-B048-85BDC9FD1C3A}</a:tableStyleId>
              </a:tblPr>
              <a:tblGrid>
                <a:gridCol w="2845368">
                  <a:extLst>
                    <a:ext uri="{9D8B030D-6E8A-4147-A177-3AD203B41FA5}">
                      <a16:colId xmlns:a16="http://schemas.microsoft.com/office/drawing/2014/main" val="1045284522"/>
                    </a:ext>
                  </a:extLst>
                </a:gridCol>
                <a:gridCol w="2854544">
                  <a:extLst>
                    <a:ext uri="{9D8B030D-6E8A-4147-A177-3AD203B41FA5}">
                      <a16:colId xmlns:a16="http://schemas.microsoft.com/office/drawing/2014/main" val="2842787085"/>
                    </a:ext>
                  </a:extLst>
                </a:gridCol>
                <a:gridCol w="2845368">
                  <a:extLst>
                    <a:ext uri="{9D8B030D-6E8A-4147-A177-3AD203B41FA5}">
                      <a16:colId xmlns:a16="http://schemas.microsoft.com/office/drawing/2014/main" val="3254977609"/>
                    </a:ext>
                  </a:extLst>
                </a:gridCol>
              </a:tblGrid>
              <a:tr h="326599">
                <a:tc>
                  <a:txBody>
                    <a:bodyPr/>
                    <a:lstStyle/>
                    <a:p>
                      <a:r>
                        <a:rPr lang="fr-FR" sz="1500"/>
                        <a:t>Dates</a:t>
                      </a:r>
                    </a:p>
                  </a:txBody>
                  <a:tcPr marL="74227" marR="74227" marT="37113" marB="37113"/>
                </a:tc>
                <a:tc>
                  <a:txBody>
                    <a:bodyPr/>
                    <a:lstStyle/>
                    <a:p>
                      <a:r>
                        <a:rPr lang="fr-FR" sz="1500"/>
                        <a:t>Faits</a:t>
                      </a:r>
                    </a:p>
                  </a:txBody>
                  <a:tcPr marL="74227" marR="74227" marT="37113" marB="37113"/>
                </a:tc>
                <a:tc>
                  <a:txBody>
                    <a:bodyPr/>
                    <a:lstStyle/>
                    <a:p>
                      <a:r>
                        <a:rPr lang="fr-FR" sz="1500"/>
                        <a:t>But</a:t>
                      </a:r>
                    </a:p>
                  </a:txBody>
                  <a:tcPr marL="74227" marR="74227" marT="37113" marB="37113"/>
                </a:tc>
                <a:extLst>
                  <a:ext uri="{0D108BD9-81ED-4DB2-BD59-A6C34878D82A}">
                    <a16:rowId xmlns:a16="http://schemas.microsoft.com/office/drawing/2014/main" val="3286161291"/>
                  </a:ext>
                </a:extLst>
              </a:tr>
              <a:tr h="771961">
                <a:tc>
                  <a:txBody>
                    <a:bodyPr/>
                    <a:lstStyle/>
                    <a:p>
                      <a:r>
                        <a:rPr lang="fr-FR" sz="1500"/>
                        <a:t>1854-1856</a:t>
                      </a:r>
                    </a:p>
                  </a:txBody>
                  <a:tcPr marL="74227" marR="74227" marT="37113" marB="37113"/>
                </a:tc>
                <a:tc>
                  <a:txBody>
                    <a:bodyPr/>
                    <a:lstStyle/>
                    <a:p>
                      <a:r>
                        <a:rPr lang="fr-FR" sz="1500"/>
                        <a:t>Guerre de Crimée avec l’aide de l’Italie, le Royaume-Uni et l’Empire ottoman</a:t>
                      </a:r>
                    </a:p>
                  </a:txBody>
                  <a:tcPr marL="74227" marR="74227" marT="37113" marB="37113"/>
                </a:tc>
                <a:tc>
                  <a:txBody>
                    <a:bodyPr/>
                    <a:lstStyle/>
                    <a:p>
                      <a:r>
                        <a:rPr lang="fr-FR" sz="1500"/>
                        <a:t>Limiter l’expansion coloniale russe</a:t>
                      </a:r>
                    </a:p>
                  </a:txBody>
                  <a:tcPr marL="74227" marR="74227" marT="37113" marB="37113"/>
                </a:tc>
                <a:extLst>
                  <a:ext uri="{0D108BD9-81ED-4DB2-BD59-A6C34878D82A}">
                    <a16:rowId xmlns:a16="http://schemas.microsoft.com/office/drawing/2014/main" val="3646920034"/>
                  </a:ext>
                </a:extLst>
              </a:tr>
              <a:tr h="549280">
                <a:tc>
                  <a:txBody>
                    <a:bodyPr/>
                    <a:lstStyle/>
                    <a:p>
                      <a:r>
                        <a:rPr lang="fr-FR" sz="1500"/>
                        <a:t>février 1859</a:t>
                      </a:r>
                    </a:p>
                  </a:txBody>
                  <a:tcPr marL="74227" marR="74227" marT="37113" marB="37113"/>
                </a:tc>
                <a:tc>
                  <a:txBody>
                    <a:bodyPr/>
                    <a:lstStyle/>
                    <a:p>
                      <a:r>
                        <a:rPr lang="fr-FR" sz="1500"/>
                        <a:t>Prise de Saigon</a:t>
                      </a:r>
                    </a:p>
                  </a:txBody>
                  <a:tcPr marL="74227" marR="74227" marT="37113" marB="37113"/>
                </a:tc>
                <a:tc>
                  <a:txBody>
                    <a:bodyPr/>
                    <a:lstStyle/>
                    <a:p>
                      <a:r>
                        <a:rPr lang="fr-FR" sz="1500"/>
                        <a:t>Protéger les chrétiens  de Cochinchine</a:t>
                      </a:r>
                    </a:p>
                  </a:txBody>
                  <a:tcPr marL="74227" marR="74227" marT="37113" marB="37113"/>
                </a:tc>
                <a:extLst>
                  <a:ext uri="{0D108BD9-81ED-4DB2-BD59-A6C34878D82A}">
                    <a16:rowId xmlns:a16="http://schemas.microsoft.com/office/drawing/2014/main" val="1289349177"/>
                  </a:ext>
                </a:extLst>
              </a:tr>
              <a:tr h="549280">
                <a:tc>
                  <a:txBody>
                    <a:bodyPr/>
                    <a:lstStyle/>
                    <a:p>
                      <a:r>
                        <a:rPr lang="fr-FR" sz="1500"/>
                        <a:t>Mai-juillet 1859</a:t>
                      </a:r>
                    </a:p>
                  </a:txBody>
                  <a:tcPr marL="74227" marR="74227" marT="37113" marB="37113"/>
                </a:tc>
                <a:tc>
                  <a:txBody>
                    <a:bodyPr/>
                    <a:lstStyle/>
                    <a:p>
                      <a:r>
                        <a:rPr lang="fr-FR" sz="1500"/>
                        <a:t>Guerre d’Italie </a:t>
                      </a:r>
                    </a:p>
                  </a:txBody>
                  <a:tcPr marL="74227" marR="74227" marT="37113" marB="37113"/>
                </a:tc>
                <a:tc>
                  <a:txBody>
                    <a:bodyPr/>
                    <a:lstStyle/>
                    <a:p>
                      <a:r>
                        <a:rPr lang="fr-FR" sz="1500"/>
                        <a:t>Soutenir l’indépendance italienne face à l’Autriche</a:t>
                      </a:r>
                    </a:p>
                  </a:txBody>
                  <a:tcPr marL="74227" marR="74227" marT="37113" marB="37113"/>
                </a:tc>
                <a:extLst>
                  <a:ext uri="{0D108BD9-81ED-4DB2-BD59-A6C34878D82A}">
                    <a16:rowId xmlns:a16="http://schemas.microsoft.com/office/drawing/2014/main" val="3036044637"/>
                  </a:ext>
                </a:extLst>
              </a:tr>
              <a:tr h="549280">
                <a:tc>
                  <a:txBody>
                    <a:bodyPr/>
                    <a:lstStyle/>
                    <a:p>
                      <a:r>
                        <a:rPr lang="fr-FR" sz="1500"/>
                        <a:t>Octobre 1960</a:t>
                      </a:r>
                    </a:p>
                  </a:txBody>
                  <a:tcPr marL="74227" marR="74227" marT="37113" marB="37113"/>
                </a:tc>
                <a:tc>
                  <a:txBody>
                    <a:bodyPr/>
                    <a:lstStyle/>
                    <a:p>
                      <a:r>
                        <a:rPr lang="fr-FR" sz="1500"/>
                        <a:t>Incendie du palais d’été de Pékin</a:t>
                      </a:r>
                    </a:p>
                  </a:txBody>
                  <a:tcPr marL="74227" marR="74227" marT="37113" marB="37113"/>
                </a:tc>
                <a:tc>
                  <a:txBody>
                    <a:bodyPr/>
                    <a:lstStyle/>
                    <a:p>
                      <a:r>
                        <a:rPr lang="fr-FR" sz="1500"/>
                        <a:t>Limiter l’expansion chinoise</a:t>
                      </a:r>
                    </a:p>
                  </a:txBody>
                  <a:tcPr marL="74227" marR="74227" marT="37113" marB="37113"/>
                </a:tc>
                <a:extLst>
                  <a:ext uri="{0D108BD9-81ED-4DB2-BD59-A6C34878D82A}">
                    <a16:rowId xmlns:a16="http://schemas.microsoft.com/office/drawing/2014/main" val="2177704153"/>
                  </a:ext>
                </a:extLst>
              </a:tr>
              <a:tr h="326599">
                <a:tc>
                  <a:txBody>
                    <a:bodyPr/>
                    <a:lstStyle/>
                    <a:p>
                      <a:r>
                        <a:rPr lang="fr-FR" sz="1500"/>
                        <a:t>1860-1861</a:t>
                      </a:r>
                    </a:p>
                  </a:txBody>
                  <a:tcPr marL="74227" marR="74227" marT="37113" marB="37113"/>
                </a:tc>
                <a:tc>
                  <a:txBody>
                    <a:bodyPr/>
                    <a:lstStyle/>
                    <a:p>
                      <a:r>
                        <a:rPr lang="fr-FR" sz="1500"/>
                        <a:t>Expédition en Syrie</a:t>
                      </a:r>
                    </a:p>
                  </a:txBody>
                  <a:tcPr marL="74227" marR="74227" marT="37113" marB="37113"/>
                </a:tc>
                <a:tc>
                  <a:txBody>
                    <a:bodyPr/>
                    <a:lstStyle/>
                    <a:p>
                      <a:r>
                        <a:rPr lang="fr-FR" sz="1500"/>
                        <a:t>Protection des chrétiens d’Orient</a:t>
                      </a:r>
                    </a:p>
                  </a:txBody>
                  <a:tcPr marL="74227" marR="74227" marT="37113" marB="37113"/>
                </a:tc>
                <a:extLst>
                  <a:ext uri="{0D108BD9-81ED-4DB2-BD59-A6C34878D82A}">
                    <a16:rowId xmlns:a16="http://schemas.microsoft.com/office/drawing/2014/main" val="409594446"/>
                  </a:ext>
                </a:extLst>
              </a:tr>
              <a:tr h="549280">
                <a:tc>
                  <a:txBody>
                    <a:bodyPr/>
                    <a:lstStyle/>
                    <a:p>
                      <a:r>
                        <a:rPr lang="fr-FR" sz="1500"/>
                        <a:t>1861-1867</a:t>
                      </a:r>
                    </a:p>
                  </a:txBody>
                  <a:tcPr marL="74227" marR="74227" marT="37113" marB="37113">
                    <a:solidFill>
                      <a:srgbClr val="FF0000"/>
                    </a:solidFill>
                  </a:tcPr>
                </a:tc>
                <a:tc>
                  <a:txBody>
                    <a:bodyPr/>
                    <a:lstStyle/>
                    <a:p>
                      <a:r>
                        <a:rPr lang="fr-FR" sz="1500"/>
                        <a:t>Guerre au Mexique</a:t>
                      </a:r>
                    </a:p>
                  </a:txBody>
                  <a:tcPr marL="74227" marR="74227" marT="37113" marB="37113">
                    <a:solidFill>
                      <a:srgbClr val="FF0000"/>
                    </a:solidFill>
                  </a:tcPr>
                </a:tc>
                <a:tc>
                  <a:txBody>
                    <a:bodyPr/>
                    <a:lstStyle/>
                    <a:p>
                      <a:r>
                        <a:rPr lang="fr-FR" sz="1500"/>
                        <a:t>contrebalancer la puissance des Etats-Unis</a:t>
                      </a:r>
                    </a:p>
                  </a:txBody>
                  <a:tcPr marL="74227" marR="74227" marT="37113" marB="37113">
                    <a:solidFill>
                      <a:srgbClr val="FF0000"/>
                    </a:solidFill>
                  </a:tcPr>
                </a:tc>
                <a:extLst>
                  <a:ext uri="{0D108BD9-81ED-4DB2-BD59-A6C34878D82A}">
                    <a16:rowId xmlns:a16="http://schemas.microsoft.com/office/drawing/2014/main" val="1708471752"/>
                  </a:ext>
                </a:extLst>
              </a:tr>
              <a:tr h="326599">
                <a:tc>
                  <a:txBody>
                    <a:bodyPr/>
                    <a:lstStyle/>
                    <a:p>
                      <a:r>
                        <a:rPr lang="fr-FR" sz="1500"/>
                        <a:t>juillet –septembre 1870</a:t>
                      </a:r>
                    </a:p>
                  </a:txBody>
                  <a:tcPr marL="74227" marR="74227" marT="37113" marB="37113">
                    <a:solidFill>
                      <a:srgbClr val="FF0000"/>
                    </a:solidFill>
                  </a:tcPr>
                </a:tc>
                <a:tc>
                  <a:txBody>
                    <a:bodyPr/>
                    <a:lstStyle/>
                    <a:p>
                      <a:r>
                        <a:rPr lang="fr-FR" sz="1500"/>
                        <a:t>Guerre franco-prussienne</a:t>
                      </a:r>
                    </a:p>
                  </a:txBody>
                  <a:tcPr marL="74227" marR="74227" marT="37113" marB="37113">
                    <a:solidFill>
                      <a:srgbClr val="FF0000"/>
                    </a:solidFill>
                  </a:tcPr>
                </a:tc>
                <a:tc>
                  <a:txBody>
                    <a:bodyPr/>
                    <a:lstStyle/>
                    <a:p>
                      <a:r>
                        <a:rPr lang="fr-FR" sz="1500"/>
                        <a:t>Limiter l’expansion prussienne</a:t>
                      </a:r>
                    </a:p>
                  </a:txBody>
                  <a:tcPr marL="74227" marR="74227" marT="37113" marB="37113">
                    <a:solidFill>
                      <a:srgbClr val="FF0000"/>
                    </a:solidFill>
                  </a:tcPr>
                </a:tc>
                <a:extLst>
                  <a:ext uri="{0D108BD9-81ED-4DB2-BD59-A6C34878D82A}">
                    <a16:rowId xmlns:a16="http://schemas.microsoft.com/office/drawing/2014/main" val="4160450613"/>
                  </a:ext>
                </a:extLst>
              </a:tr>
            </a:tbl>
          </a:graphicData>
        </a:graphic>
      </p:graphicFrame>
    </p:spTree>
    <p:extLst>
      <p:ext uri="{BB962C8B-B14F-4D97-AF65-F5344CB8AC3E}">
        <p14:creationId xmlns:p14="http://schemas.microsoft.com/office/powerpoint/2010/main" val="15979050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665</Words>
  <Application>Microsoft Office PowerPoint</Application>
  <PresentationFormat>Grand écran</PresentationFormat>
  <Paragraphs>71</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Thème Office</vt:lpstr>
      <vt:lpstr>La difficile entrée dans l’âge démocratique : la 2ème République et le Second Empire</vt:lpstr>
      <vt:lpstr>Alexis de Tocqueville  : de l'égalisation des conditions </vt:lpstr>
      <vt:lpstr>1. La Deuxième République : ses échecs et ses réussites  </vt:lpstr>
      <vt:lpstr>Barricades de la rue Saint Maur   Daguerreotype de l’époque</vt:lpstr>
      <vt:lpstr>Souvenirs d’Alexis de Tocqueville, scène du 25 février 1848</vt:lpstr>
      <vt:lpstr>Pour un droit au travail </vt:lpstr>
      <vt:lpstr>Membres du gouvernement provisoire</vt:lpstr>
      <vt:lpstr> Intrusion des républicains socialistes dans l ’Assemblée nationale constituante le 15 mai 1848 caricature de Cham</vt:lpstr>
      <vt:lpstr>Mgr Affre, archevêque de Paris, tombe sur les barricades le 26 juin 1848</vt:lpstr>
      <vt:lpstr>Adolphe Thiers (1797-1877)</vt:lpstr>
      <vt:lpstr>Constitution de la Seconde République</vt:lpstr>
      <vt:lpstr>Napoléon III (1808-1873)</vt:lpstr>
      <vt:lpstr>Élections présidentielles de 1848</vt:lpstr>
      <vt:lpstr>2. Le Second Empire  : ses caractéristiques  </vt:lpstr>
      <vt:lpstr>Appel au plébiscite de 1852</vt:lpstr>
      <vt:lpstr>Constitution du Second Empire</vt:lpstr>
      <vt:lpstr>Léon Gambetta (1838-1882)</vt:lpstr>
      <vt:lpstr>La politique étrangère du Second Empire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difficile entrée dans l’âge démocratique : la 2ème République et le Second Empire</dc:title>
  <dc:creator>sylvie Bernay</dc:creator>
  <cp:lastModifiedBy>sylvie Bernay</cp:lastModifiedBy>
  <cp:revision>3</cp:revision>
  <dcterms:created xsi:type="dcterms:W3CDTF">2022-08-18T16:30:52Z</dcterms:created>
  <dcterms:modified xsi:type="dcterms:W3CDTF">2025-12-18T10:51:23Z</dcterms:modified>
</cp:coreProperties>
</file>