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8" r:id="rId3"/>
    <p:sldId id="280" r:id="rId4"/>
    <p:sldId id="270" r:id="rId5"/>
    <p:sldId id="293" r:id="rId6"/>
    <p:sldId id="259" r:id="rId7"/>
    <p:sldId id="282" r:id="rId8"/>
    <p:sldId id="271" r:id="rId9"/>
    <p:sldId id="300" r:id="rId10"/>
    <p:sldId id="303" r:id="rId11"/>
    <p:sldId id="294" r:id="rId12"/>
    <p:sldId id="260" r:id="rId13"/>
    <p:sldId id="272" r:id="rId14"/>
    <p:sldId id="283" r:id="rId15"/>
    <p:sldId id="273" r:id="rId16"/>
    <p:sldId id="295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43"/>
    <p:restoredTop sz="94694"/>
  </p:normalViewPr>
  <p:slideViewPr>
    <p:cSldViewPr snapToGrid="0" snapToObjects="1">
      <p:cViewPr varScale="1">
        <p:scale>
          <a:sx n="104" d="100"/>
          <a:sy n="104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8118E-CF1A-A249-8F02-8C990BF8C3EE}" type="datetimeFigureOut">
              <a:rPr lang="fr-FR" smtClean="0"/>
              <a:t>08/07/2020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FB2E9-112A-1147-AFD0-8EA08C6CDB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75976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8118E-CF1A-A249-8F02-8C990BF8C3EE}" type="datetimeFigureOut">
              <a:rPr lang="fr-FR" smtClean="0"/>
              <a:t>08/07/2020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FB2E9-112A-1147-AFD0-8EA08C6CDB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5219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8118E-CF1A-A249-8F02-8C990BF8C3EE}" type="datetimeFigureOut">
              <a:rPr lang="fr-FR" smtClean="0"/>
              <a:t>08/07/2020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FB2E9-112A-1147-AFD0-8EA08C6CDB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55310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8118E-CF1A-A249-8F02-8C990BF8C3EE}" type="datetimeFigureOut">
              <a:rPr lang="fr-FR" smtClean="0"/>
              <a:t>08/07/2020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FB2E9-112A-1147-AFD0-8EA08C6CDB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5534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8118E-CF1A-A249-8F02-8C990BF8C3EE}" type="datetimeFigureOut">
              <a:rPr lang="fr-FR" smtClean="0"/>
              <a:t>08/07/2020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FB2E9-112A-1147-AFD0-8EA08C6CDBD3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659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8118E-CF1A-A249-8F02-8C990BF8C3EE}" type="datetimeFigureOut">
              <a:rPr lang="fr-FR" smtClean="0"/>
              <a:t>08/07/2020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FB2E9-112A-1147-AFD0-8EA08C6CDB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6188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8118E-CF1A-A249-8F02-8C990BF8C3EE}" type="datetimeFigureOut">
              <a:rPr lang="fr-FR" smtClean="0"/>
              <a:t>08/07/2020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FB2E9-112A-1147-AFD0-8EA08C6CDB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0337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8118E-CF1A-A249-8F02-8C990BF8C3EE}" type="datetimeFigureOut">
              <a:rPr lang="fr-FR" smtClean="0"/>
              <a:t>08/07/2020</a:t>
            </a:fld>
            <a:endParaRPr lang="fr-F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fr-FR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FB2E9-112A-1147-AFD0-8EA08C6CDB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7589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2E8118E-CF1A-A249-8F02-8C990BF8C3EE}" type="datetimeFigureOut">
              <a:rPr lang="fr-FR" smtClean="0"/>
              <a:t>08/07/2020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fr-F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FB2E9-112A-1147-AFD0-8EA08C6CDB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5381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8118E-CF1A-A249-8F02-8C990BF8C3EE}" type="datetimeFigureOut">
              <a:rPr lang="fr-FR" smtClean="0"/>
              <a:t>08/07/2020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FB2E9-112A-1147-AFD0-8EA08C6CDB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5978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8118E-CF1A-A249-8F02-8C990BF8C3EE}" type="datetimeFigureOut">
              <a:rPr lang="fr-FR" smtClean="0"/>
              <a:t>08/07/2020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FB2E9-112A-1147-AFD0-8EA08C6CDB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7197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02E8118E-CF1A-A249-8F02-8C990BF8C3EE}" type="datetimeFigureOut">
              <a:rPr lang="fr-FR" smtClean="0"/>
              <a:t>08/07/2020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5CDFB2E9-112A-1147-AFD0-8EA08C6CDB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534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1F8627-04BE-C94D-BB9A-520D4054B1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Un tournant social, politique et culturel, la France de 1974 à 1988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BFBCC27-008B-304A-AD07-62704EAAC0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Chapitre 8</a:t>
            </a:r>
          </a:p>
        </p:txBody>
      </p:sp>
    </p:spTree>
    <p:extLst>
      <p:ext uri="{BB962C8B-B14F-4D97-AF65-F5344CB8AC3E}">
        <p14:creationId xmlns:p14="http://schemas.microsoft.com/office/powerpoint/2010/main" val="1271934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985" name="Titre 1">
            <a:extLst>
              <a:ext uri="{FF2B5EF4-FFF2-40B4-BE49-F238E27FC236}">
                <a16:creationId xmlns:a16="http://schemas.microsoft.com/office/drawing/2014/main" id="{D350143E-1F24-5544-A163-182E64288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3363974" cy="1728044"/>
          </a:xfrm>
          <a:noFill/>
          <a:ln>
            <a:solidFill>
              <a:schemeClr val="bg1"/>
            </a:solidFill>
          </a:ln>
        </p:spPr>
        <p:txBody>
          <a:bodyPr vert="horz" wrap="square" lIns="182880" tIns="182880" rIns="182880" bIns="182880" rtlCol="0" anchor="ctr" anchorCtr="1">
            <a:normAutofit/>
          </a:bodyPr>
          <a:lstStyle/>
          <a:p>
            <a:r>
              <a:rPr lang="en-US" altLang="fr-FR" sz="2800">
                <a:solidFill>
                  <a:schemeClr val="bg1"/>
                </a:solidFill>
              </a:rPr>
              <a:t>Georges Pompidou (1911-1974)</a:t>
            </a:r>
          </a:p>
        </p:txBody>
      </p:sp>
      <p:sp>
        <p:nvSpPr>
          <p:cNvPr id="41986" name="Espace réservé du texte 2">
            <a:extLst>
              <a:ext uri="{FF2B5EF4-FFF2-40B4-BE49-F238E27FC236}">
                <a16:creationId xmlns:a16="http://schemas.microsoft.com/office/drawing/2014/main" id="{ECF09658-4931-304B-B3AC-C2A58FBF1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8" y="2638044"/>
            <a:ext cx="3363974" cy="3415622"/>
          </a:xfrm>
        </p:spPr>
        <p:txBody>
          <a:bodyPr vert="horz" lIns="91440" tIns="45720" rIns="91440" bIns="45720" rtlCol="0" anchorCtr="1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 altLang="fr-FR">
                <a:solidFill>
                  <a:schemeClr val="bg1"/>
                </a:solidFill>
              </a:rPr>
              <a:t>Directeur de cabinet du président De Gaulle, il devient Premier Ministre de 1962 à 1968. Après la démission du général, il se porte candidat et devient le 19</a:t>
            </a:r>
            <a:r>
              <a:rPr lang="en-US" altLang="fr-FR" baseline="30000">
                <a:solidFill>
                  <a:schemeClr val="bg1"/>
                </a:solidFill>
              </a:rPr>
              <a:t>ème</a:t>
            </a:r>
            <a:r>
              <a:rPr lang="en-US" altLang="fr-FR">
                <a:solidFill>
                  <a:schemeClr val="bg1"/>
                </a:solidFill>
              </a:rPr>
              <a:t> président de la République. Il relance alors le processus européen mais ne donne aucune ouverture aux mouvements issus de mai 68. Il meurt le 2 avril 1974 avant la fin de son mandat.</a:t>
            </a:r>
          </a:p>
        </p:txBody>
      </p:sp>
      <p:pic>
        <p:nvPicPr>
          <p:cNvPr id="41987" name="Espace réservé du contenu 4" descr="220px-Georges_Pompidou_-_Bundesarchiv_B_145_Bild-F020538-0006.jpg">
            <a:extLst>
              <a:ext uri="{FF2B5EF4-FFF2-40B4-BE49-F238E27FC236}">
                <a16:creationId xmlns:a16="http://schemas.microsoft.com/office/drawing/2014/main" id="{2BF02B74-37F9-8546-A437-5DCE907E41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747" y="643467"/>
            <a:ext cx="4818800" cy="541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785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009" name="Titre 6">
            <a:extLst>
              <a:ext uri="{FF2B5EF4-FFF2-40B4-BE49-F238E27FC236}">
                <a16:creationId xmlns:a16="http://schemas.microsoft.com/office/drawing/2014/main" id="{F5701551-112C-D147-9CA1-98C38FFDB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pPr eaLnBrk="1" hangingPunct="1"/>
            <a:r>
              <a:rPr lang="fr-FR" altLang="fr-FR">
                <a:solidFill>
                  <a:srgbClr val="FFFFFF"/>
                </a:solidFill>
                <a:ea typeface="ＭＳ Ｐゴシック" panose="020B0600070205080204" pitchFamily="34" charset="-128"/>
              </a:rPr>
              <a:t>Premiers ministres de la présidence Pompidou</a:t>
            </a:r>
          </a:p>
        </p:txBody>
      </p:sp>
      <p:sp>
        <p:nvSpPr>
          <p:cNvPr id="43010" name="Espace réservé du contenu 7">
            <a:extLst>
              <a:ext uri="{FF2B5EF4-FFF2-40B4-BE49-F238E27FC236}">
                <a16:creationId xmlns:a16="http://schemas.microsoft.com/office/drawing/2014/main" id="{BDA816B9-F27F-FA4F-926B-898F60F8B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1695" y="1402080"/>
            <a:ext cx="5320696" cy="4053840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fr-FR" altLang="fr-FR">
                <a:ea typeface="ＭＳ Ｐゴシック" panose="020B0600070205080204" pitchFamily="34" charset="-128"/>
              </a:rPr>
              <a:t>Jacques Chaban-Delmas (21 juin 1969 au 5 juillet 1972)</a:t>
            </a:r>
          </a:p>
          <a:p>
            <a:pPr eaLnBrk="1" hangingPunct="1"/>
            <a:r>
              <a:rPr lang="fr-FR" altLang="fr-FR">
                <a:ea typeface="ＭＳ Ｐゴシック" panose="020B0600070205080204" pitchFamily="34" charset="-128"/>
              </a:rPr>
              <a:t>Pierre Mesmer (5 juillet 1972 au 27 mai 1974)</a:t>
            </a:r>
          </a:p>
        </p:txBody>
      </p:sp>
    </p:spTree>
    <p:extLst>
      <p:ext uri="{BB962C8B-B14F-4D97-AF65-F5344CB8AC3E}">
        <p14:creationId xmlns:p14="http://schemas.microsoft.com/office/powerpoint/2010/main" val="2769759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3F47E20B-1205-4238-A82B-90EF577F32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D13567AC-EB9A-47A9-B6EC-B5BDB73B11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033" name="Titre 4">
            <a:extLst>
              <a:ext uri="{FF2B5EF4-FFF2-40B4-BE49-F238E27FC236}">
                <a16:creationId xmlns:a16="http://schemas.microsoft.com/office/drawing/2014/main" id="{33CEE312-18A1-064B-8FA5-1251A499C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820010"/>
            <a:ext cx="3415288" cy="3212654"/>
          </a:xfrm>
          <a:noFill/>
          <a:ln>
            <a:solidFill>
              <a:schemeClr val="bg1"/>
            </a:solidFill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altLang="fr-FR" sz="3200">
                <a:solidFill>
                  <a:schemeClr val="bg1"/>
                </a:solidFill>
              </a:rPr>
              <a:t>5ème législature (1973-1978)</a:t>
            </a:r>
          </a:p>
        </p:txBody>
      </p:sp>
      <p:pic>
        <p:nvPicPr>
          <p:cNvPr id="44034" name="Espace réservé du contenu 6" descr="1973.png">
            <a:extLst>
              <a:ext uri="{FF2B5EF4-FFF2-40B4-BE49-F238E27FC236}">
                <a16:creationId xmlns:a16="http://schemas.microsoft.com/office/drawing/2014/main" id="{6A95356B-7140-9D4A-B0AF-69EBBDA710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763" y="824819"/>
            <a:ext cx="6250769" cy="5047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850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re 1">
            <a:extLst>
              <a:ext uri="{FF2B5EF4-FFF2-40B4-BE49-F238E27FC236}">
                <a16:creationId xmlns:a16="http://schemas.microsoft.com/office/drawing/2014/main" id="{E67A6734-E7CF-B049-B7CC-AC940E0F5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484632"/>
            <a:ext cx="7772400" cy="1609344"/>
          </a:xfrm>
        </p:spPr>
        <p:txBody>
          <a:bodyPr/>
          <a:lstStyle/>
          <a:p>
            <a:r>
              <a:rPr lang="fr-FR" altLang="fr-FR">
                <a:solidFill>
                  <a:srgbClr val="7B9899"/>
                </a:solidFill>
                <a:ea typeface="ＭＳ Ｐゴシック" panose="020B0600070205080204" pitchFamily="34" charset="-128"/>
              </a:rPr>
              <a:t>Élections présidentielles des 5 et 19 mai 1974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32880D99-5394-D949-91CD-5B0F0B1EEFC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209801" y="2120901"/>
          <a:ext cx="7772401" cy="4257675"/>
        </p:xfrm>
        <a:graphic>
          <a:graphicData uri="http://schemas.openxmlformats.org/drawingml/2006/table">
            <a:tbl>
              <a:tblPr/>
              <a:tblGrid>
                <a:gridCol w="2591284">
                  <a:extLst>
                    <a:ext uri="{9D8B030D-6E8A-4147-A177-3AD203B41FA5}">
                      <a16:colId xmlns:a16="http://schemas.microsoft.com/office/drawing/2014/main" val="444171944"/>
                    </a:ext>
                  </a:extLst>
                </a:gridCol>
                <a:gridCol w="2589833">
                  <a:extLst>
                    <a:ext uri="{9D8B030D-6E8A-4147-A177-3AD203B41FA5}">
                      <a16:colId xmlns:a16="http://schemas.microsoft.com/office/drawing/2014/main" val="404421263"/>
                    </a:ext>
                  </a:extLst>
                </a:gridCol>
                <a:gridCol w="2591284">
                  <a:extLst>
                    <a:ext uri="{9D8B030D-6E8A-4147-A177-3AD203B41FA5}">
                      <a16:colId xmlns:a16="http://schemas.microsoft.com/office/drawing/2014/main" val="4250262975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marL="83571" marR="835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1</a:t>
                      </a:r>
                      <a:r>
                        <a:rPr kumimoji="0" lang="fr-FR" altLang="fr-FR" sz="1800" b="1" i="0" u="none" strike="noStrike" cap="none" normalizeH="0" baseline="3000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er</a:t>
                      </a:r>
                      <a:r>
                        <a:rPr kumimoji="0" lang="fr-FR" alt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 tour</a:t>
                      </a:r>
                    </a:p>
                  </a:txBody>
                  <a:tcPr marL="83571" marR="835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2</a:t>
                      </a:r>
                      <a:r>
                        <a:rPr kumimoji="0" lang="fr-FR" altLang="fr-FR" sz="1800" b="1" i="0" u="none" strike="noStrike" cap="none" normalizeH="0" baseline="3000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ème</a:t>
                      </a:r>
                      <a:r>
                        <a:rPr kumimoji="0" lang="fr-FR" alt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 tour</a:t>
                      </a:r>
                    </a:p>
                  </a:txBody>
                  <a:tcPr marL="83571" marR="835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0147949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Participation</a:t>
                      </a:r>
                    </a:p>
                  </a:txBody>
                  <a:tcPr marL="83571" marR="835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84,23 %</a:t>
                      </a:r>
                      <a:endParaRPr kumimoji="0" lang="fr-FR" altLang="fr-FR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marL="83571" marR="835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87,33 %</a:t>
                      </a:r>
                      <a:endParaRPr kumimoji="0" lang="fr-FR" altLang="fr-FR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marL="83571" marR="835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955609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E700EF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François Mitterrand (PS)</a:t>
                      </a:r>
                    </a:p>
                  </a:txBody>
                  <a:tcPr marL="83571" marR="835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E700EF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43,25 %</a:t>
                      </a:r>
                      <a:endParaRPr kumimoji="0" lang="fr-FR" altLang="fr-FR" sz="1200" b="0" i="0" u="none" strike="noStrike" cap="none" normalizeH="0" baseline="0">
                        <a:ln>
                          <a:noFill/>
                        </a:ln>
                        <a:solidFill>
                          <a:srgbClr val="E700EF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marL="83571" marR="835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E700EF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49,19 %</a:t>
                      </a:r>
                      <a:endParaRPr kumimoji="0" lang="fr-FR" altLang="fr-FR" sz="1200" b="0" i="0" u="none" strike="noStrike" cap="none" normalizeH="0" baseline="0">
                        <a:ln>
                          <a:noFill/>
                        </a:ln>
                        <a:solidFill>
                          <a:srgbClr val="E700EF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marL="83571" marR="835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7582444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Valery Giscard d</a:t>
                      </a:r>
                      <a:r>
                        <a:rPr kumimoji="0" lang="ja-JP" altLang="fr-F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’</a:t>
                      </a:r>
                      <a:r>
                        <a:rPr kumimoji="0" lang="fr-FR" altLang="ja-JP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Estaing (RI)</a:t>
                      </a:r>
                      <a:endParaRPr kumimoji="0" lang="fr-FR" altLang="fr-FR" sz="12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marL="83571" marR="835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32,60 %</a:t>
                      </a:r>
                      <a:endParaRPr kumimoji="0" lang="fr-FR" altLang="fr-FR" sz="1200" b="0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marL="83571" marR="835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50,81 %</a:t>
                      </a:r>
                      <a:endParaRPr kumimoji="0" lang="fr-FR" altLang="fr-FR" sz="1200" b="0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marL="83571" marR="835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2664656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Jacques Chaban-Delmas (UDR)</a:t>
                      </a:r>
                    </a:p>
                  </a:txBody>
                  <a:tcPr marL="83571" marR="835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15,11 %</a:t>
                      </a:r>
                      <a:endParaRPr kumimoji="0" lang="fr-FR" altLang="fr-FR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marL="83571" marR="835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-</a:t>
                      </a:r>
                    </a:p>
                  </a:txBody>
                  <a:tcPr marL="83571" marR="835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4272231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Jean Royer (droite sans étiquette)</a:t>
                      </a:r>
                    </a:p>
                  </a:txBody>
                  <a:tcPr marL="83571" marR="835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3,17 %</a:t>
                      </a:r>
                      <a:endParaRPr kumimoji="0" lang="fr-FR" altLang="fr-FR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marL="83571" marR="835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-</a:t>
                      </a:r>
                    </a:p>
                  </a:txBody>
                  <a:tcPr marL="83571" marR="835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186344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Arlette Laguiller (Lutte ouvrière)</a:t>
                      </a:r>
                    </a:p>
                  </a:txBody>
                  <a:tcPr marL="83571" marR="835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2,33 %</a:t>
                      </a:r>
                      <a:endParaRPr kumimoji="0" lang="fr-FR" altLang="fr-FR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marL="83571" marR="835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-</a:t>
                      </a:r>
                    </a:p>
                  </a:txBody>
                  <a:tcPr marL="83571" marR="835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0607829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René Dumont (écologiste)</a:t>
                      </a:r>
                    </a:p>
                  </a:txBody>
                  <a:tcPr marL="83571" marR="835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1,32 %		</a:t>
                      </a:r>
                    </a:p>
                  </a:txBody>
                  <a:tcPr marL="83571" marR="835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-</a:t>
                      </a:r>
                    </a:p>
                  </a:txBody>
                  <a:tcPr marL="83571" marR="835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7602802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Jean-Marie Le Pen (Front National)</a:t>
                      </a:r>
                    </a:p>
                  </a:txBody>
                  <a:tcPr marL="83571" marR="835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0,75 %</a:t>
                      </a:r>
                      <a:endParaRPr kumimoji="0" lang="fr-FR" altLang="fr-FR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marL="83571" marR="835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-</a:t>
                      </a:r>
                    </a:p>
                  </a:txBody>
                  <a:tcPr marL="83571" marR="835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851820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Emile Muller (Mouvement démocrate socialiste)</a:t>
                      </a:r>
                    </a:p>
                  </a:txBody>
                  <a:tcPr marL="83571" marR="835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0,69 %</a:t>
                      </a:r>
                      <a:endParaRPr kumimoji="0" lang="fr-FR" altLang="fr-FR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marL="83571" marR="835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-</a:t>
                      </a:r>
                    </a:p>
                  </a:txBody>
                  <a:tcPr marL="83571" marR="835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0749863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Alain Krivine (Front Communiste révolutionnaire)</a:t>
                      </a:r>
                    </a:p>
                  </a:txBody>
                  <a:tcPr marL="83571" marR="835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0,37 %</a:t>
                      </a:r>
                      <a:endParaRPr kumimoji="0" lang="fr-FR" altLang="fr-FR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marL="83571" marR="835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-</a:t>
                      </a:r>
                    </a:p>
                  </a:txBody>
                  <a:tcPr marL="83571" marR="835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16530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3734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081" name="Titre 1">
            <a:extLst>
              <a:ext uri="{FF2B5EF4-FFF2-40B4-BE49-F238E27FC236}">
                <a16:creationId xmlns:a16="http://schemas.microsoft.com/office/drawing/2014/main" id="{B5CA7AC6-D45C-3647-ACF1-1C45738EA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3363974" cy="1728044"/>
          </a:xfrm>
          <a:noFill/>
          <a:ln>
            <a:solidFill>
              <a:schemeClr val="bg1"/>
            </a:solidFill>
          </a:ln>
        </p:spPr>
        <p:txBody>
          <a:bodyPr vert="horz" wrap="square" lIns="182880" tIns="182880" rIns="182880" bIns="182880" rtlCol="0" anchor="ctr">
            <a:normAutofit/>
          </a:bodyPr>
          <a:lstStyle/>
          <a:p>
            <a:r>
              <a:rPr lang="en-US" altLang="fr-FR" sz="2400">
                <a:solidFill>
                  <a:schemeClr val="bg1"/>
                </a:solidFill>
              </a:rPr>
              <a:t>Valery Giscard d</a:t>
            </a:r>
            <a:r>
              <a:rPr lang="en-US" altLang="ja-JP" sz="2400">
                <a:solidFill>
                  <a:schemeClr val="bg1"/>
                </a:solidFill>
              </a:rPr>
              <a:t>’Estaing (né en 1926 à Coblence)</a:t>
            </a:r>
            <a:endParaRPr lang="en-US" altLang="fr-FR" sz="2400">
              <a:solidFill>
                <a:schemeClr val="bg1"/>
              </a:solidFill>
            </a:endParaRPr>
          </a:p>
        </p:txBody>
      </p:sp>
      <p:sp>
        <p:nvSpPr>
          <p:cNvPr id="46082" name="Espace réservé du texte 2">
            <a:extLst>
              <a:ext uri="{FF2B5EF4-FFF2-40B4-BE49-F238E27FC236}">
                <a16:creationId xmlns:a16="http://schemas.microsoft.com/office/drawing/2014/main" id="{58572CFB-3D48-534A-83F8-2E55D397FB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8" y="2638044"/>
            <a:ext cx="3363974" cy="3415622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 altLang="fr-FR">
                <a:solidFill>
                  <a:schemeClr val="bg1"/>
                </a:solidFill>
              </a:rPr>
              <a:t>Ministre des Finances de 1962 à 1966, il présente sa candidature à la tête des Républicains indépendants et devient le 20</a:t>
            </a:r>
            <a:r>
              <a:rPr lang="en-US" altLang="fr-FR" baseline="30000">
                <a:solidFill>
                  <a:schemeClr val="bg1"/>
                </a:solidFill>
              </a:rPr>
              <a:t>ème</a:t>
            </a:r>
            <a:r>
              <a:rPr lang="en-US" altLang="fr-FR">
                <a:solidFill>
                  <a:schemeClr val="bg1"/>
                </a:solidFill>
              </a:rPr>
              <a:t> président de la République après avoir battu le gaulliste Jacques Chaban-Delmas. L</a:t>
            </a:r>
            <a:r>
              <a:rPr lang="en-US" altLang="ja-JP">
                <a:solidFill>
                  <a:schemeClr val="bg1"/>
                </a:solidFill>
              </a:rPr>
              <a:t>’abaissement de la majorité à 18ans, la dépénalisation de l’avortement et le divorce par consentement mutuel contribuent à former la nouvelle société issue de mai 68.</a:t>
            </a:r>
            <a:endParaRPr lang="en-US" altLang="fr-FR">
              <a:solidFill>
                <a:schemeClr val="bg1"/>
              </a:solidFill>
            </a:endParaRPr>
          </a:p>
        </p:txBody>
      </p:sp>
      <p:pic>
        <p:nvPicPr>
          <p:cNvPr id="46083" name="Espace réservé du contenu 4" descr="Valéry_Giscard_d’Estaing_1978(3).jpg">
            <a:extLst>
              <a:ext uri="{FF2B5EF4-FFF2-40B4-BE49-F238E27FC236}">
                <a16:creationId xmlns:a16="http://schemas.microsoft.com/office/drawing/2014/main" id="{808B0C96-F352-FE4F-962A-2AE332CD2B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7207" y="643467"/>
            <a:ext cx="3531880" cy="541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407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105" name="Titre 6">
            <a:extLst>
              <a:ext uri="{FF2B5EF4-FFF2-40B4-BE49-F238E27FC236}">
                <a16:creationId xmlns:a16="http://schemas.microsoft.com/office/drawing/2014/main" id="{C340EFC4-78C8-B54C-B2E7-755173E83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pPr eaLnBrk="1" hangingPunct="1"/>
            <a:r>
              <a:rPr lang="fr-FR" altLang="fr-FR" sz="1700">
                <a:solidFill>
                  <a:srgbClr val="FFFFFF"/>
                </a:solidFill>
                <a:ea typeface="ＭＳ Ｐゴシック" panose="020B0600070205080204" pitchFamily="34" charset="-128"/>
              </a:rPr>
              <a:t>Chefs du gouvernements de la présidence de VGE</a:t>
            </a:r>
          </a:p>
        </p:txBody>
      </p:sp>
      <p:sp>
        <p:nvSpPr>
          <p:cNvPr id="47106" name="Espace réservé du contenu 7">
            <a:extLst>
              <a:ext uri="{FF2B5EF4-FFF2-40B4-BE49-F238E27FC236}">
                <a16:creationId xmlns:a16="http://schemas.microsoft.com/office/drawing/2014/main" id="{6201DD3F-65F3-BF4C-8528-D653E3A540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1695" y="1402080"/>
            <a:ext cx="5320696" cy="4053840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fr-FR" altLang="fr-FR">
                <a:ea typeface="ＭＳ Ｐゴシック" panose="020B0600070205080204" pitchFamily="34" charset="-128"/>
              </a:rPr>
              <a:t>Jacques Chirac (27 mai 1974 au 25 août 1976)</a:t>
            </a:r>
          </a:p>
          <a:p>
            <a:pPr eaLnBrk="1" hangingPunct="1"/>
            <a:r>
              <a:rPr lang="fr-FR" altLang="fr-FR">
                <a:ea typeface="ＭＳ Ｐゴシック" panose="020B0600070205080204" pitchFamily="34" charset="-128"/>
              </a:rPr>
              <a:t>Raymond Barre (25 août 1976 au 21 mai 1981)</a:t>
            </a:r>
          </a:p>
        </p:txBody>
      </p:sp>
    </p:spTree>
    <p:extLst>
      <p:ext uri="{BB962C8B-B14F-4D97-AF65-F5344CB8AC3E}">
        <p14:creationId xmlns:p14="http://schemas.microsoft.com/office/powerpoint/2010/main" val="9496112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3F47E20B-1205-4238-A82B-90EF577F32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D13567AC-EB9A-47A9-B6EC-B5BDB73B11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129" name="Titre 1">
            <a:extLst>
              <a:ext uri="{FF2B5EF4-FFF2-40B4-BE49-F238E27FC236}">
                <a16:creationId xmlns:a16="http://schemas.microsoft.com/office/drawing/2014/main" id="{7FC19775-B7BC-F941-9437-C5C274F74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820010"/>
            <a:ext cx="3415288" cy="3212654"/>
          </a:xfrm>
          <a:noFill/>
          <a:ln>
            <a:solidFill>
              <a:schemeClr val="bg1"/>
            </a:solidFill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altLang="fr-FR" sz="3200">
                <a:solidFill>
                  <a:schemeClr val="bg1"/>
                </a:solidFill>
              </a:rPr>
              <a:t>6ème législature (1978-1981)</a:t>
            </a:r>
          </a:p>
        </p:txBody>
      </p:sp>
      <p:pic>
        <p:nvPicPr>
          <p:cNvPr id="48130" name="Espace réservé du contenu 3" descr="1978.png">
            <a:extLst>
              <a:ext uri="{FF2B5EF4-FFF2-40B4-BE49-F238E27FC236}">
                <a16:creationId xmlns:a16="http://schemas.microsoft.com/office/drawing/2014/main" id="{C882D4C7-E925-6B47-B311-0E032F23D4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763" y="1129544"/>
            <a:ext cx="6250769" cy="4438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94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419501C6-F015-4273-AF88-E0F6C8538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A677DB7-5829-45BD-9754-5EC484CC42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65429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153" name="Titre 1">
            <a:extLst>
              <a:ext uri="{FF2B5EF4-FFF2-40B4-BE49-F238E27FC236}">
                <a16:creationId xmlns:a16="http://schemas.microsoft.com/office/drawing/2014/main" id="{FAEE10D8-05E7-EB49-9749-2A3AE4B85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404872"/>
            <a:ext cx="3044950" cy="162779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altLang="fr-FR" sz="2200"/>
              <a:t>Progression du chômage en France depuis 1973</a:t>
            </a:r>
          </a:p>
        </p:txBody>
      </p:sp>
      <p:pic>
        <p:nvPicPr>
          <p:cNvPr id="49154" name="Espace réservé du contenu 3" descr="chomage_france.gif">
            <a:extLst>
              <a:ext uri="{FF2B5EF4-FFF2-40B4-BE49-F238E27FC236}">
                <a16:creationId xmlns:a16="http://schemas.microsoft.com/office/drawing/2014/main" id="{85583498-9CD2-224C-9D95-4E79A2C7BF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376" y="874910"/>
            <a:ext cx="6257544" cy="4793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5258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5FA21C72-692C-49FD-9EB4-DDDDDEBD4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75405" y="950977"/>
            <a:ext cx="9041190" cy="4956047"/>
          </a:xfrm>
          <a:prstGeom prst="rect">
            <a:avLst/>
          </a:prstGeom>
          <a:solidFill>
            <a:srgbClr val="FFFFFF"/>
          </a:solidFill>
          <a:ln w="3175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0178" name="Espace réservé du contenu 6" descr="dette-publique-française.jpg">
            <a:extLst>
              <a:ext uri="{FF2B5EF4-FFF2-40B4-BE49-F238E27FC236}">
                <a16:creationId xmlns:a16="http://schemas.microsoft.com/office/drawing/2014/main" id="{5C2FD00A-4B3F-4E48-8B7C-4A9BA38611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322" y="1271016"/>
            <a:ext cx="7315200" cy="4315968"/>
          </a:xfrm>
          <a:prstGeom prst="rect">
            <a:avLst/>
          </a:prstGeom>
        </p:spPr>
      </p:pic>
      <p:sp>
        <p:nvSpPr>
          <p:cNvPr id="73" name="Oval 72">
            <a:extLst>
              <a:ext uri="{FF2B5EF4-FFF2-40B4-BE49-F238E27FC236}">
                <a16:creationId xmlns:a16="http://schemas.microsoft.com/office/drawing/2014/main" id="{FBAF941A-6830-47A3-B63C-7C7B66AEA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380" y="624518"/>
            <a:ext cx="2157984" cy="2157984"/>
          </a:xfrm>
          <a:prstGeom prst="ellipse">
            <a:avLst/>
          </a:prstGeom>
          <a:solidFill>
            <a:srgbClr val="404040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177" name="Titre 4">
            <a:extLst>
              <a:ext uri="{FF2B5EF4-FFF2-40B4-BE49-F238E27FC236}">
                <a16:creationId xmlns:a16="http://schemas.microsoft.com/office/drawing/2014/main" id="{8CC55B4B-377D-8A4C-93B0-4C3A53EB4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972" y="789110"/>
            <a:ext cx="1828800" cy="1828800"/>
          </a:xfrm>
          <a:prstGeom prst="ellipse">
            <a:avLst/>
          </a:prstGeom>
          <a:noFill/>
          <a:ln>
            <a:solidFill>
              <a:srgbClr val="FFFFFF"/>
            </a:solidFill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altLang="fr-FR" sz="800">
                <a:solidFill>
                  <a:srgbClr val="FFFFFF"/>
                </a:solidFill>
              </a:rPr>
              <a:t>Evolution de la dette publique de l</a:t>
            </a:r>
            <a:r>
              <a:rPr lang="en-US" altLang="ja-JP" sz="800">
                <a:solidFill>
                  <a:srgbClr val="FFFFFF"/>
                </a:solidFill>
              </a:rPr>
              <a:t>’Etat depuis 1973</a:t>
            </a:r>
            <a:endParaRPr lang="en-US" altLang="fr-FR" sz="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6216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>
            <a:extLst>
              <a:ext uri="{FF2B5EF4-FFF2-40B4-BE49-F238E27FC236}">
                <a16:creationId xmlns:a16="http://schemas.microsoft.com/office/drawing/2014/main" id="{4E866FF9-A729-45F0-A163-10E89E8716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738255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01" name="Titre 1">
            <a:extLst>
              <a:ext uri="{FF2B5EF4-FFF2-40B4-BE49-F238E27FC236}">
                <a16:creationId xmlns:a16="http://schemas.microsoft.com/office/drawing/2014/main" id="{EC46C56A-631E-D643-9241-3DF725482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681105"/>
            <a:ext cx="3401568" cy="1495794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>
            <a:normAutofit/>
          </a:bodyPr>
          <a:lstStyle/>
          <a:p>
            <a:r>
              <a:rPr lang="fr-FR" altLang="fr-FR" sz="2200">
                <a:ea typeface="ＭＳ Ｐゴシック" panose="020B0600070205080204" pitchFamily="34" charset="-128"/>
              </a:rPr>
              <a:t>Elections présidentielles 26 avril-2 mai 1981</a:t>
            </a:r>
          </a:p>
        </p:txBody>
      </p:sp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A804366F-2366-4688-98E7-B101C7BC6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3278" y="0"/>
            <a:ext cx="7438722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3FE5E755-BE59-1646-B1CF-26CEA350E32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397500" y="750523"/>
          <a:ext cx="6151564" cy="5251194"/>
        </p:xfrm>
        <a:graphic>
          <a:graphicData uri="http://schemas.openxmlformats.org/drawingml/2006/table">
            <a:tbl>
              <a:tblPr firstRow="1" bandRow="1"/>
              <a:tblGrid>
                <a:gridCol w="2988243">
                  <a:extLst>
                    <a:ext uri="{9D8B030D-6E8A-4147-A177-3AD203B41FA5}">
                      <a16:colId xmlns:a16="http://schemas.microsoft.com/office/drawing/2014/main" val="1818528184"/>
                    </a:ext>
                  </a:extLst>
                </a:gridCol>
                <a:gridCol w="1940572">
                  <a:extLst>
                    <a:ext uri="{9D8B030D-6E8A-4147-A177-3AD203B41FA5}">
                      <a16:colId xmlns:a16="http://schemas.microsoft.com/office/drawing/2014/main" val="3450775956"/>
                    </a:ext>
                  </a:extLst>
                </a:gridCol>
                <a:gridCol w="1222749">
                  <a:extLst>
                    <a:ext uri="{9D8B030D-6E8A-4147-A177-3AD203B41FA5}">
                      <a16:colId xmlns:a16="http://schemas.microsoft.com/office/drawing/2014/main" val="417793040"/>
                    </a:ext>
                  </a:extLst>
                </a:gridCol>
              </a:tblGrid>
              <a:tr h="36827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marL="76495" marR="76495" marT="41849" marB="4184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1</a:t>
                      </a:r>
                      <a:r>
                        <a:rPr kumimoji="0" lang="fr-FR" altLang="fr-FR" sz="1600" b="1" i="0" u="none" strike="noStrike" cap="none" normalizeH="0" baseline="3000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er</a:t>
                      </a:r>
                      <a:r>
                        <a:rPr kumimoji="0" lang="fr-FR" alt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 tour</a:t>
                      </a:r>
                    </a:p>
                  </a:txBody>
                  <a:tcPr marL="76495" marR="76495" marT="41849" marB="4184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2</a:t>
                      </a:r>
                      <a:r>
                        <a:rPr kumimoji="0" lang="fr-FR" altLang="fr-FR" sz="1600" b="1" i="0" u="none" strike="noStrike" cap="none" normalizeH="0" baseline="3000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ème</a:t>
                      </a:r>
                      <a:r>
                        <a:rPr kumimoji="0" lang="fr-FR" alt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 tour</a:t>
                      </a:r>
                    </a:p>
                  </a:txBody>
                  <a:tcPr marL="76495" marR="76495" marT="41849" marB="4184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6845529"/>
                  </a:ext>
                </a:extLst>
              </a:tr>
              <a:tr h="36827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Participation</a:t>
                      </a:r>
                    </a:p>
                  </a:txBody>
                  <a:tcPr marL="76495" marR="76495" marT="41849" marB="4184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81,09 %</a:t>
                      </a:r>
                    </a:p>
                  </a:txBody>
                  <a:tcPr marL="76495" marR="76495" marT="41849" marB="4184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85,85 %</a:t>
                      </a:r>
                    </a:p>
                  </a:txBody>
                  <a:tcPr marL="76495" marR="76495" marT="41849" marB="4184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9426462"/>
                  </a:ext>
                </a:extLst>
              </a:tr>
              <a:tr h="36827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E700EF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François Mitterrand (PS)</a:t>
                      </a:r>
                    </a:p>
                  </a:txBody>
                  <a:tcPr marL="76495" marR="76495" marT="41849" marB="4184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E700EF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25,85 %</a:t>
                      </a:r>
                    </a:p>
                  </a:txBody>
                  <a:tcPr marL="76495" marR="76495" marT="41849" marB="4184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E700EF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51,76 %</a:t>
                      </a:r>
                    </a:p>
                  </a:txBody>
                  <a:tcPr marL="76495" marR="76495" marT="41849" marB="4184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4309333"/>
                  </a:ext>
                </a:extLst>
              </a:tr>
              <a:tr h="61936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Valery Giscard d</a:t>
                      </a:r>
                      <a:r>
                        <a:rPr kumimoji="0" lang="ja-JP" alt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’</a:t>
                      </a:r>
                      <a:r>
                        <a:rPr kumimoji="0" lang="fr-FR" altLang="ja-JP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Estaing (UDF)</a:t>
                      </a:r>
                      <a:endParaRPr kumimoji="0" lang="fr-FR" altLang="fr-FR" sz="1600" b="0" i="0" u="none" strike="noStrike" cap="none" normalizeH="0" baseline="0">
                        <a:ln>
                          <a:noFill/>
                        </a:ln>
                        <a:solidFill>
                          <a:srgbClr val="3366FF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marL="76495" marR="76495" marT="41849" marB="4184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28,32 %</a:t>
                      </a:r>
                    </a:p>
                  </a:txBody>
                  <a:tcPr marL="76495" marR="76495" marT="41849" marB="4184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48,24 %</a:t>
                      </a:r>
                    </a:p>
                  </a:txBody>
                  <a:tcPr marL="76495" marR="76495" marT="41849" marB="4184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0654488"/>
                  </a:ext>
                </a:extLst>
              </a:tr>
              <a:tr h="36827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Jacques Chirac (RPR)</a:t>
                      </a:r>
                    </a:p>
                  </a:txBody>
                  <a:tcPr marL="76495" marR="76495" marT="41849" marB="4184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18,00 %</a:t>
                      </a:r>
                    </a:p>
                  </a:txBody>
                  <a:tcPr marL="76495" marR="76495" marT="41849" marB="4184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marL="76495" marR="76495" marT="41849" marB="4184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9940163"/>
                  </a:ext>
                </a:extLst>
              </a:tr>
              <a:tr h="36827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Georges Marchais (PCF)</a:t>
                      </a:r>
                    </a:p>
                  </a:txBody>
                  <a:tcPr marL="76495" marR="76495" marT="41849" marB="4184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15,35 %</a:t>
                      </a:r>
                    </a:p>
                  </a:txBody>
                  <a:tcPr marL="76495" marR="76495" marT="41849" marB="4184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marL="76495" marR="76495" marT="41849" marB="4184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2800638"/>
                  </a:ext>
                </a:extLst>
              </a:tr>
              <a:tr h="61936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Brice Lalonde (mouvement d</a:t>
                      </a:r>
                      <a:r>
                        <a:rPr kumimoji="0" lang="ja-JP" alt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’</a:t>
                      </a:r>
                      <a:r>
                        <a:rPr kumimoji="0" lang="fr-FR" altLang="ja-JP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écologie politique)</a:t>
                      </a:r>
                      <a:endParaRPr kumimoji="0" lang="fr-FR" altLang="fr-FR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marL="76495" marR="76495" marT="41849" marB="4184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3,88 %</a:t>
                      </a:r>
                    </a:p>
                  </a:txBody>
                  <a:tcPr marL="76495" marR="76495" marT="41849" marB="4184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marL="76495" marR="76495" marT="41849" marB="4184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3385333"/>
                  </a:ext>
                </a:extLst>
              </a:tr>
              <a:tr h="61936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Arlette Laguiller (Lutte ouvrière)</a:t>
                      </a:r>
                    </a:p>
                  </a:txBody>
                  <a:tcPr marL="76495" marR="76495" marT="41849" marB="4184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2,30 %</a:t>
                      </a:r>
                    </a:p>
                  </a:txBody>
                  <a:tcPr marL="76495" marR="76495" marT="41849" marB="4184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marL="76495" marR="76495" marT="41849" marB="4184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5818419"/>
                  </a:ext>
                </a:extLst>
              </a:tr>
              <a:tr h="36827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Michel Crépeau (MRG)</a:t>
                      </a:r>
                    </a:p>
                  </a:txBody>
                  <a:tcPr marL="76495" marR="76495" marT="41849" marB="4184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2,21 %</a:t>
                      </a:r>
                    </a:p>
                  </a:txBody>
                  <a:tcPr marL="76495" marR="76495" marT="41849" marB="4184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marL="76495" marR="76495" marT="41849" marB="4184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1556015"/>
                  </a:ext>
                </a:extLst>
              </a:tr>
              <a:tr h="36827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Michel Debré (gaulliste)</a:t>
                      </a:r>
                    </a:p>
                  </a:txBody>
                  <a:tcPr marL="76495" marR="76495" marT="41849" marB="4184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1,66 %</a:t>
                      </a:r>
                    </a:p>
                  </a:txBody>
                  <a:tcPr marL="76495" marR="76495" marT="41849" marB="4184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marL="76495" marR="76495" marT="41849" marB="4184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7092757"/>
                  </a:ext>
                </a:extLst>
              </a:tr>
              <a:tr h="61936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Marie France Garreau (gaulliste)</a:t>
                      </a:r>
                    </a:p>
                  </a:txBody>
                  <a:tcPr marL="76495" marR="76495" marT="41849" marB="4184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1,33 %	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marL="76495" marR="76495" marT="41849" marB="4184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marL="76495" marR="76495" marT="41849" marB="4184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12601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00978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225" name="Titre 4">
            <a:extLst>
              <a:ext uri="{FF2B5EF4-FFF2-40B4-BE49-F238E27FC236}">
                <a16:creationId xmlns:a16="http://schemas.microsoft.com/office/drawing/2014/main" id="{CFA25DE8-9CA7-044D-9F21-0A05A2D46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3363974" cy="1728044"/>
          </a:xfrm>
          <a:noFill/>
          <a:ln>
            <a:solidFill>
              <a:schemeClr val="bg1"/>
            </a:solidFill>
          </a:ln>
        </p:spPr>
        <p:txBody>
          <a:bodyPr vert="horz" wrap="square" lIns="182880" tIns="182880" rIns="182880" bIns="182880" rtlCol="0" anchor="ctr" anchorCtr="1">
            <a:normAutofit/>
          </a:bodyPr>
          <a:lstStyle/>
          <a:p>
            <a:r>
              <a:rPr lang="en-US" altLang="fr-FR" sz="2800">
                <a:solidFill>
                  <a:schemeClr val="bg1"/>
                </a:solidFill>
              </a:rPr>
              <a:t>François Mitterrand (1916-1996)</a:t>
            </a:r>
          </a:p>
        </p:txBody>
      </p:sp>
      <p:sp>
        <p:nvSpPr>
          <p:cNvPr id="52226" name="Espace réservé du texte 9">
            <a:extLst>
              <a:ext uri="{FF2B5EF4-FFF2-40B4-BE49-F238E27FC236}">
                <a16:creationId xmlns:a16="http://schemas.microsoft.com/office/drawing/2014/main" id="{586392AB-116E-B148-9D89-157E109822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8" y="2638044"/>
            <a:ext cx="3363974" cy="3415622"/>
          </a:xfrm>
        </p:spPr>
        <p:txBody>
          <a:bodyPr vert="horz" lIns="91440" tIns="45720" rIns="91440" bIns="45720" rtlCol="0" anchorCtr="1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 altLang="fr-FR">
                <a:solidFill>
                  <a:schemeClr val="bg1"/>
                </a:solidFill>
              </a:rPr>
              <a:t>Agent contractuel sous le régime de Vichy puis résistant, il est 11 fois ministre sous la 4</a:t>
            </a:r>
            <a:r>
              <a:rPr lang="en-US" altLang="fr-FR" baseline="30000">
                <a:solidFill>
                  <a:schemeClr val="bg1"/>
                </a:solidFill>
              </a:rPr>
              <a:t>ème</a:t>
            </a:r>
            <a:r>
              <a:rPr lang="en-US" altLang="fr-FR">
                <a:solidFill>
                  <a:schemeClr val="bg1"/>
                </a:solidFill>
              </a:rPr>
              <a:t> République. Opposé au retour du général de Gaulle au pouvoir il tente sa candidature aux élections de 1965 mais il est battu au second tour. Il devient le 21</a:t>
            </a:r>
            <a:r>
              <a:rPr lang="en-US" altLang="fr-FR" baseline="30000">
                <a:solidFill>
                  <a:schemeClr val="bg1"/>
                </a:solidFill>
              </a:rPr>
              <a:t>ème</a:t>
            </a:r>
            <a:r>
              <a:rPr lang="en-US" altLang="fr-FR">
                <a:solidFill>
                  <a:schemeClr val="bg1"/>
                </a:solidFill>
              </a:rPr>
              <a:t> président de la République et réalise deux mandats de 1981 à 1995. </a:t>
            </a:r>
          </a:p>
        </p:txBody>
      </p:sp>
      <p:pic>
        <p:nvPicPr>
          <p:cNvPr id="52227" name="Espace réservé du contenu 4" descr="Reagan_Mitterrand_1984_(cropped).jpg">
            <a:extLst>
              <a:ext uri="{FF2B5EF4-FFF2-40B4-BE49-F238E27FC236}">
                <a16:creationId xmlns:a16="http://schemas.microsoft.com/office/drawing/2014/main" id="{A534D949-42A0-C345-9B96-E15F63FBEB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42"/>
          <a:stretch/>
        </p:blipFill>
        <p:spPr>
          <a:xfrm>
            <a:off x="6628476" y="643467"/>
            <a:ext cx="3589342" cy="541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3719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3F47E20B-1205-4238-A82B-90EF577F32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D13567AC-EB9A-47A9-B6EC-B5BDB73B11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249" name="Titre 4">
            <a:extLst>
              <a:ext uri="{FF2B5EF4-FFF2-40B4-BE49-F238E27FC236}">
                <a16:creationId xmlns:a16="http://schemas.microsoft.com/office/drawing/2014/main" id="{C27D63AF-A986-EA46-94F2-7E0DD202C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820010"/>
            <a:ext cx="3415288" cy="3212654"/>
          </a:xfrm>
          <a:noFill/>
          <a:ln>
            <a:solidFill>
              <a:schemeClr val="bg1"/>
            </a:solidFill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altLang="fr-FR" sz="3200">
                <a:solidFill>
                  <a:schemeClr val="bg1"/>
                </a:solidFill>
              </a:rPr>
              <a:t>Septième législature (1981-1986)</a:t>
            </a:r>
          </a:p>
        </p:txBody>
      </p:sp>
      <p:pic>
        <p:nvPicPr>
          <p:cNvPr id="53250" name="Espace réservé du contenu 6" descr="Assemblee_1981.png">
            <a:extLst>
              <a:ext uri="{FF2B5EF4-FFF2-40B4-BE49-F238E27FC236}">
                <a16:creationId xmlns:a16="http://schemas.microsoft.com/office/drawing/2014/main" id="{C95839A9-E52C-224B-ABBE-FC5576EC24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763" y="1009124"/>
            <a:ext cx="6250769" cy="4678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678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273" name="Titre 1">
            <a:extLst>
              <a:ext uri="{FF2B5EF4-FFF2-40B4-BE49-F238E27FC236}">
                <a16:creationId xmlns:a16="http://schemas.microsoft.com/office/drawing/2014/main" id="{744A0820-D31F-D646-A158-CB9098A2E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pPr eaLnBrk="1" hangingPunct="1"/>
            <a:r>
              <a:rPr lang="fr-FR" altLang="fr-FR" sz="1700">
                <a:solidFill>
                  <a:srgbClr val="FFFFFF"/>
                </a:solidFill>
                <a:ea typeface="ＭＳ Ｐゴシック" panose="020B0600070205080204" pitchFamily="34" charset="-128"/>
              </a:rPr>
              <a:t>Chefs du gouvernements du 1</a:t>
            </a:r>
            <a:r>
              <a:rPr lang="fr-FR" altLang="fr-FR" sz="1700" baseline="30000">
                <a:solidFill>
                  <a:srgbClr val="FFFFFF"/>
                </a:solidFill>
                <a:ea typeface="ＭＳ Ｐゴシック" panose="020B0600070205080204" pitchFamily="34" charset="-128"/>
              </a:rPr>
              <a:t>er</a:t>
            </a:r>
            <a:r>
              <a:rPr lang="fr-FR" altLang="fr-FR" sz="1700">
                <a:solidFill>
                  <a:srgbClr val="FFFFFF"/>
                </a:solidFill>
                <a:ea typeface="ＭＳ Ｐゴシック" panose="020B0600070205080204" pitchFamily="34" charset="-128"/>
              </a:rPr>
              <a:t> mandat de François Mitterrand</a:t>
            </a:r>
          </a:p>
        </p:txBody>
      </p:sp>
      <p:sp>
        <p:nvSpPr>
          <p:cNvPr id="54274" name="Espace réservé du contenu 2">
            <a:extLst>
              <a:ext uri="{FF2B5EF4-FFF2-40B4-BE49-F238E27FC236}">
                <a16:creationId xmlns:a16="http://schemas.microsoft.com/office/drawing/2014/main" id="{C769FB81-917D-7F4F-A1E2-3420EF379B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1695" y="1402080"/>
            <a:ext cx="5320696" cy="4053840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fr-FR" altLang="fr-FR">
                <a:ea typeface="ＭＳ Ｐゴシック" panose="020B0600070205080204" pitchFamily="34" charset="-128"/>
              </a:rPr>
              <a:t>Pierre Mauroy (21 mai 1981 au 17 juillet 1984)</a:t>
            </a:r>
          </a:p>
          <a:p>
            <a:pPr eaLnBrk="1" hangingPunct="1"/>
            <a:r>
              <a:rPr lang="fr-FR" altLang="fr-FR">
                <a:ea typeface="ＭＳ Ｐゴシック" panose="020B0600070205080204" pitchFamily="34" charset="-128"/>
              </a:rPr>
              <a:t>Laurent Fabius (17 juillet 1984 au 20 mars 1986)</a:t>
            </a:r>
          </a:p>
          <a:p>
            <a:pPr eaLnBrk="1" hangingPunct="1"/>
            <a:r>
              <a:rPr lang="fr-FR" altLang="fr-FR">
                <a:ea typeface="ＭＳ Ｐゴシック" panose="020B0600070205080204" pitchFamily="34" charset="-128"/>
              </a:rPr>
              <a:t>Jacques Chirac (20 mars 1986 au 9 mai 1988)</a:t>
            </a:r>
          </a:p>
        </p:txBody>
      </p:sp>
    </p:spTree>
    <p:extLst>
      <p:ext uri="{BB962C8B-B14F-4D97-AF65-F5344CB8AC3E}">
        <p14:creationId xmlns:p14="http://schemas.microsoft.com/office/powerpoint/2010/main" val="39067683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3F47E20B-1205-4238-A82B-90EF577F32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D13567AC-EB9A-47A9-B6EC-B5BDB73B11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297" name="Titre 1">
            <a:extLst>
              <a:ext uri="{FF2B5EF4-FFF2-40B4-BE49-F238E27FC236}">
                <a16:creationId xmlns:a16="http://schemas.microsoft.com/office/drawing/2014/main" id="{1A688ED1-6AD6-6E47-B398-022FE1114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820010"/>
            <a:ext cx="3415288" cy="3212654"/>
          </a:xfrm>
          <a:noFill/>
          <a:ln>
            <a:solidFill>
              <a:schemeClr val="bg1"/>
            </a:solidFill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altLang="fr-FR" sz="3200">
                <a:solidFill>
                  <a:schemeClr val="bg1"/>
                </a:solidFill>
              </a:rPr>
              <a:t>8ème législature (1986-1988)</a:t>
            </a:r>
          </a:p>
        </p:txBody>
      </p:sp>
      <p:pic>
        <p:nvPicPr>
          <p:cNvPr id="55298" name="Espace réservé du contenu 3" descr="Assemblee_1986.png">
            <a:extLst>
              <a:ext uri="{FF2B5EF4-FFF2-40B4-BE49-F238E27FC236}">
                <a16:creationId xmlns:a16="http://schemas.microsoft.com/office/drawing/2014/main" id="{8E879191-F0C0-2E4E-A02D-054F3D0F93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763" y="1009124"/>
            <a:ext cx="6250769" cy="4678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5814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>
            <a:extLst>
              <a:ext uri="{FF2B5EF4-FFF2-40B4-BE49-F238E27FC236}">
                <a16:creationId xmlns:a16="http://schemas.microsoft.com/office/drawing/2014/main" id="{4E866FF9-A729-45F0-A163-10E89E8716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738255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321" name="Titre 1">
            <a:extLst>
              <a:ext uri="{FF2B5EF4-FFF2-40B4-BE49-F238E27FC236}">
                <a16:creationId xmlns:a16="http://schemas.microsoft.com/office/drawing/2014/main" id="{FBADB73A-0B1F-C64B-8A71-CEC2D5C87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681105"/>
            <a:ext cx="3401568" cy="1495794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>
            <a:normAutofit/>
          </a:bodyPr>
          <a:lstStyle/>
          <a:p>
            <a:r>
              <a:rPr lang="fr-FR" altLang="fr-FR" sz="2200">
                <a:ea typeface="ＭＳ Ｐゴシック" panose="020B0600070205080204" pitchFamily="34" charset="-128"/>
              </a:rPr>
              <a:t>Elections présidentielles 24 avril – 8 mai 1988</a:t>
            </a:r>
          </a:p>
        </p:txBody>
      </p:sp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A804366F-2366-4688-98E7-B101C7BC6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3278" y="0"/>
            <a:ext cx="7438722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E9A219DB-4146-304C-8D88-DCF4E3E164A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940528" y="639763"/>
          <a:ext cx="5065508" cy="5951002"/>
        </p:xfrm>
        <a:graphic>
          <a:graphicData uri="http://schemas.openxmlformats.org/drawingml/2006/table">
            <a:tbl>
              <a:tblPr firstRow="1" bandRow="1"/>
              <a:tblGrid>
                <a:gridCol w="2856647">
                  <a:extLst>
                    <a:ext uri="{9D8B030D-6E8A-4147-A177-3AD203B41FA5}">
                      <a16:colId xmlns:a16="http://schemas.microsoft.com/office/drawing/2014/main" val="3386361257"/>
                    </a:ext>
                  </a:extLst>
                </a:gridCol>
                <a:gridCol w="1047863">
                  <a:extLst>
                    <a:ext uri="{9D8B030D-6E8A-4147-A177-3AD203B41FA5}">
                      <a16:colId xmlns:a16="http://schemas.microsoft.com/office/drawing/2014/main" val="1888230781"/>
                    </a:ext>
                  </a:extLst>
                </a:gridCol>
                <a:gridCol w="1160998">
                  <a:extLst>
                    <a:ext uri="{9D8B030D-6E8A-4147-A177-3AD203B41FA5}">
                      <a16:colId xmlns:a16="http://schemas.microsoft.com/office/drawing/2014/main" val="1473646349"/>
                    </a:ext>
                  </a:extLst>
                </a:gridCol>
              </a:tblGrid>
              <a:tr h="34967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marL="72632" marR="72632" marT="39735" marB="3973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1</a:t>
                      </a:r>
                      <a:r>
                        <a:rPr kumimoji="0" lang="fr-FR" altLang="fr-FR" sz="1600" b="1" i="0" u="none" strike="noStrike" cap="none" normalizeH="0" baseline="3000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er</a:t>
                      </a:r>
                      <a:r>
                        <a:rPr kumimoji="0" lang="fr-FR" alt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 tour</a:t>
                      </a:r>
                    </a:p>
                  </a:txBody>
                  <a:tcPr marL="72632" marR="72632" marT="39735" marB="3973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2</a:t>
                      </a:r>
                      <a:r>
                        <a:rPr kumimoji="0" lang="fr-FR" altLang="fr-FR" sz="1600" b="1" i="0" u="none" strike="noStrike" cap="none" normalizeH="0" baseline="3000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ème</a:t>
                      </a:r>
                      <a:r>
                        <a:rPr kumimoji="0" lang="fr-FR" alt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 tour</a:t>
                      </a:r>
                    </a:p>
                  </a:txBody>
                  <a:tcPr marL="72632" marR="72632" marT="39735" marB="3973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0770943"/>
                  </a:ext>
                </a:extLst>
              </a:tr>
              <a:tr h="58808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Participation</a:t>
                      </a:r>
                    </a:p>
                  </a:txBody>
                  <a:tcPr marL="72632" marR="72632" marT="39735" marB="3973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81,35 %		</a:t>
                      </a:r>
                    </a:p>
                  </a:txBody>
                  <a:tcPr marL="72632" marR="72632" marT="39735" marB="3973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84,35 %</a:t>
                      </a:r>
                    </a:p>
                  </a:txBody>
                  <a:tcPr marL="72632" marR="72632" marT="39735" marB="3973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7582069"/>
                  </a:ext>
                </a:extLst>
              </a:tr>
              <a:tr h="34967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E700EF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François Mitterrand (PS)</a:t>
                      </a:r>
                    </a:p>
                  </a:txBody>
                  <a:tcPr marL="72632" marR="72632" marT="39735" marB="3973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E700EF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34,11 %</a:t>
                      </a:r>
                    </a:p>
                  </a:txBody>
                  <a:tcPr marL="72632" marR="72632" marT="39735" marB="3973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E700EF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54,02 %</a:t>
                      </a:r>
                    </a:p>
                  </a:txBody>
                  <a:tcPr marL="72632" marR="72632" marT="39735" marB="3973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24134"/>
                  </a:ext>
                </a:extLst>
              </a:tr>
              <a:tr h="34967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Jacques Chirac (RPR)</a:t>
                      </a:r>
                    </a:p>
                  </a:txBody>
                  <a:tcPr marL="72632" marR="72632" marT="39735" marB="3973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19,96 %</a:t>
                      </a:r>
                    </a:p>
                  </a:txBody>
                  <a:tcPr marL="72632" marR="72632" marT="39735" marB="3973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45,98 %</a:t>
                      </a:r>
                    </a:p>
                  </a:txBody>
                  <a:tcPr marL="72632" marR="72632" marT="39735" marB="3973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2911995"/>
                  </a:ext>
                </a:extLst>
              </a:tr>
              <a:tr h="58808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Raymond Barre (soutenu par l</a:t>
                      </a:r>
                      <a:r>
                        <a:rPr kumimoji="0" lang="ja-JP" alt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’</a:t>
                      </a:r>
                      <a:r>
                        <a:rPr kumimoji="0" lang="fr-FR" altLang="ja-JP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UDF)</a:t>
                      </a:r>
                      <a:endParaRPr kumimoji="0" lang="fr-FR" altLang="fr-FR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marL="72632" marR="72632" marT="39735" marB="3973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16,54 %</a:t>
                      </a:r>
                    </a:p>
                  </a:txBody>
                  <a:tcPr marL="72632" marR="72632" marT="39735" marB="3973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-</a:t>
                      </a:r>
                    </a:p>
                  </a:txBody>
                  <a:tcPr marL="72632" marR="72632" marT="39735" marB="3973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467420"/>
                  </a:ext>
                </a:extLst>
              </a:tr>
              <a:tr h="34967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Jean-Marie Le Pen (FN)</a:t>
                      </a:r>
                    </a:p>
                  </a:txBody>
                  <a:tcPr marL="72632" marR="72632" marT="39735" marB="3973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14,38 %</a:t>
                      </a:r>
                    </a:p>
                  </a:txBody>
                  <a:tcPr marL="72632" marR="72632" marT="39735" marB="3973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-</a:t>
                      </a:r>
                    </a:p>
                  </a:txBody>
                  <a:tcPr marL="72632" marR="72632" marT="39735" marB="3973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0088890"/>
                  </a:ext>
                </a:extLst>
              </a:tr>
              <a:tr h="34967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André Lajoignie (PCF)</a:t>
                      </a:r>
                    </a:p>
                  </a:txBody>
                  <a:tcPr marL="72632" marR="72632" marT="39735" marB="3973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6,76 %</a:t>
                      </a:r>
                    </a:p>
                  </a:txBody>
                  <a:tcPr marL="72632" marR="72632" marT="39735" marB="3973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-</a:t>
                      </a:r>
                    </a:p>
                  </a:txBody>
                  <a:tcPr marL="72632" marR="72632" marT="39735" marB="3973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3743812"/>
                  </a:ext>
                </a:extLst>
              </a:tr>
              <a:tr h="34967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Antoine Waechter (Les Verts)</a:t>
                      </a:r>
                    </a:p>
                  </a:txBody>
                  <a:tcPr marL="72632" marR="72632" marT="39735" marB="3973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3,78 %</a:t>
                      </a:r>
                    </a:p>
                  </a:txBody>
                  <a:tcPr marL="72632" marR="72632" marT="39735" marB="3973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-</a:t>
                      </a:r>
                    </a:p>
                  </a:txBody>
                  <a:tcPr marL="72632" marR="72632" marT="39735" marB="3973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3320834"/>
                  </a:ext>
                </a:extLst>
              </a:tr>
              <a:tr h="58808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Pierre Juquin (soutenu par PSU et LCR)</a:t>
                      </a:r>
                    </a:p>
                  </a:txBody>
                  <a:tcPr marL="72632" marR="72632" marT="39735" marB="3973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2,10 %</a:t>
                      </a:r>
                    </a:p>
                  </a:txBody>
                  <a:tcPr marL="72632" marR="72632" marT="39735" marB="3973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-</a:t>
                      </a:r>
                    </a:p>
                  </a:txBody>
                  <a:tcPr marL="72632" marR="72632" marT="39735" marB="3973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51767"/>
                  </a:ext>
                </a:extLst>
              </a:tr>
              <a:tr h="82649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Arlette Laguiller (Lutte ouvrière)</a:t>
                      </a:r>
                    </a:p>
                  </a:txBody>
                  <a:tcPr marL="72632" marR="72632" marT="39735" marB="3973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1,99 %	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marL="72632" marR="72632" marT="39735" marB="3973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-</a:t>
                      </a:r>
                    </a:p>
                  </a:txBody>
                  <a:tcPr marL="72632" marR="72632" marT="39735" marB="3973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908618"/>
                  </a:ext>
                </a:extLst>
              </a:tr>
              <a:tr h="58808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Pierre Boussel </a:t>
                      </a:r>
                    </a:p>
                  </a:txBody>
                  <a:tcPr marL="72632" marR="72632" marT="39735" marB="3973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0,38 %		</a:t>
                      </a:r>
                    </a:p>
                  </a:txBody>
                  <a:tcPr marL="72632" marR="72632" marT="39735" marB="3973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2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ＭＳ Ｐゴシック" panose="020B0600070205080204" pitchFamily="34" charset="-128"/>
                        </a:rPr>
                        <a:t>-</a:t>
                      </a:r>
                    </a:p>
                  </a:txBody>
                  <a:tcPr marL="72632" marR="72632" marT="39735" marB="3973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A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1400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2542541"/>
      </p:ext>
    </p:extLst>
  </p:cSld>
  <p:clrMapOvr>
    <a:masterClrMapping/>
  </p:clrMapOvr>
</p:sld>
</file>

<file path=ppt/theme/theme1.xml><?xml version="1.0" encoding="utf-8"?>
<a:theme xmlns:a="http://schemas.openxmlformats.org/drawingml/2006/main" name="Colis">
  <a:themeElements>
    <a:clrScheme name="Colis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Colis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olis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617</Words>
  <Application>Microsoft Macintosh PowerPoint</Application>
  <PresentationFormat>Grand écran</PresentationFormat>
  <Paragraphs>116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0" baseType="lpstr">
      <vt:lpstr>Arial</vt:lpstr>
      <vt:lpstr>Georgia</vt:lpstr>
      <vt:lpstr>Gill Sans MT</vt:lpstr>
      <vt:lpstr>Colis</vt:lpstr>
      <vt:lpstr>Un tournant social, politique et culturel, la France de 1974 à 1988</vt:lpstr>
      <vt:lpstr>Georges Pompidou (1911-1974)</vt:lpstr>
      <vt:lpstr>Premiers ministres de la présidence Pompidou</vt:lpstr>
      <vt:lpstr>5ème législature (1973-1978)</vt:lpstr>
      <vt:lpstr>Élections présidentielles des 5 et 19 mai 1974</vt:lpstr>
      <vt:lpstr>Valery Giscard d’Estaing (né en 1926 à Coblence)</vt:lpstr>
      <vt:lpstr>Chefs du gouvernements de la présidence de VGE</vt:lpstr>
      <vt:lpstr>6ème législature (1978-1981)</vt:lpstr>
      <vt:lpstr>Progression du chômage en France depuis 1973</vt:lpstr>
      <vt:lpstr>Evolution de la dette publique de l’Etat depuis 1973</vt:lpstr>
      <vt:lpstr>Elections présidentielles 26 avril-2 mai 1981</vt:lpstr>
      <vt:lpstr>François Mitterrand (1916-1996)</vt:lpstr>
      <vt:lpstr>Septième législature (1981-1986)</vt:lpstr>
      <vt:lpstr>Chefs du gouvernements du 1er mandat de François Mitterrand</vt:lpstr>
      <vt:lpstr>8ème législature (1986-1988)</vt:lpstr>
      <vt:lpstr>Elections présidentielles 24 avril – 8 mai 1988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 tournant social, politique et culturel, la France de 1974 à 1988</dc:title>
  <dc:creator>sylvie Bernay</dc:creator>
  <cp:lastModifiedBy>sylvie Bernay</cp:lastModifiedBy>
  <cp:revision>2</cp:revision>
  <dcterms:created xsi:type="dcterms:W3CDTF">2020-07-08T16:33:55Z</dcterms:created>
  <dcterms:modified xsi:type="dcterms:W3CDTF">2020-07-08T16:34:05Z</dcterms:modified>
</cp:coreProperties>
</file>