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312" r:id="rId4"/>
    <p:sldId id="307" r:id="rId5"/>
    <p:sldId id="297" r:id="rId6"/>
    <p:sldId id="308" r:id="rId7"/>
    <p:sldId id="258" r:id="rId8"/>
    <p:sldId id="287" r:id="rId9"/>
    <p:sldId id="288" r:id="rId10"/>
    <p:sldId id="259" r:id="rId11"/>
    <p:sldId id="305" r:id="rId12"/>
    <p:sldId id="334" r:id="rId13"/>
    <p:sldId id="335" r:id="rId14"/>
    <p:sldId id="306" r:id="rId15"/>
    <p:sldId id="304" r:id="rId16"/>
    <p:sldId id="332" r:id="rId17"/>
    <p:sldId id="336" r:id="rId18"/>
    <p:sldId id="292" r:id="rId19"/>
    <p:sldId id="33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94"/>
    <p:restoredTop sz="94699"/>
  </p:normalViewPr>
  <p:slideViewPr>
    <p:cSldViewPr snapToGrid="0" snapToObjects="1">
      <p:cViewPr varScale="1">
        <p:scale>
          <a:sx n="151" d="100"/>
          <a:sy n="151" d="100"/>
        </p:scale>
        <p:origin x="208"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A5D7C9-63B3-4479-86BD-E35D25D6DE47}" type="doc">
      <dgm:prSet loTypeId="urn:microsoft.com/office/officeart/2017/3/layout/HorizontalPathTimeline" loCatId="process" qsTypeId="urn:microsoft.com/office/officeart/2005/8/quickstyle/simple2" qsCatId="simple" csTypeId="urn:microsoft.com/office/officeart/2005/8/colors/accent1_2" csCatId="accent1" phldr="1"/>
      <dgm:spPr/>
      <dgm:t>
        <a:bodyPr/>
        <a:lstStyle/>
        <a:p>
          <a:endParaRPr lang="en-US"/>
        </a:p>
      </dgm:t>
    </dgm:pt>
    <dgm:pt modelId="{E06F5BC9-885F-467D-8AB1-8B1A643054DB}">
      <dgm:prSet/>
      <dgm:spPr/>
      <dgm:t>
        <a:bodyPr/>
        <a:lstStyle/>
        <a:p>
          <a:pPr>
            <a:defRPr b="1"/>
          </a:pPr>
          <a:r>
            <a:rPr lang="en-US"/>
            <a:t>15 août 1971</a:t>
          </a:r>
        </a:p>
      </dgm:t>
    </dgm:pt>
    <dgm:pt modelId="{3717372D-0A9B-4F5F-B7DF-B18888A7BBEF}" type="parTrans" cxnId="{005632F1-44AA-4D64-83EC-A1EC3194436C}">
      <dgm:prSet/>
      <dgm:spPr/>
      <dgm:t>
        <a:bodyPr/>
        <a:lstStyle/>
        <a:p>
          <a:endParaRPr lang="en-US"/>
        </a:p>
      </dgm:t>
    </dgm:pt>
    <dgm:pt modelId="{76CF9D52-B12C-477E-8C92-1EBE4D16EC31}" type="sibTrans" cxnId="{005632F1-44AA-4D64-83EC-A1EC3194436C}">
      <dgm:prSet/>
      <dgm:spPr/>
      <dgm:t>
        <a:bodyPr/>
        <a:lstStyle/>
        <a:p>
          <a:endParaRPr lang="en-US"/>
        </a:p>
      </dgm:t>
    </dgm:pt>
    <dgm:pt modelId="{2ACA9D0A-BEB4-4EEE-8D0C-3CC6514ECAB0}">
      <dgm:prSet/>
      <dgm:spPr/>
      <dgm:t>
        <a:bodyPr/>
        <a:lstStyle/>
        <a:p>
          <a:r>
            <a:rPr lang="en-US"/>
            <a:t>le président Nixon annonce la suppression de la convertibilité en or du dollar</a:t>
          </a:r>
        </a:p>
      </dgm:t>
    </dgm:pt>
    <dgm:pt modelId="{FCB0806E-B454-4017-8739-E8F9D5A251A2}" type="parTrans" cxnId="{F5683A86-F1A8-4BF6-940A-154AF787B1FB}">
      <dgm:prSet/>
      <dgm:spPr/>
      <dgm:t>
        <a:bodyPr/>
        <a:lstStyle/>
        <a:p>
          <a:endParaRPr lang="en-US"/>
        </a:p>
      </dgm:t>
    </dgm:pt>
    <dgm:pt modelId="{4D89B889-FEB7-41E5-A3A6-1A477C1269E0}" type="sibTrans" cxnId="{F5683A86-F1A8-4BF6-940A-154AF787B1FB}">
      <dgm:prSet/>
      <dgm:spPr/>
      <dgm:t>
        <a:bodyPr/>
        <a:lstStyle/>
        <a:p>
          <a:endParaRPr lang="en-US"/>
        </a:p>
      </dgm:t>
    </dgm:pt>
    <dgm:pt modelId="{9C51881F-E490-4E92-AEC7-9159F646D28A}">
      <dgm:prSet/>
      <dgm:spPr/>
      <dgm:t>
        <a:bodyPr/>
        <a:lstStyle/>
        <a:p>
          <a:pPr>
            <a:defRPr b="1"/>
          </a:pPr>
          <a:r>
            <a:rPr lang="en-US"/>
            <a:t>18 déc. 1971</a:t>
          </a:r>
        </a:p>
      </dgm:t>
    </dgm:pt>
    <dgm:pt modelId="{1E9D5A88-ADFC-4F52-847C-288FAE338320}" type="parTrans" cxnId="{835A1E0C-A45D-4415-AE49-893F899EEDF6}">
      <dgm:prSet/>
      <dgm:spPr/>
      <dgm:t>
        <a:bodyPr/>
        <a:lstStyle/>
        <a:p>
          <a:endParaRPr lang="en-US"/>
        </a:p>
      </dgm:t>
    </dgm:pt>
    <dgm:pt modelId="{FFF8CC06-C36E-4032-9562-D366D8C2D233}" type="sibTrans" cxnId="{835A1E0C-A45D-4415-AE49-893F899EEDF6}">
      <dgm:prSet/>
      <dgm:spPr/>
      <dgm:t>
        <a:bodyPr/>
        <a:lstStyle/>
        <a:p>
          <a:endParaRPr lang="en-US"/>
        </a:p>
      </dgm:t>
    </dgm:pt>
    <dgm:pt modelId="{B5426388-B0AE-4980-B6F8-742ECB9D7F25}">
      <dgm:prSet/>
      <dgm:spPr/>
      <dgm:t>
        <a:bodyPr/>
        <a:lstStyle/>
        <a:p>
          <a:r>
            <a:rPr lang="en-US"/>
            <a:t>la décision est entérinée par les accords de Washington, le dollar est dévalué tandis que le yen et le mark sont réévalués</a:t>
          </a:r>
        </a:p>
      </dgm:t>
    </dgm:pt>
    <dgm:pt modelId="{11ABD64E-CB17-414A-B746-3947DCF2B255}" type="parTrans" cxnId="{57F89472-FC59-4042-9520-0145906E6CE7}">
      <dgm:prSet/>
      <dgm:spPr/>
      <dgm:t>
        <a:bodyPr/>
        <a:lstStyle/>
        <a:p>
          <a:endParaRPr lang="en-US"/>
        </a:p>
      </dgm:t>
    </dgm:pt>
    <dgm:pt modelId="{9B061CDC-00D5-4343-8D55-3261B7463A3E}" type="sibTrans" cxnId="{57F89472-FC59-4042-9520-0145906E6CE7}">
      <dgm:prSet/>
      <dgm:spPr/>
      <dgm:t>
        <a:bodyPr/>
        <a:lstStyle/>
        <a:p>
          <a:endParaRPr lang="en-US"/>
        </a:p>
      </dgm:t>
    </dgm:pt>
    <dgm:pt modelId="{E87B7B6E-93A5-4129-9143-210C2E347A4A}">
      <dgm:prSet/>
      <dgm:spPr/>
      <dgm:t>
        <a:bodyPr/>
        <a:lstStyle/>
        <a:p>
          <a:pPr>
            <a:defRPr b="1"/>
          </a:pPr>
          <a:r>
            <a:rPr lang="en-US"/>
            <a:t>mars 1972</a:t>
          </a:r>
        </a:p>
      </dgm:t>
    </dgm:pt>
    <dgm:pt modelId="{7431B35B-CE43-408B-95AC-E3F00C6FAEC1}" type="parTrans" cxnId="{1CCCE938-D042-4F42-A945-7425E626AB89}">
      <dgm:prSet/>
      <dgm:spPr/>
      <dgm:t>
        <a:bodyPr/>
        <a:lstStyle/>
        <a:p>
          <a:endParaRPr lang="en-US"/>
        </a:p>
      </dgm:t>
    </dgm:pt>
    <dgm:pt modelId="{4F1288C1-C511-4458-8D52-9ABA64102684}" type="sibTrans" cxnId="{1CCCE938-D042-4F42-A945-7425E626AB89}">
      <dgm:prSet/>
      <dgm:spPr/>
      <dgm:t>
        <a:bodyPr/>
        <a:lstStyle/>
        <a:p>
          <a:endParaRPr lang="en-US"/>
        </a:p>
      </dgm:t>
    </dgm:pt>
    <dgm:pt modelId="{240451B3-13B1-4942-8A3C-0191D272B1E9}">
      <dgm:prSet/>
      <dgm:spPr/>
      <dgm:t>
        <a:bodyPr/>
        <a:lstStyle/>
        <a:p>
          <a:r>
            <a:rPr lang="en-US"/>
            <a:t>accords de Bâle entre les 6 pays membres de la CEE pour établir un change flottant entre les monnaies européennes (serpent monétaire européen)</a:t>
          </a:r>
        </a:p>
      </dgm:t>
    </dgm:pt>
    <dgm:pt modelId="{12B24AD3-4C3E-4A9C-9D19-ADA32FA5570A}" type="parTrans" cxnId="{784DF9B5-8654-4BC6-B0B0-D1ADDC39D534}">
      <dgm:prSet/>
      <dgm:spPr/>
      <dgm:t>
        <a:bodyPr/>
        <a:lstStyle/>
        <a:p>
          <a:endParaRPr lang="en-US"/>
        </a:p>
      </dgm:t>
    </dgm:pt>
    <dgm:pt modelId="{F5BAE7F2-C5ED-4D5E-B212-C2EFF9581902}" type="sibTrans" cxnId="{784DF9B5-8654-4BC6-B0B0-D1ADDC39D534}">
      <dgm:prSet/>
      <dgm:spPr/>
      <dgm:t>
        <a:bodyPr/>
        <a:lstStyle/>
        <a:p>
          <a:endParaRPr lang="en-US"/>
        </a:p>
      </dgm:t>
    </dgm:pt>
    <dgm:pt modelId="{469CBF3B-8632-4BA7-8B0B-5F8F9F470CAD}">
      <dgm:prSet/>
      <dgm:spPr/>
      <dgm:t>
        <a:bodyPr/>
        <a:lstStyle/>
        <a:p>
          <a:pPr>
            <a:defRPr b="1"/>
          </a:pPr>
          <a:r>
            <a:rPr lang="en-US"/>
            <a:t>13 févr. 1973</a:t>
          </a:r>
        </a:p>
      </dgm:t>
    </dgm:pt>
    <dgm:pt modelId="{C7828909-877A-4C8E-BAF1-10C0EA6F221F}" type="parTrans" cxnId="{B136B45E-F9A2-455F-9A38-7D2B08E62BD7}">
      <dgm:prSet/>
      <dgm:spPr/>
      <dgm:t>
        <a:bodyPr/>
        <a:lstStyle/>
        <a:p>
          <a:endParaRPr lang="en-US"/>
        </a:p>
      </dgm:t>
    </dgm:pt>
    <dgm:pt modelId="{AD6B33B3-4FBE-47EF-B683-22D656AEEB38}" type="sibTrans" cxnId="{B136B45E-F9A2-455F-9A38-7D2B08E62BD7}">
      <dgm:prSet/>
      <dgm:spPr/>
      <dgm:t>
        <a:bodyPr/>
        <a:lstStyle/>
        <a:p>
          <a:endParaRPr lang="en-US"/>
        </a:p>
      </dgm:t>
    </dgm:pt>
    <dgm:pt modelId="{E597968F-D05A-4D7E-BA69-FA5866D68F0E}">
      <dgm:prSet/>
      <dgm:spPr/>
      <dgm:t>
        <a:bodyPr/>
        <a:lstStyle/>
        <a:p>
          <a:r>
            <a:rPr lang="en-US"/>
            <a:t>nouvelle dévaluation du dollar de 10%</a:t>
          </a:r>
        </a:p>
      </dgm:t>
    </dgm:pt>
    <dgm:pt modelId="{68020FBA-DAA9-4BD6-BE1A-F07A26347546}" type="parTrans" cxnId="{CA0FAD4E-0A37-4252-9DF2-E1877B27EBA0}">
      <dgm:prSet/>
      <dgm:spPr/>
      <dgm:t>
        <a:bodyPr/>
        <a:lstStyle/>
        <a:p>
          <a:endParaRPr lang="en-US"/>
        </a:p>
      </dgm:t>
    </dgm:pt>
    <dgm:pt modelId="{4A698326-A85B-4A5B-8249-D2AC5A110720}" type="sibTrans" cxnId="{CA0FAD4E-0A37-4252-9DF2-E1877B27EBA0}">
      <dgm:prSet/>
      <dgm:spPr/>
      <dgm:t>
        <a:bodyPr/>
        <a:lstStyle/>
        <a:p>
          <a:endParaRPr lang="en-US"/>
        </a:p>
      </dgm:t>
    </dgm:pt>
    <dgm:pt modelId="{2ABCD640-466E-C842-8BED-14E6CE79C3FD}" type="pres">
      <dgm:prSet presAssocID="{D5A5D7C9-63B3-4479-86BD-E35D25D6DE47}" presName="root" presStyleCnt="0">
        <dgm:presLayoutVars>
          <dgm:chMax/>
          <dgm:chPref/>
          <dgm:animLvl val="lvl"/>
        </dgm:presLayoutVars>
      </dgm:prSet>
      <dgm:spPr/>
    </dgm:pt>
    <dgm:pt modelId="{F3ED2E30-04CE-C345-91F4-70C7BC5EF807}" type="pres">
      <dgm:prSet presAssocID="{D5A5D7C9-63B3-4479-86BD-E35D25D6DE47}" presName="divider" presStyleLbl="node1" presStyleIdx="0" presStyleCnt="1"/>
      <dgm:spPr/>
    </dgm:pt>
    <dgm:pt modelId="{14052021-A1FF-6740-9F3B-D7A8147777A0}" type="pres">
      <dgm:prSet presAssocID="{D5A5D7C9-63B3-4479-86BD-E35D25D6DE47}" presName="nodes" presStyleCnt="0">
        <dgm:presLayoutVars>
          <dgm:chMax/>
          <dgm:chPref/>
          <dgm:animLvl val="lvl"/>
        </dgm:presLayoutVars>
      </dgm:prSet>
      <dgm:spPr/>
    </dgm:pt>
    <dgm:pt modelId="{AD69322C-EA15-B149-A169-0E137A8D82D4}" type="pres">
      <dgm:prSet presAssocID="{E06F5BC9-885F-467D-8AB1-8B1A643054DB}" presName="composite" presStyleCnt="0"/>
      <dgm:spPr/>
    </dgm:pt>
    <dgm:pt modelId="{995FA80E-57F8-B041-84B7-DDAA0D47593E}" type="pres">
      <dgm:prSet presAssocID="{E06F5BC9-885F-467D-8AB1-8B1A643054DB}" presName="L1TextContainer" presStyleLbl="revTx" presStyleIdx="0" presStyleCnt="4">
        <dgm:presLayoutVars>
          <dgm:chMax val="1"/>
          <dgm:chPref val="1"/>
          <dgm:bulletEnabled val="1"/>
        </dgm:presLayoutVars>
      </dgm:prSet>
      <dgm:spPr/>
    </dgm:pt>
    <dgm:pt modelId="{0457CF07-FB37-3B40-A639-88723A0711BD}" type="pres">
      <dgm:prSet presAssocID="{E06F5BC9-885F-467D-8AB1-8B1A643054DB}" presName="L2TextContainerWrapper" presStyleCnt="0">
        <dgm:presLayoutVars>
          <dgm:chMax val="0"/>
          <dgm:chPref val="0"/>
          <dgm:bulletEnabled val="1"/>
        </dgm:presLayoutVars>
      </dgm:prSet>
      <dgm:spPr/>
    </dgm:pt>
    <dgm:pt modelId="{C61E97EB-BAE8-994C-9B09-849F0FDE52CF}" type="pres">
      <dgm:prSet presAssocID="{E06F5BC9-885F-467D-8AB1-8B1A643054DB}" presName="L2TextContainer" presStyleLbl="bgAccFollowNode1" presStyleIdx="0" presStyleCnt="4"/>
      <dgm:spPr/>
    </dgm:pt>
    <dgm:pt modelId="{CB25B320-B3B2-DA44-A33F-C9ECD4D16CFE}" type="pres">
      <dgm:prSet presAssocID="{E06F5BC9-885F-467D-8AB1-8B1A643054DB}" presName="FlexibleEmptyPlaceHolder" presStyleCnt="0"/>
      <dgm:spPr/>
    </dgm:pt>
    <dgm:pt modelId="{74CD61AE-9933-5040-BE27-C7A56A55A41F}" type="pres">
      <dgm:prSet presAssocID="{E06F5BC9-885F-467D-8AB1-8B1A643054DB}" presName="ConnectLine" presStyleLbl="alignNode1" presStyleIdx="0"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9FD1AFD3-7911-ED41-B658-A156DCC196C2}" type="pres">
      <dgm:prSet presAssocID="{E06F5BC9-885F-467D-8AB1-8B1A643054DB}" presName="ConnectorPoint" presStyleLbl="fgAcc1" presStyleIdx="0" presStyleCnt="4"/>
      <dgm:spPr>
        <a:solidFill>
          <a:schemeClr val="lt1">
            <a:alpha val="90000"/>
            <a:hueOff val="0"/>
            <a:satOff val="0"/>
            <a:lumOff val="0"/>
            <a:alphaOff val="0"/>
          </a:schemeClr>
        </a:solidFill>
        <a:ln w="12700" cap="flat" cmpd="sng" algn="ctr">
          <a:noFill/>
          <a:prstDash val="solid"/>
        </a:ln>
        <a:effectLst/>
      </dgm:spPr>
    </dgm:pt>
    <dgm:pt modelId="{69682884-7B02-6E4C-B951-0FC90109E118}" type="pres">
      <dgm:prSet presAssocID="{E06F5BC9-885F-467D-8AB1-8B1A643054DB}" presName="EmptyPlaceHolder" presStyleCnt="0"/>
      <dgm:spPr/>
    </dgm:pt>
    <dgm:pt modelId="{DA3BC189-76D8-9F48-B13A-1FD316290AFB}" type="pres">
      <dgm:prSet presAssocID="{76CF9D52-B12C-477E-8C92-1EBE4D16EC31}" presName="spaceBetweenRectangles" presStyleCnt="0"/>
      <dgm:spPr/>
    </dgm:pt>
    <dgm:pt modelId="{FCB60DD7-9383-604F-A361-45C9FB7ED49E}" type="pres">
      <dgm:prSet presAssocID="{9C51881F-E490-4E92-AEC7-9159F646D28A}" presName="composite" presStyleCnt="0"/>
      <dgm:spPr/>
    </dgm:pt>
    <dgm:pt modelId="{FD0EC176-D2B2-D742-8218-8627C6736005}" type="pres">
      <dgm:prSet presAssocID="{9C51881F-E490-4E92-AEC7-9159F646D28A}" presName="L1TextContainer" presStyleLbl="revTx" presStyleIdx="1" presStyleCnt="4">
        <dgm:presLayoutVars>
          <dgm:chMax val="1"/>
          <dgm:chPref val="1"/>
          <dgm:bulletEnabled val="1"/>
        </dgm:presLayoutVars>
      </dgm:prSet>
      <dgm:spPr/>
    </dgm:pt>
    <dgm:pt modelId="{068DF36E-E262-AA4F-A464-E8E2418FF578}" type="pres">
      <dgm:prSet presAssocID="{9C51881F-E490-4E92-AEC7-9159F646D28A}" presName="L2TextContainerWrapper" presStyleCnt="0">
        <dgm:presLayoutVars>
          <dgm:chMax val="0"/>
          <dgm:chPref val="0"/>
          <dgm:bulletEnabled val="1"/>
        </dgm:presLayoutVars>
      </dgm:prSet>
      <dgm:spPr/>
    </dgm:pt>
    <dgm:pt modelId="{DC854368-E05F-804A-9D02-CED4D12FCC98}" type="pres">
      <dgm:prSet presAssocID="{9C51881F-E490-4E92-AEC7-9159F646D28A}" presName="L2TextContainer" presStyleLbl="bgAccFollowNode1" presStyleIdx="1" presStyleCnt="4"/>
      <dgm:spPr/>
    </dgm:pt>
    <dgm:pt modelId="{D726C960-F1DC-EE43-930B-88F444192C3F}" type="pres">
      <dgm:prSet presAssocID="{9C51881F-E490-4E92-AEC7-9159F646D28A}" presName="FlexibleEmptyPlaceHolder" presStyleCnt="0"/>
      <dgm:spPr/>
    </dgm:pt>
    <dgm:pt modelId="{ACEF4365-D6F1-6045-BABF-89A441CCECEF}" type="pres">
      <dgm:prSet presAssocID="{9C51881F-E490-4E92-AEC7-9159F646D28A}" presName="ConnectLine" presStyleLbl="alignNode1" presStyleIdx="1"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F6633029-8B09-5649-AED4-A1E32840D609}" type="pres">
      <dgm:prSet presAssocID="{9C51881F-E490-4E92-AEC7-9159F646D28A}" presName="ConnectorPoint" presStyleLbl="fgAcc1" presStyleIdx="1" presStyleCnt="4"/>
      <dgm:spPr>
        <a:solidFill>
          <a:schemeClr val="lt1">
            <a:alpha val="90000"/>
            <a:hueOff val="0"/>
            <a:satOff val="0"/>
            <a:lumOff val="0"/>
            <a:alphaOff val="0"/>
          </a:schemeClr>
        </a:solidFill>
        <a:ln w="12700" cap="flat" cmpd="sng" algn="ctr">
          <a:noFill/>
          <a:prstDash val="solid"/>
        </a:ln>
        <a:effectLst/>
      </dgm:spPr>
    </dgm:pt>
    <dgm:pt modelId="{6068C306-018F-8C40-B9DE-B266ABE6EDD1}" type="pres">
      <dgm:prSet presAssocID="{9C51881F-E490-4E92-AEC7-9159F646D28A}" presName="EmptyPlaceHolder" presStyleCnt="0"/>
      <dgm:spPr/>
    </dgm:pt>
    <dgm:pt modelId="{F061DFF6-5693-4444-8DB4-FB897F0F5ABF}" type="pres">
      <dgm:prSet presAssocID="{FFF8CC06-C36E-4032-9562-D366D8C2D233}" presName="spaceBetweenRectangles" presStyleCnt="0"/>
      <dgm:spPr/>
    </dgm:pt>
    <dgm:pt modelId="{3C878C77-0DE6-5540-8F7F-A758A5D632F7}" type="pres">
      <dgm:prSet presAssocID="{E87B7B6E-93A5-4129-9143-210C2E347A4A}" presName="composite" presStyleCnt="0"/>
      <dgm:spPr/>
    </dgm:pt>
    <dgm:pt modelId="{53905BB1-2BE0-474F-81FC-71C33D597FBF}" type="pres">
      <dgm:prSet presAssocID="{E87B7B6E-93A5-4129-9143-210C2E347A4A}" presName="L1TextContainer" presStyleLbl="revTx" presStyleIdx="2" presStyleCnt="4">
        <dgm:presLayoutVars>
          <dgm:chMax val="1"/>
          <dgm:chPref val="1"/>
          <dgm:bulletEnabled val="1"/>
        </dgm:presLayoutVars>
      </dgm:prSet>
      <dgm:spPr/>
    </dgm:pt>
    <dgm:pt modelId="{4295B32D-0BFC-E247-ABEE-FA3303FDDA38}" type="pres">
      <dgm:prSet presAssocID="{E87B7B6E-93A5-4129-9143-210C2E347A4A}" presName="L2TextContainerWrapper" presStyleCnt="0">
        <dgm:presLayoutVars>
          <dgm:chMax val="0"/>
          <dgm:chPref val="0"/>
          <dgm:bulletEnabled val="1"/>
        </dgm:presLayoutVars>
      </dgm:prSet>
      <dgm:spPr/>
    </dgm:pt>
    <dgm:pt modelId="{B2D2A32E-0A40-F947-85E0-B44324C3A0DC}" type="pres">
      <dgm:prSet presAssocID="{E87B7B6E-93A5-4129-9143-210C2E347A4A}" presName="L2TextContainer" presStyleLbl="bgAccFollowNode1" presStyleIdx="2" presStyleCnt="4"/>
      <dgm:spPr/>
    </dgm:pt>
    <dgm:pt modelId="{E505B229-A1FC-054D-8FAC-CD5FB32BBB41}" type="pres">
      <dgm:prSet presAssocID="{E87B7B6E-93A5-4129-9143-210C2E347A4A}" presName="FlexibleEmptyPlaceHolder" presStyleCnt="0"/>
      <dgm:spPr/>
    </dgm:pt>
    <dgm:pt modelId="{A3DD37D3-5063-F646-AAAA-D334268A5F99}" type="pres">
      <dgm:prSet presAssocID="{E87B7B6E-93A5-4129-9143-210C2E347A4A}" presName="ConnectLine" presStyleLbl="alignNode1" presStyleIdx="2"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587DEB96-8E48-6545-A7AA-B331630F15B5}" type="pres">
      <dgm:prSet presAssocID="{E87B7B6E-93A5-4129-9143-210C2E347A4A}" presName="ConnectorPoint" presStyleLbl="fgAcc1" presStyleIdx="2" presStyleCnt="4"/>
      <dgm:spPr>
        <a:solidFill>
          <a:schemeClr val="lt1">
            <a:alpha val="90000"/>
            <a:hueOff val="0"/>
            <a:satOff val="0"/>
            <a:lumOff val="0"/>
            <a:alphaOff val="0"/>
          </a:schemeClr>
        </a:solidFill>
        <a:ln w="12700" cap="flat" cmpd="sng" algn="ctr">
          <a:noFill/>
          <a:prstDash val="solid"/>
        </a:ln>
        <a:effectLst/>
      </dgm:spPr>
    </dgm:pt>
    <dgm:pt modelId="{5C9AE88B-AB76-0C41-A6D3-05D04CB6FB73}" type="pres">
      <dgm:prSet presAssocID="{E87B7B6E-93A5-4129-9143-210C2E347A4A}" presName="EmptyPlaceHolder" presStyleCnt="0"/>
      <dgm:spPr/>
    </dgm:pt>
    <dgm:pt modelId="{F5AD2AEC-8D73-A048-B11B-192399552A14}" type="pres">
      <dgm:prSet presAssocID="{4F1288C1-C511-4458-8D52-9ABA64102684}" presName="spaceBetweenRectangles" presStyleCnt="0"/>
      <dgm:spPr/>
    </dgm:pt>
    <dgm:pt modelId="{C1224858-8089-1B4C-9BC4-EFE58E2B13E9}" type="pres">
      <dgm:prSet presAssocID="{469CBF3B-8632-4BA7-8B0B-5F8F9F470CAD}" presName="composite" presStyleCnt="0"/>
      <dgm:spPr/>
    </dgm:pt>
    <dgm:pt modelId="{4039213E-57CC-1C4E-B8B9-A0AD612E2D44}" type="pres">
      <dgm:prSet presAssocID="{469CBF3B-8632-4BA7-8B0B-5F8F9F470CAD}" presName="L1TextContainer" presStyleLbl="revTx" presStyleIdx="3" presStyleCnt="4">
        <dgm:presLayoutVars>
          <dgm:chMax val="1"/>
          <dgm:chPref val="1"/>
          <dgm:bulletEnabled val="1"/>
        </dgm:presLayoutVars>
      </dgm:prSet>
      <dgm:spPr/>
    </dgm:pt>
    <dgm:pt modelId="{FD124F0F-5982-1945-A96F-0DFDDFA57F4A}" type="pres">
      <dgm:prSet presAssocID="{469CBF3B-8632-4BA7-8B0B-5F8F9F470CAD}" presName="L2TextContainerWrapper" presStyleCnt="0">
        <dgm:presLayoutVars>
          <dgm:chMax val="0"/>
          <dgm:chPref val="0"/>
          <dgm:bulletEnabled val="1"/>
        </dgm:presLayoutVars>
      </dgm:prSet>
      <dgm:spPr/>
    </dgm:pt>
    <dgm:pt modelId="{CB6C40F5-B6CF-874B-A5A1-195E737CDE21}" type="pres">
      <dgm:prSet presAssocID="{469CBF3B-8632-4BA7-8B0B-5F8F9F470CAD}" presName="L2TextContainer" presStyleLbl="bgAccFollowNode1" presStyleIdx="3" presStyleCnt="4"/>
      <dgm:spPr/>
    </dgm:pt>
    <dgm:pt modelId="{B72702A7-4588-E741-8150-CD1A0C240C91}" type="pres">
      <dgm:prSet presAssocID="{469CBF3B-8632-4BA7-8B0B-5F8F9F470CAD}" presName="FlexibleEmptyPlaceHolder" presStyleCnt="0"/>
      <dgm:spPr/>
    </dgm:pt>
    <dgm:pt modelId="{66581942-75EC-5D48-BB75-ADD03009819E}" type="pres">
      <dgm:prSet presAssocID="{469CBF3B-8632-4BA7-8B0B-5F8F9F470CAD}" presName="ConnectLine" presStyleLbl="alignNode1" presStyleIdx="3"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500641AD-E1EA-BC4E-B599-3F76691C89A9}" type="pres">
      <dgm:prSet presAssocID="{469CBF3B-8632-4BA7-8B0B-5F8F9F470CAD}" presName="ConnectorPoint" presStyleLbl="fgAcc1" presStyleIdx="3" presStyleCnt="4"/>
      <dgm:spPr>
        <a:solidFill>
          <a:schemeClr val="lt1">
            <a:alpha val="90000"/>
            <a:hueOff val="0"/>
            <a:satOff val="0"/>
            <a:lumOff val="0"/>
            <a:alphaOff val="0"/>
          </a:schemeClr>
        </a:solidFill>
        <a:ln w="12700" cap="flat" cmpd="sng" algn="ctr">
          <a:noFill/>
          <a:prstDash val="solid"/>
        </a:ln>
        <a:effectLst/>
      </dgm:spPr>
    </dgm:pt>
    <dgm:pt modelId="{58809B3F-4618-0A46-BC3A-E567CA49E448}" type="pres">
      <dgm:prSet presAssocID="{469CBF3B-8632-4BA7-8B0B-5F8F9F470CAD}" presName="EmptyPlaceHolder" presStyleCnt="0"/>
      <dgm:spPr/>
    </dgm:pt>
  </dgm:ptLst>
  <dgm:cxnLst>
    <dgm:cxn modelId="{835A1E0C-A45D-4415-AE49-893F899EEDF6}" srcId="{D5A5D7C9-63B3-4479-86BD-E35D25D6DE47}" destId="{9C51881F-E490-4E92-AEC7-9159F646D28A}" srcOrd="1" destOrd="0" parTransId="{1E9D5A88-ADFC-4F52-847C-288FAE338320}" sibTransId="{FFF8CC06-C36E-4032-9562-D366D8C2D233}"/>
    <dgm:cxn modelId="{C16ED90D-7438-7F45-8B12-A0E5300FDB58}" type="presOf" srcId="{B5426388-B0AE-4980-B6F8-742ECB9D7F25}" destId="{DC854368-E05F-804A-9D02-CED4D12FCC98}" srcOrd="0" destOrd="0" presId="urn:microsoft.com/office/officeart/2017/3/layout/HorizontalPathTimeline"/>
    <dgm:cxn modelId="{CEA0911C-351F-B44B-A651-8CD3F65CDCB4}" type="presOf" srcId="{2ACA9D0A-BEB4-4EEE-8D0C-3CC6514ECAB0}" destId="{C61E97EB-BAE8-994C-9B09-849F0FDE52CF}" srcOrd="0" destOrd="0" presId="urn:microsoft.com/office/officeart/2017/3/layout/HorizontalPathTimeline"/>
    <dgm:cxn modelId="{4E8FA12C-D6CB-964A-A03F-E658344B14B2}" type="presOf" srcId="{E597968F-D05A-4D7E-BA69-FA5866D68F0E}" destId="{CB6C40F5-B6CF-874B-A5A1-195E737CDE21}" srcOrd="0" destOrd="0" presId="urn:microsoft.com/office/officeart/2017/3/layout/HorizontalPathTimeline"/>
    <dgm:cxn modelId="{1CCCE938-D042-4F42-A945-7425E626AB89}" srcId="{D5A5D7C9-63B3-4479-86BD-E35D25D6DE47}" destId="{E87B7B6E-93A5-4129-9143-210C2E347A4A}" srcOrd="2" destOrd="0" parTransId="{7431B35B-CE43-408B-95AC-E3F00C6FAEC1}" sibTransId="{4F1288C1-C511-4458-8D52-9ABA64102684}"/>
    <dgm:cxn modelId="{5E2EBF4C-CAF2-D744-88AB-72A2A0A2875C}" type="presOf" srcId="{E06F5BC9-885F-467D-8AB1-8B1A643054DB}" destId="{995FA80E-57F8-B041-84B7-DDAA0D47593E}" srcOrd="0" destOrd="0" presId="urn:microsoft.com/office/officeart/2017/3/layout/HorizontalPathTimeline"/>
    <dgm:cxn modelId="{CA0FAD4E-0A37-4252-9DF2-E1877B27EBA0}" srcId="{469CBF3B-8632-4BA7-8B0B-5F8F9F470CAD}" destId="{E597968F-D05A-4D7E-BA69-FA5866D68F0E}" srcOrd="0" destOrd="0" parTransId="{68020FBA-DAA9-4BD6-BE1A-F07A26347546}" sibTransId="{4A698326-A85B-4A5B-8249-D2AC5A110720}"/>
    <dgm:cxn modelId="{BF44B954-5571-444D-A3EA-14559BCADB7C}" type="presOf" srcId="{9C51881F-E490-4E92-AEC7-9159F646D28A}" destId="{FD0EC176-D2B2-D742-8218-8627C6736005}" srcOrd="0" destOrd="0" presId="urn:microsoft.com/office/officeart/2017/3/layout/HorizontalPathTimeline"/>
    <dgm:cxn modelId="{2FCA3155-5BE8-8349-9ED9-1BCF39CF12AC}" type="presOf" srcId="{D5A5D7C9-63B3-4479-86BD-E35D25D6DE47}" destId="{2ABCD640-466E-C842-8BED-14E6CE79C3FD}" srcOrd="0" destOrd="0" presId="urn:microsoft.com/office/officeart/2017/3/layout/HorizontalPathTimeline"/>
    <dgm:cxn modelId="{B136B45E-F9A2-455F-9A38-7D2B08E62BD7}" srcId="{D5A5D7C9-63B3-4479-86BD-E35D25D6DE47}" destId="{469CBF3B-8632-4BA7-8B0B-5F8F9F470CAD}" srcOrd="3" destOrd="0" parTransId="{C7828909-877A-4C8E-BAF1-10C0EA6F221F}" sibTransId="{AD6B33B3-4FBE-47EF-B683-22D656AEEB38}"/>
    <dgm:cxn modelId="{A6F05F6C-F878-3345-88D4-F4A287B46AE9}" type="presOf" srcId="{E87B7B6E-93A5-4129-9143-210C2E347A4A}" destId="{53905BB1-2BE0-474F-81FC-71C33D597FBF}" srcOrd="0" destOrd="0" presId="urn:microsoft.com/office/officeart/2017/3/layout/HorizontalPathTimeline"/>
    <dgm:cxn modelId="{57F89472-FC59-4042-9520-0145906E6CE7}" srcId="{9C51881F-E490-4E92-AEC7-9159F646D28A}" destId="{B5426388-B0AE-4980-B6F8-742ECB9D7F25}" srcOrd="0" destOrd="0" parTransId="{11ABD64E-CB17-414A-B746-3947DCF2B255}" sibTransId="{9B061CDC-00D5-4343-8D55-3261B7463A3E}"/>
    <dgm:cxn modelId="{F5683A86-F1A8-4BF6-940A-154AF787B1FB}" srcId="{E06F5BC9-885F-467D-8AB1-8B1A643054DB}" destId="{2ACA9D0A-BEB4-4EEE-8D0C-3CC6514ECAB0}" srcOrd="0" destOrd="0" parTransId="{FCB0806E-B454-4017-8739-E8F9D5A251A2}" sibTransId="{4D89B889-FEB7-41E5-A3A6-1A477C1269E0}"/>
    <dgm:cxn modelId="{784DF9B5-8654-4BC6-B0B0-D1ADDC39D534}" srcId="{E87B7B6E-93A5-4129-9143-210C2E347A4A}" destId="{240451B3-13B1-4942-8A3C-0191D272B1E9}" srcOrd="0" destOrd="0" parTransId="{12B24AD3-4C3E-4A9C-9D19-ADA32FA5570A}" sibTransId="{F5BAE7F2-C5ED-4D5E-B212-C2EFF9581902}"/>
    <dgm:cxn modelId="{3A2F16BF-0ABE-634E-83A6-0DF9D5E8869A}" type="presOf" srcId="{469CBF3B-8632-4BA7-8B0B-5F8F9F470CAD}" destId="{4039213E-57CC-1C4E-B8B9-A0AD612E2D44}" srcOrd="0" destOrd="0" presId="urn:microsoft.com/office/officeart/2017/3/layout/HorizontalPathTimeline"/>
    <dgm:cxn modelId="{63F9A2E4-C71A-4144-9AA8-60CC6DBC0099}" type="presOf" srcId="{240451B3-13B1-4942-8A3C-0191D272B1E9}" destId="{B2D2A32E-0A40-F947-85E0-B44324C3A0DC}" srcOrd="0" destOrd="0" presId="urn:microsoft.com/office/officeart/2017/3/layout/HorizontalPathTimeline"/>
    <dgm:cxn modelId="{005632F1-44AA-4D64-83EC-A1EC3194436C}" srcId="{D5A5D7C9-63B3-4479-86BD-E35D25D6DE47}" destId="{E06F5BC9-885F-467D-8AB1-8B1A643054DB}" srcOrd="0" destOrd="0" parTransId="{3717372D-0A9B-4F5F-B7DF-B18888A7BBEF}" sibTransId="{76CF9D52-B12C-477E-8C92-1EBE4D16EC31}"/>
    <dgm:cxn modelId="{7E2FC9B8-DC8A-9A44-993D-0592330E3DD5}" type="presParOf" srcId="{2ABCD640-466E-C842-8BED-14E6CE79C3FD}" destId="{F3ED2E30-04CE-C345-91F4-70C7BC5EF807}" srcOrd="0" destOrd="0" presId="urn:microsoft.com/office/officeart/2017/3/layout/HorizontalPathTimeline"/>
    <dgm:cxn modelId="{3DF72D95-8692-E84B-A797-B7461022414F}" type="presParOf" srcId="{2ABCD640-466E-C842-8BED-14E6CE79C3FD}" destId="{14052021-A1FF-6740-9F3B-D7A8147777A0}" srcOrd="1" destOrd="0" presId="urn:microsoft.com/office/officeart/2017/3/layout/HorizontalPathTimeline"/>
    <dgm:cxn modelId="{CDAEAC68-9062-D64A-A1B6-54EDDA355037}" type="presParOf" srcId="{14052021-A1FF-6740-9F3B-D7A8147777A0}" destId="{AD69322C-EA15-B149-A169-0E137A8D82D4}" srcOrd="0" destOrd="0" presId="urn:microsoft.com/office/officeart/2017/3/layout/HorizontalPathTimeline"/>
    <dgm:cxn modelId="{BAC2C675-1F45-A64E-A0FD-E5E5015C6A4A}" type="presParOf" srcId="{AD69322C-EA15-B149-A169-0E137A8D82D4}" destId="{995FA80E-57F8-B041-84B7-DDAA0D47593E}" srcOrd="0" destOrd="0" presId="urn:microsoft.com/office/officeart/2017/3/layout/HorizontalPathTimeline"/>
    <dgm:cxn modelId="{C75ADAE1-1D54-9C43-A3CB-9BAE59ABD5BC}" type="presParOf" srcId="{AD69322C-EA15-B149-A169-0E137A8D82D4}" destId="{0457CF07-FB37-3B40-A639-88723A0711BD}" srcOrd="1" destOrd="0" presId="urn:microsoft.com/office/officeart/2017/3/layout/HorizontalPathTimeline"/>
    <dgm:cxn modelId="{809B70F7-74DE-BD40-8518-115C15EACDD3}" type="presParOf" srcId="{0457CF07-FB37-3B40-A639-88723A0711BD}" destId="{C61E97EB-BAE8-994C-9B09-849F0FDE52CF}" srcOrd="0" destOrd="0" presId="urn:microsoft.com/office/officeart/2017/3/layout/HorizontalPathTimeline"/>
    <dgm:cxn modelId="{F60F139B-C29C-5A4F-B847-179F73C387C2}" type="presParOf" srcId="{0457CF07-FB37-3B40-A639-88723A0711BD}" destId="{CB25B320-B3B2-DA44-A33F-C9ECD4D16CFE}" srcOrd="1" destOrd="0" presId="urn:microsoft.com/office/officeart/2017/3/layout/HorizontalPathTimeline"/>
    <dgm:cxn modelId="{D521429C-3EB3-0C4A-819D-1271A123F14C}" type="presParOf" srcId="{AD69322C-EA15-B149-A169-0E137A8D82D4}" destId="{74CD61AE-9933-5040-BE27-C7A56A55A41F}" srcOrd="2" destOrd="0" presId="urn:microsoft.com/office/officeart/2017/3/layout/HorizontalPathTimeline"/>
    <dgm:cxn modelId="{F0E67E66-B3B2-9E41-A039-E2D71D113D6F}" type="presParOf" srcId="{AD69322C-EA15-B149-A169-0E137A8D82D4}" destId="{9FD1AFD3-7911-ED41-B658-A156DCC196C2}" srcOrd="3" destOrd="0" presId="urn:microsoft.com/office/officeart/2017/3/layout/HorizontalPathTimeline"/>
    <dgm:cxn modelId="{31B52912-614B-D247-8E8F-DB8BEDDB114B}" type="presParOf" srcId="{AD69322C-EA15-B149-A169-0E137A8D82D4}" destId="{69682884-7B02-6E4C-B951-0FC90109E118}" srcOrd="4" destOrd="0" presId="urn:microsoft.com/office/officeart/2017/3/layout/HorizontalPathTimeline"/>
    <dgm:cxn modelId="{2021E00B-E076-AF42-963A-6681D867C647}" type="presParOf" srcId="{14052021-A1FF-6740-9F3B-D7A8147777A0}" destId="{DA3BC189-76D8-9F48-B13A-1FD316290AFB}" srcOrd="1" destOrd="0" presId="urn:microsoft.com/office/officeart/2017/3/layout/HorizontalPathTimeline"/>
    <dgm:cxn modelId="{2E776FFE-93CF-3B4B-9F41-075F42425F8B}" type="presParOf" srcId="{14052021-A1FF-6740-9F3B-D7A8147777A0}" destId="{FCB60DD7-9383-604F-A361-45C9FB7ED49E}" srcOrd="2" destOrd="0" presId="urn:microsoft.com/office/officeart/2017/3/layout/HorizontalPathTimeline"/>
    <dgm:cxn modelId="{4C2252A3-4A6C-CC4B-9F4F-62F2C2F9BA90}" type="presParOf" srcId="{FCB60DD7-9383-604F-A361-45C9FB7ED49E}" destId="{FD0EC176-D2B2-D742-8218-8627C6736005}" srcOrd="0" destOrd="0" presId="urn:microsoft.com/office/officeart/2017/3/layout/HorizontalPathTimeline"/>
    <dgm:cxn modelId="{6ECAC25F-EDC1-7D4B-8113-338503D0DAEA}" type="presParOf" srcId="{FCB60DD7-9383-604F-A361-45C9FB7ED49E}" destId="{068DF36E-E262-AA4F-A464-E8E2418FF578}" srcOrd="1" destOrd="0" presId="urn:microsoft.com/office/officeart/2017/3/layout/HorizontalPathTimeline"/>
    <dgm:cxn modelId="{67D27209-A782-2B4B-BD1D-70517ADA3515}" type="presParOf" srcId="{068DF36E-E262-AA4F-A464-E8E2418FF578}" destId="{DC854368-E05F-804A-9D02-CED4D12FCC98}" srcOrd="0" destOrd="0" presId="urn:microsoft.com/office/officeart/2017/3/layout/HorizontalPathTimeline"/>
    <dgm:cxn modelId="{37AF45FA-A5EC-7C46-9344-9E96A26C8B89}" type="presParOf" srcId="{068DF36E-E262-AA4F-A464-E8E2418FF578}" destId="{D726C960-F1DC-EE43-930B-88F444192C3F}" srcOrd="1" destOrd="0" presId="urn:microsoft.com/office/officeart/2017/3/layout/HorizontalPathTimeline"/>
    <dgm:cxn modelId="{82CF29AD-2866-844C-8A80-86605D28AD6E}" type="presParOf" srcId="{FCB60DD7-9383-604F-A361-45C9FB7ED49E}" destId="{ACEF4365-D6F1-6045-BABF-89A441CCECEF}" srcOrd="2" destOrd="0" presId="urn:microsoft.com/office/officeart/2017/3/layout/HorizontalPathTimeline"/>
    <dgm:cxn modelId="{5906E923-8D37-3A4B-8929-C9564508E39A}" type="presParOf" srcId="{FCB60DD7-9383-604F-A361-45C9FB7ED49E}" destId="{F6633029-8B09-5649-AED4-A1E32840D609}" srcOrd="3" destOrd="0" presId="urn:microsoft.com/office/officeart/2017/3/layout/HorizontalPathTimeline"/>
    <dgm:cxn modelId="{5A2E11F0-E668-9F4D-8491-7FE09622DDA2}" type="presParOf" srcId="{FCB60DD7-9383-604F-A361-45C9FB7ED49E}" destId="{6068C306-018F-8C40-B9DE-B266ABE6EDD1}" srcOrd="4" destOrd="0" presId="urn:microsoft.com/office/officeart/2017/3/layout/HorizontalPathTimeline"/>
    <dgm:cxn modelId="{15EE462C-8721-314A-94FB-F7D148514C6A}" type="presParOf" srcId="{14052021-A1FF-6740-9F3B-D7A8147777A0}" destId="{F061DFF6-5693-4444-8DB4-FB897F0F5ABF}" srcOrd="3" destOrd="0" presId="urn:microsoft.com/office/officeart/2017/3/layout/HorizontalPathTimeline"/>
    <dgm:cxn modelId="{228AF664-EE37-2B4A-9B89-14E70319BB1E}" type="presParOf" srcId="{14052021-A1FF-6740-9F3B-D7A8147777A0}" destId="{3C878C77-0DE6-5540-8F7F-A758A5D632F7}" srcOrd="4" destOrd="0" presId="urn:microsoft.com/office/officeart/2017/3/layout/HorizontalPathTimeline"/>
    <dgm:cxn modelId="{44B8B59C-9D09-1F4C-9376-0B26A9814C58}" type="presParOf" srcId="{3C878C77-0DE6-5540-8F7F-A758A5D632F7}" destId="{53905BB1-2BE0-474F-81FC-71C33D597FBF}" srcOrd="0" destOrd="0" presId="urn:microsoft.com/office/officeart/2017/3/layout/HorizontalPathTimeline"/>
    <dgm:cxn modelId="{460ED3E0-DA0D-4F4F-B306-D3F51A7A31AF}" type="presParOf" srcId="{3C878C77-0DE6-5540-8F7F-A758A5D632F7}" destId="{4295B32D-0BFC-E247-ABEE-FA3303FDDA38}" srcOrd="1" destOrd="0" presId="urn:microsoft.com/office/officeart/2017/3/layout/HorizontalPathTimeline"/>
    <dgm:cxn modelId="{7BF45568-B0C9-9C4E-9452-5F342094A8CF}" type="presParOf" srcId="{4295B32D-0BFC-E247-ABEE-FA3303FDDA38}" destId="{B2D2A32E-0A40-F947-85E0-B44324C3A0DC}" srcOrd="0" destOrd="0" presId="urn:microsoft.com/office/officeart/2017/3/layout/HorizontalPathTimeline"/>
    <dgm:cxn modelId="{CE336658-75A0-994E-B3EB-BE0DAC6B4593}" type="presParOf" srcId="{4295B32D-0BFC-E247-ABEE-FA3303FDDA38}" destId="{E505B229-A1FC-054D-8FAC-CD5FB32BBB41}" srcOrd="1" destOrd="0" presId="urn:microsoft.com/office/officeart/2017/3/layout/HorizontalPathTimeline"/>
    <dgm:cxn modelId="{D83D603F-4A80-544E-A260-22C84B937795}" type="presParOf" srcId="{3C878C77-0DE6-5540-8F7F-A758A5D632F7}" destId="{A3DD37D3-5063-F646-AAAA-D334268A5F99}" srcOrd="2" destOrd="0" presId="urn:microsoft.com/office/officeart/2017/3/layout/HorizontalPathTimeline"/>
    <dgm:cxn modelId="{886DBD19-EFAE-0A43-93F1-45477176F07A}" type="presParOf" srcId="{3C878C77-0DE6-5540-8F7F-A758A5D632F7}" destId="{587DEB96-8E48-6545-A7AA-B331630F15B5}" srcOrd="3" destOrd="0" presId="urn:microsoft.com/office/officeart/2017/3/layout/HorizontalPathTimeline"/>
    <dgm:cxn modelId="{0A6E7A23-B2DA-5144-876B-3A1A24DA83FA}" type="presParOf" srcId="{3C878C77-0DE6-5540-8F7F-A758A5D632F7}" destId="{5C9AE88B-AB76-0C41-A6D3-05D04CB6FB73}" srcOrd="4" destOrd="0" presId="urn:microsoft.com/office/officeart/2017/3/layout/HorizontalPathTimeline"/>
    <dgm:cxn modelId="{EEC6BF24-CDC6-9146-B8A1-D0BE4060E7AC}" type="presParOf" srcId="{14052021-A1FF-6740-9F3B-D7A8147777A0}" destId="{F5AD2AEC-8D73-A048-B11B-192399552A14}" srcOrd="5" destOrd="0" presId="urn:microsoft.com/office/officeart/2017/3/layout/HorizontalPathTimeline"/>
    <dgm:cxn modelId="{46EFDFC8-41E7-0948-84DE-A60E45B617C3}" type="presParOf" srcId="{14052021-A1FF-6740-9F3B-D7A8147777A0}" destId="{C1224858-8089-1B4C-9BC4-EFE58E2B13E9}" srcOrd="6" destOrd="0" presId="urn:microsoft.com/office/officeart/2017/3/layout/HorizontalPathTimeline"/>
    <dgm:cxn modelId="{A79CEAAC-2FEE-E74F-A353-D8E4C097268C}" type="presParOf" srcId="{C1224858-8089-1B4C-9BC4-EFE58E2B13E9}" destId="{4039213E-57CC-1C4E-B8B9-A0AD612E2D44}" srcOrd="0" destOrd="0" presId="urn:microsoft.com/office/officeart/2017/3/layout/HorizontalPathTimeline"/>
    <dgm:cxn modelId="{46DD2B53-5D5F-6A44-A125-73850329E394}" type="presParOf" srcId="{C1224858-8089-1B4C-9BC4-EFE58E2B13E9}" destId="{FD124F0F-5982-1945-A96F-0DFDDFA57F4A}" srcOrd="1" destOrd="0" presId="urn:microsoft.com/office/officeart/2017/3/layout/HorizontalPathTimeline"/>
    <dgm:cxn modelId="{22F5CD93-8F10-4749-A8F7-94B037329374}" type="presParOf" srcId="{FD124F0F-5982-1945-A96F-0DFDDFA57F4A}" destId="{CB6C40F5-B6CF-874B-A5A1-195E737CDE21}" srcOrd="0" destOrd="0" presId="urn:microsoft.com/office/officeart/2017/3/layout/HorizontalPathTimeline"/>
    <dgm:cxn modelId="{03231161-42B5-4A48-913C-09EE3B28E508}" type="presParOf" srcId="{FD124F0F-5982-1945-A96F-0DFDDFA57F4A}" destId="{B72702A7-4588-E741-8150-CD1A0C240C91}" srcOrd="1" destOrd="0" presId="urn:microsoft.com/office/officeart/2017/3/layout/HorizontalPathTimeline"/>
    <dgm:cxn modelId="{F3D10D4F-C18C-534B-8A52-07BBB5DF6BF3}" type="presParOf" srcId="{C1224858-8089-1B4C-9BC4-EFE58E2B13E9}" destId="{66581942-75EC-5D48-BB75-ADD03009819E}" srcOrd="2" destOrd="0" presId="urn:microsoft.com/office/officeart/2017/3/layout/HorizontalPathTimeline"/>
    <dgm:cxn modelId="{99A4C7BE-C6C2-6E42-9CAD-E1F42E11778F}" type="presParOf" srcId="{C1224858-8089-1B4C-9BC4-EFE58E2B13E9}" destId="{500641AD-E1EA-BC4E-B599-3F76691C89A9}" srcOrd="3" destOrd="0" presId="urn:microsoft.com/office/officeart/2017/3/layout/HorizontalPathTimeline"/>
    <dgm:cxn modelId="{66186565-065F-964B-AD16-6CF0CF55371B}" type="presParOf" srcId="{C1224858-8089-1B4C-9BC4-EFE58E2B13E9}" destId="{58809B3F-4618-0A46-BC3A-E567CA49E448}"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7239C7-8B9F-4DFA-BF15-A05BC45EA087}" type="doc">
      <dgm:prSet loTypeId="urn:microsoft.com/office/officeart/2005/8/layout/hierarchy1" loCatId="hierarchy" qsTypeId="urn:microsoft.com/office/officeart/2005/8/quickstyle/simple5" qsCatId="simple" csTypeId="urn:microsoft.com/office/officeart/2005/8/colors/accent5_2" csCatId="accent5" phldr="1"/>
      <dgm:spPr/>
      <dgm:t>
        <a:bodyPr/>
        <a:lstStyle/>
        <a:p>
          <a:endParaRPr lang="en-US"/>
        </a:p>
      </dgm:t>
    </dgm:pt>
    <dgm:pt modelId="{2BA7D009-F173-4734-B2C5-0B3984E786F2}">
      <dgm:prSet/>
      <dgm:spPr/>
      <dgm:t>
        <a:bodyPr/>
        <a:lstStyle/>
        <a:p>
          <a:r>
            <a:rPr lang="fr-FR" dirty="0"/>
            <a:t>OPEP : Organisation des Pays exportateurs de Pétrole fut fondée à Bagdad en 1960 à l'initiative du Venezuela. Cinq états fondateurs sont : Arabie saoudite – Koweït -Irak – Iran  </a:t>
          </a:r>
          <a:endParaRPr lang="en-US" dirty="0"/>
        </a:p>
      </dgm:t>
    </dgm:pt>
    <dgm:pt modelId="{AD529F8A-BD8A-4687-B314-5FF6F939FF39}" type="parTrans" cxnId="{22124E0B-552B-4B8A-AE5D-F4F0B82F2D23}">
      <dgm:prSet/>
      <dgm:spPr/>
      <dgm:t>
        <a:bodyPr/>
        <a:lstStyle/>
        <a:p>
          <a:endParaRPr lang="en-US"/>
        </a:p>
      </dgm:t>
    </dgm:pt>
    <dgm:pt modelId="{7F32F3D5-416B-433E-9188-A79E128D2989}" type="sibTrans" cxnId="{22124E0B-552B-4B8A-AE5D-F4F0B82F2D23}">
      <dgm:prSet/>
      <dgm:spPr/>
      <dgm:t>
        <a:bodyPr/>
        <a:lstStyle/>
        <a:p>
          <a:endParaRPr lang="en-US"/>
        </a:p>
      </dgm:t>
    </dgm:pt>
    <dgm:pt modelId="{6DD730E8-8943-4BBD-BFED-AAF10D7F5E7E}">
      <dgm:prSet/>
      <dgm:spPr/>
      <dgm:t>
        <a:bodyPr/>
        <a:lstStyle/>
        <a:p>
          <a:r>
            <a:rPr lang="fr-FR"/>
            <a:t>Autres pays membres : Algérie, Indonésie –Qatar – Libye – Nigéria – Emirats Arabes Unis – Equateur et Angola.</a:t>
          </a:r>
          <a:endParaRPr lang="en-US"/>
        </a:p>
      </dgm:t>
    </dgm:pt>
    <dgm:pt modelId="{7B0A3CC0-5228-4409-B955-3A47D71DE16C}" type="parTrans" cxnId="{309C244F-350A-42AC-A704-0237DDD36EF9}">
      <dgm:prSet/>
      <dgm:spPr/>
      <dgm:t>
        <a:bodyPr/>
        <a:lstStyle/>
        <a:p>
          <a:endParaRPr lang="en-US"/>
        </a:p>
      </dgm:t>
    </dgm:pt>
    <dgm:pt modelId="{B0290926-5DB0-4C07-9158-9B033F4AB0B9}" type="sibTrans" cxnId="{309C244F-350A-42AC-A704-0237DDD36EF9}">
      <dgm:prSet/>
      <dgm:spPr/>
      <dgm:t>
        <a:bodyPr/>
        <a:lstStyle/>
        <a:p>
          <a:endParaRPr lang="en-US"/>
        </a:p>
      </dgm:t>
    </dgm:pt>
    <dgm:pt modelId="{492CA850-9695-184B-AE0D-8B228A25AE66}" type="pres">
      <dgm:prSet presAssocID="{687239C7-8B9F-4DFA-BF15-A05BC45EA087}" presName="hierChild1" presStyleCnt="0">
        <dgm:presLayoutVars>
          <dgm:chPref val="1"/>
          <dgm:dir/>
          <dgm:animOne val="branch"/>
          <dgm:animLvl val="lvl"/>
          <dgm:resizeHandles/>
        </dgm:presLayoutVars>
      </dgm:prSet>
      <dgm:spPr/>
    </dgm:pt>
    <dgm:pt modelId="{665DD3AD-C0E1-F042-AAF7-DCFA7AF48BDB}" type="pres">
      <dgm:prSet presAssocID="{2BA7D009-F173-4734-B2C5-0B3984E786F2}" presName="hierRoot1" presStyleCnt="0"/>
      <dgm:spPr/>
    </dgm:pt>
    <dgm:pt modelId="{D4BEB073-3A77-4841-83C5-B30B99F97A8E}" type="pres">
      <dgm:prSet presAssocID="{2BA7D009-F173-4734-B2C5-0B3984E786F2}" presName="composite" presStyleCnt="0"/>
      <dgm:spPr/>
    </dgm:pt>
    <dgm:pt modelId="{1A805722-D7A0-CE4F-9AE4-A7496304126D}" type="pres">
      <dgm:prSet presAssocID="{2BA7D009-F173-4734-B2C5-0B3984E786F2}" presName="background" presStyleLbl="node0" presStyleIdx="0" presStyleCnt="2"/>
      <dgm:spPr/>
    </dgm:pt>
    <dgm:pt modelId="{3E7C45C8-AF99-214B-ADD6-BD0DD7EDC670}" type="pres">
      <dgm:prSet presAssocID="{2BA7D009-F173-4734-B2C5-0B3984E786F2}" presName="text" presStyleLbl="fgAcc0" presStyleIdx="0" presStyleCnt="2">
        <dgm:presLayoutVars>
          <dgm:chPref val="3"/>
        </dgm:presLayoutVars>
      </dgm:prSet>
      <dgm:spPr/>
    </dgm:pt>
    <dgm:pt modelId="{45E945F1-F358-0B4D-BAC3-41F2B4940FFA}" type="pres">
      <dgm:prSet presAssocID="{2BA7D009-F173-4734-B2C5-0B3984E786F2}" presName="hierChild2" presStyleCnt="0"/>
      <dgm:spPr/>
    </dgm:pt>
    <dgm:pt modelId="{C43215B8-D00A-BC43-BB86-A4FE6B3FE7B8}" type="pres">
      <dgm:prSet presAssocID="{6DD730E8-8943-4BBD-BFED-AAF10D7F5E7E}" presName="hierRoot1" presStyleCnt="0"/>
      <dgm:spPr/>
    </dgm:pt>
    <dgm:pt modelId="{6DF09865-E283-8943-BE97-D28F585A2A88}" type="pres">
      <dgm:prSet presAssocID="{6DD730E8-8943-4BBD-BFED-AAF10D7F5E7E}" presName="composite" presStyleCnt="0"/>
      <dgm:spPr/>
    </dgm:pt>
    <dgm:pt modelId="{59686709-020C-F84B-9F8B-60720C55F1A4}" type="pres">
      <dgm:prSet presAssocID="{6DD730E8-8943-4BBD-BFED-AAF10D7F5E7E}" presName="background" presStyleLbl="node0" presStyleIdx="1" presStyleCnt="2"/>
      <dgm:spPr/>
    </dgm:pt>
    <dgm:pt modelId="{A9E659A1-F0DE-FB4B-B717-172C658B40E6}" type="pres">
      <dgm:prSet presAssocID="{6DD730E8-8943-4BBD-BFED-AAF10D7F5E7E}" presName="text" presStyleLbl="fgAcc0" presStyleIdx="1" presStyleCnt="2">
        <dgm:presLayoutVars>
          <dgm:chPref val="3"/>
        </dgm:presLayoutVars>
      </dgm:prSet>
      <dgm:spPr/>
    </dgm:pt>
    <dgm:pt modelId="{5CCC53AA-F56D-994B-919B-58D7A39123BF}" type="pres">
      <dgm:prSet presAssocID="{6DD730E8-8943-4BBD-BFED-AAF10D7F5E7E}" presName="hierChild2" presStyleCnt="0"/>
      <dgm:spPr/>
    </dgm:pt>
  </dgm:ptLst>
  <dgm:cxnLst>
    <dgm:cxn modelId="{22124E0B-552B-4B8A-AE5D-F4F0B82F2D23}" srcId="{687239C7-8B9F-4DFA-BF15-A05BC45EA087}" destId="{2BA7D009-F173-4734-B2C5-0B3984E786F2}" srcOrd="0" destOrd="0" parTransId="{AD529F8A-BD8A-4687-B314-5FF6F939FF39}" sibTransId="{7F32F3D5-416B-433E-9188-A79E128D2989}"/>
    <dgm:cxn modelId="{309C244F-350A-42AC-A704-0237DDD36EF9}" srcId="{687239C7-8B9F-4DFA-BF15-A05BC45EA087}" destId="{6DD730E8-8943-4BBD-BFED-AAF10D7F5E7E}" srcOrd="1" destOrd="0" parTransId="{7B0A3CC0-5228-4409-B955-3A47D71DE16C}" sibTransId="{B0290926-5DB0-4C07-9158-9B033F4AB0B9}"/>
    <dgm:cxn modelId="{33E71B72-7E16-8D4E-983E-5247BFE67BC8}" type="presOf" srcId="{2BA7D009-F173-4734-B2C5-0B3984E786F2}" destId="{3E7C45C8-AF99-214B-ADD6-BD0DD7EDC670}" srcOrd="0" destOrd="0" presId="urn:microsoft.com/office/officeart/2005/8/layout/hierarchy1"/>
    <dgm:cxn modelId="{33DD4FCC-DD85-5144-A300-441AAA2318E9}" type="presOf" srcId="{6DD730E8-8943-4BBD-BFED-AAF10D7F5E7E}" destId="{A9E659A1-F0DE-FB4B-B717-172C658B40E6}" srcOrd="0" destOrd="0" presId="urn:microsoft.com/office/officeart/2005/8/layout/hierarchy1"/>
    <dgm:cxn modelId="{017BFBEB-E0D0-2742-957C-6FD815498151}" type="presOf" srcId="{687239C7-8B9F-4DFA-BF15-A05BC45EA087}" destId="{492CA850-9695-184B-AE0D-8B228A25AE66}" srcOrd="0" destOrd="0" presId="urn:microsoft.com/office/officeart/2005/8/layout/hierarchy1"/>
    <dgm:cxn modelId="{DC006553-5530-9E44-891F-F9C2C50F3600}" type="presParOf" srcId="{492CA850-9695-184B-AE0D-8B228A25AE66}" destId="{665DD3AD-C0E1-F042-AAF7-DCFA7AF48BDB}" srcOrd="0" destOrd="0" presId="urn:microsoft.com/office/officeart/2005/8/layout/hierarchy1"/>
    <dgm:cxn modelId="{54280269-7C8F-1947-B46B-C64B1551C024}" type="presParOf" srcId="{665DD3AD-C0E1-F042-AAF7-DCFA7AF48BDB}" destId="{D4BEB073-3A77-4841-83C5-B30B99F97A8E}" srcOrd="0" destOrd="0" presId="urn:microsoft.com/office/officeart/2005/8/layout/hierarchy1"/>
    <dgm:cxn modelId="{15397A1D-F20D-A843-A7C4-7CF0FAF1991A}" type="presParOf" srcId="{D4BEB073-3A77-4841-83C5-B30B99F97A8E}" destId="{1A805722-D7A0-CE4F-9AE4-A7496304126D}" srcOrd="0" destOrd="0" presId="urn:microsoft.com/office/officeart/2005/8/layout/hierarchy1"/>
    <dgm:cxn modelId="{CA32A8E1-CFEE-714F-84F0-3DE8C7649951}" type="presParOf" srcId="{D4BEB073-3A77-4841-83C5-B30B99F97A8E}" destId="{3E7C45C8-AF99-214B-ADD6-BD0DD7EDC670}" srcOrd="1" destOrd="0" presId="urn:microsoft.com/office/officeart/2005/8/layout/hierarchy1"/>
    <dgm:cxn modelId="{2EDDD4BD-3EA3-594D-AAC2-7EAB6A105B88}" type="presParOf" srcId="{665DD3AD-C0E1-F042-AAF7-DCFA7AF48BDB}" destId="{45E945F1-F358-0B4D-BAC3-41F2B4940FFA}" srcOrd="1" destOrd="0" presId="urn:microsoft.com/office/officeart/2005/8/layout/hierarchy1"/>
    <dgm:cxn modelId="{C89DBB6A-0764-F742-8EA8-B785E7DF8005}" type="presParOf" srcId="{492CA850-9695-184B-AE0D-8B228A25AE66}" destId="{C43215B8-D00A-BC43-BB86-A4FE6B3FE7B8}" srcOrd="1" destOrd="0" presId="urn:microsoft.com/office/officeart/2005/8/layout/hierarchy1"/>
    <dgm:cxn modelId="{D3CF57F2-7703-7E44-A1AF-991882867A2E}" type="presParOf" srcId="{C43215B8-D00A-BC43-BB86-A4FE6B3FE7B8}" destId="{6DF09865-E283-8943-BE97-D28F585A2A88}" srcOrd="0" destOrd="0" presId="urn:microsoft.com/office/officeart/2005/8/layout/hierarchy1"/>
    <dgm:cxn modelId="{7441D703-C725-FA49-B576-7924DAA41CDC}" type="presParOf" srcId="{6DF09865-E283-8943-BE97-D28F585A2A88}" destId="{59686709-020C-F84B-9F8B-60720C55F1A4}" srcOrd="0" destOrd="0" presId="urn:microsoft.com/office/officeart/2005/8/layout/hierarchy1"/>
    <dgm:cxn modelId="{374C0A4B-714D-E841-A2D0-2610AFE4B2DA}" type="presParOf" srcId="{6DF09865-E283-8943-BE97-D28F585A2A88}" destId="{A9E659A1-F0DE-FB4B-B717-172C658B40E6}" srcOrd="1" destOrd="0" presId="urn:microsoft.com/office/officeart/2005/8/layout/hierarchy1"/>
    <dgm:cxn modelId="{11E453AA-32A3-464C-A49B-8C65C01FA4A1}" type="presParOf" srcId="{C43215B8-D00A-BC43-BB86-A4FE6B3FE7B8}" destId="{5CCC53AA-F56D-994B-919B-58D7A39123B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FA80E-57F8-B041-84B7-DDAA0D47593E}">
      <dsp:nvSpPr>
        <dsp:cNvPr id="0" name=""/>
        <dsp:cNvSpPr/>
      </dsp:nvSpPr>
      <dsp:spPr>
        <a:xfrm>
          <a:off x="414787" y="1497330"/>
          <a:ext cx="3308202"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15 août 1971</a:t>
          </a:r>
        </a:p>
      </dsp:txBody>
      <dsp:txXfrm>
        <a:off x="414787" y="1497330"/>
        <a:ext cx="3308202" cy="315080"/>
      </dsp:txXfrm>
    </dsp:sp>
    <dsp:sp modelId="{F3ED2E30-04CE-C345-91F4-70C7BC5EF807}">
      <dsp:nvSpPr>
        <dsp:cNvPr id="0" name=""/>
        <dsp:cNvSpPr/>
      </dsp:nvSpPr>
      <dsp:spPr>
        <a:xfrm>
          <a:off x="0" y="1338396"/>
          <a:ext cx="10340658" cy="111533"/>
        </a:xfrm>
        <a:prstGeom prst="rect">
          <a:avLst/>
        </a:prstGeom>
        <a:solidFill>
          <a:schemeClr val="accent1">
            <a:hueOff val="0"/>
            <a:satOff val="0"/>
            <a:lumOff val="0"/>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C61E97EB-BAE8-994C-9B09-849F0FDE52CF}">
      <dsp:nvSpPr>
        <dsp:cNvPr id="0" name=""/>
        <dsp:cNvSpPr/>
      </dsp:nvSpPr>
      <dsp:spPr>
        <a:xfrm>
          <a:off x="249377" y="317389"/>
          <a:ext cx="3639022" cy="54699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le président Nixon annonce la suppression de la convertibilité en or du dollar</a:t>
          </a:r>
        </a:p>
      </dsp:txBody>
      <dsp:txXfrm>
        <a:off x="249377" y="317389"/>
        <a:ext cx="3639022" cy="546990"/>
      </dsp:txXfrm>
    </dsp:sp>
    <dsp:sp modelId="{74CD61AE-9933-5040-BE27-C7A56A55A41F}">
      <dsp:nvSpPr>
        <dsp:cNvPr id="0" name=""/>
        <dsp:cNvSpPr/>
      </dsp:nvSpPr>
      <dsp:spPr>
        <a:xfrm>
          <a:off x="2068888" y="864380"/>
          <a:ext cx="0" cy="474015"/>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FD0EC176-D2B2-D742-8218-8627C6736005}">
      <dsp:nvSpPr>
        <dsp:cNvPr id="0" name=""/>
        <dsp:cNvSpPr/>
      </dsp:nvSpPr>
      <dsp:spPr>
        <a:xfrm>
          <a:off x="2482414" y="975913"/>
          <a:ext cx="3308202"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a:t>18 déc. 1971</a:t>
          </a:r>
        </a:p>
      </dsp:txBody>
      <dsp:txXfrm>
        <a:off x="2482414" y="975913"/>
        <a:ext cx="3308202" cy="315080"/>
      </dsp:txXfrm>
    </dsp:sp>
    <dsp:sp modelId="{DC854368-E05F-804A-9D02-CED4D12FCC98}">
      <dsp:nvSpPr>
        <dsp:cNvPr id="0" name=""/>
        <dsp:cNvSpPr/>
      </dsp:nvSpPr>
      <dsp:spPr>
        <a:xfrm>
          <a:off x="2317004" y="1923944"/>
          <a:ext cx="3639022" cy="7158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la décision est entérinée par les accords de Washington, le dollar est dévalué tandis que le yen et le mark sont réévalués</a:t>
          </a:r>
        </a:p>
      </dsp:txBody>
      <dsp:txXfrm>
        <a:off x="2317004" y="1923944"/>
        <a:ext cx="3639022" cy="715815"/>
      </dsp:txXfrm>
    </dsp:sp>
    <dsp:sp modelId="{ACEF4365-D6F1-6045-BABF-89A441CCECEF}">
      <dsp:nvSpPr>
        <dsp:cNvPr id="0" name=""/>
        <dsp:cNvSpPr/>
      </dsp:nvSpPr>
      <dsp:spPr>
        <a:xfrm>
          <a:off x="4136515" y="1449928"/>
          <a:ext cx="0" cy="474015"/>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9FD1AFD3-7911-ED41-B658-A156DCC196C2}">
      <dsp:nvSpPr>
        <dsp:cNvPr id="0" name=""/>
        <dsp:cNvSpPr/>
      </dsp:nvSpPr>
      <dsp:spPr>
        <a:xfrm>
          <a:off x="2034034"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F6633029-8B09-5649-AED4-A1E32840D609}">
      <dsp:nvSpPr>
        <dsp:cNvPr id="0" name=""/>
        <dsp:cNvSpPr/>
      </dsp:nvSpPr>
      <dsp:spPr>
        <a:xfrm>
          <a:off x="4101661"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53905BB1-2BE0-474F-81FC-71C33D597FBF}">
      <dsp:nvSpPr>
        <dsp:cNvPr id="0" name=""/>
        <dsp:cNvSpPr/>
      </dsp:nvSpPr>
      <dsp:spPr>
        <a:xfrm>
          <a:off x="4550040" y="1497330"/>
          <a:ext cx="3308202"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mars 1972</a:t>
          </a:r>
        </a:p>
      </dsp:txBody>
      <dsp:txXfrm>
        <a:off x="4550040" y="1497330"/>
        <a:ext cx="3308202" cy="315080"/>
      </dsp:txXfrm>
    </dsp:sp>
    <dsp:sp modelId="{B2D2A32E-0A40-F947-85E0-B44324C3A0DC}">
      <dsp:nvSpPr>
        <dsp:cNvPr id="0" name=""/>
        <dsp:cNvSpPr/>
      </dsp:nvSpPr>
      <dsp:spPr>
        <a:xfrm>
          <a:off x="4384630" y="147214"/>
          <a:ext cx="3639022" cy="71716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accords de Bâle entre les 6 pays membres de la CEE pour établir un change flottant entre les monnaies européennes (serpent monétaire européen)</a:t>
          </a:r>
        </a:p>
      </dsp:txBody>
      <dsp:txXfrm>
        <a:off x="4384630" y="147214"/>
        <a:ext cx="3639022" cy="717165"/>
      </dsp:txXfrm>
    </dsp:sp>
    <dsp:sp modelId="{A3DD37D3-5063-F646-AAAA-D334268A5F99}">
      <dsp:nvSpPr>
        <dsp:cNvPr id="0" name=""/>
        <dsp:cNvSpPr/>
      </dsp:nvSpPr>
      <dsp:spPr>
        <a:xfrm>
          <a:off x="6204142" y="864380"/>
          <a:ext cx="0" cy="474015"/>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4039213E-57CC-1C4E-B8B9-A0AD612E2D44}">
      <dsp:nvSpPr>
        <dsp:cNvPr id="0" name=""/>
        <dsp:cNvSpPr/>
      </dsp:nvSpPr>
      <dsp:spPr>
        <a:xfrm>
          <a:off x="6617667" y="975913"/>
          <a:ext cx="3308202" cy="3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a:t>13 févr. 1973</a:t>
          </a:r>
        </a:p>
      </dsp:txBody>
      <dsp:txXfrm>
        <a:off x="6617667" y="975913"/>
        <a:ext cx="3308202" cy="315080"/>
      </dsp:txXfrm>
    </dsp:sp>
    <dsp:sp modelId="{CB6C40F5-B6CF-874B-A5A1-195E737CDE21}">
      <dsp:nvSpPr>
        <dsp:cNvPr id="0" name=""/>
        <dsp:cNvSpPr/>
      </dsp:nvSpPr>
      <dsp:spPr>
        <a:xfrm>
          <a:off x="6452257" y="1923944"/>
          <a:ext cx="3639022" cy="3889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nouvelle dévaluation du dollar de 10%</a:t>
          </a:r>
        </a:p>
      </dsp:txBody>
      <dsp:txXfrm>
        <a:off x="6452257" y="1923944"/>
        <a:ext cx="3639022" cy="388971"/>
      </dsp:txXfrm>
    </dsp:sp>
    <dsp:sp modelId="{66581942-75EC-5D48-BB75-ADD03009819E}">
      <dsp:nvSpPr>
        <dsp:cNvPr id="0" name=""/>
        <dsp:cNvSpPr/>
      </dsp:nvSpPr>
      <dsp:spPr>
        <a:xfrm>
          <a:off x="8271769" y="1449928"/>
          <a:ext cx="0" cy="474015"/>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587DEB96-8E48-6545-A7AA-B331630F15B5}">
      <dsp:nvSpPr>
        <dsp:cNvPr id="0" name=""/>
        <dsp:cNvSpPr/>
      </dsp:nvSpPr>
      <dsp:spPr>
        <a:xfrm>
          <a:off x="6169288"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500641AD-E1EA-BC4E-B599-3F76691C89A9}">
      <dsp:nvSpPr>
        <dsp:cNvPr id="0" name=""/>
        <dsp:cNvSpPr/>
      </dsp:nvSpPr>
      <dsp:spPr>
        <a:xfrm>
          <a:off x="8236914" y="1359308"/>
          <a:ext cx="69708" cy="69708"/>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05722-D7A0-CE4F-9AE4-A7496304126D}">
      <dsp:nvSpPr>
        <dsp:cNvPr id="0" name=""/>
        <dsp:cNvSpPr/>
      </dsp:nvSpPr>
      <dsp:spPr>
        <a:xfrm>
          <a:off x="1172" y="337862"/>
          <a:ext cx="4115155" cy="2613123"/>
        </a:xfrm>
        <a:prstGeom prst="roundRect">
          <a:avLst>
            <a:gd name="adj" fmla="val 10000"/>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a:noFill/>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0">
          <a:scrgbClr r="0" g="0" b="0"/>
        </a:lnRef>
        <a:fillRef idx="3">
          <a:scrgbClr r="0" g="0" b="0"/>
        </a:fillRef>
        <a:effectRef idx="3">
          <a:scrgbClr r="0" g="0" b="0"/>
        </a:effectRef>
        <a:fontRef idx="minor">
          <a:schemeClr val="lt1"/>
        </a:fontRef>
      </dsp:style>
    </dsp:sp>
    <dsp:sp modelId="{3E7C45C8-AF99-214B-ADD6-BD0DD7EDC670}">
      <dsp:nvSpPr>
        <dsp:cNvPr id="0" name=""/>
        <dsp:cNvSpPr/>
      </dsp:nvSpPr>
      <dsp:spPr>
        <a:xfrm>
          <a:off x="458411" y="772240"/>
          <a:ext cx="4115155" cy="2613123"/>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t>OPEP : Organisation des Pays exportateurs de Pétrole fut fondée à Bagdad en 1960 à l'initiative du Venezuela. Cinq états fondateurs sont : Arabie saoudite – Koweït -Irak – Iran  </a:t>
          </a:r>
          <a:endParaRPr lang="en-US" sz="2400" kern="1200" dirty="0"/>
        </a:p>
      </dsp:txBody>
      <dsp:txXfrm>
        <a:off x="534947" y="848776"/>
        <a:ext cx="3962083" cy="2460051"/>
      </dsp:txXfrm>
    </dsp:sp>
    <dsp:sp modelId="{59686709-020C-F84B-9F8B-60720C55F1A4}">
      <dsp:nvSpPr>
        <dsp:cNvPr id="0" name=""/>
        <dsp:cNvSpPr/>
      </dsp:nvSpPr>
      <dsp:spPr>
        <a:xfrm>
          <a:off x="5030807" y="337862"/>
          <a:ext cx="4115155" cy="2613123"/>
        </a:xfrm>
        <a:prstGeom prst="roundRect">
          <a:avLst>
            <a:gd name="adj" fmla="val 10000"/>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a:noFill/>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0">
          <a:scrgbClr r="0" g="0" b="0"/>
        </a:lnRef>
        <a:fillRef idx="3">
          <a:scrgbClr r="0" g="0" b="0"/>
        </a:fillRef>
        <a:effectRef idx="3">
          <a:scrgbClr r="0" g="0" b="0"/>
        </a:effectRef>
        <a:fontRef idx="minor">
          <a:schemeClr val="lt1"/>
        </a:fontRef>
      </dsp:style>
    </dsp:sp>
    <dsp:sp modelId="{A9E659A1-F0DE-FB4B-B717-172C658B40E6}">
      <dsp:nvSpPr>
        <dsp:cNvPr id="0" name=""/>
        <dsp:cNvSpPr/>
      </dsp:nvSpPr>
      <dsp:spPr>
        <a:xfrm>
          <a:off x="5488046" y="772240"/>
          <a:ext cx="4115155" cy="2613123"/>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a:t>Autres pays membres : Algérie, Indonésie –Qatar – Libye – Nigéria – Emirats Arabes Unis – Equateur et Angola.</a:t>
          </a:r>
          <a:endParaRPr lang="en-US" sz="2400" kern="1200"/>
        </a:p>
      </dsp:txBody>
      <dsp:txXfrm>
        <a:off x="5564582" y="848776"/>
        <a:ext cx="3962083" cy="2460051"/>
      </dsp:txXfrm>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B34FAC3A-7A1B-624C-8D96-0EA41D38DB1B}" type="datetimeFigureOut">
              <a:rPr lang="fr-FR" smtClean="0"/>
              <a:t>07/07/2020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373653352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34FAC3A-7A1B-624C-8D96-0EA41D38DB1B}" type="datetimeFigureOut">
              <a:rPr lang="fr-FR" smtClean="0"/>
              <a:t>07/07/2020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1374041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B34FAC3A-7A1B-624C-8D96-0EA41D38DB1B}" type="datetimeFigureOut">
              <a:rPr lang="fr-FR" smtClean="0"/>
              <a:t>07/07/2020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75118503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B34FAC3A-7A1B-624C-8D96-0EA41D38DB1B}" type="datetimeFigureOut">
              <a:rPr lang="fr-FR" smtClean="0"/>
              <a:t>07/07/2020</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3178960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B34FAC3A-7A1B-624C-8D96-0EA41D38DB1B}" type="datetimeFigureOut">
              <a:rPr lang="fr-FR" smtClean="0"/>
              <a:t>07/07/2020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AA244D7-515F-1F47-AB41-03E25C80912A}" type="slidenum">
              <a:rPr lang="fr-FR" smtClean="0"/>
              <a:t>‹N°›</a:t>
            </a:fld>
            <a:endParaRPr 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626896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34FAC3A-7A1B-624C-8D96-0EA41D38DB1B}" type="datetimeFigureOut">
              <a:rPr lang="fr-FR" smtClean="0"/>
              <a:t>07/07/2020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3480029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4FAC3A-7A1B-624C-8D96-0EA41D38DB1B}" type="datetimeFigureOut">
              <a:rPr lang="fr-FR" smtClean="0"/>
              <a:t>07/07/2020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1748568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B34FAC3A-7A1B-624C-8D96-0EA41D38DB1B}" type="datetimeFigureOut">
              <a:rPr lang="fr-FR" smtClean="0"/>
              <a:t>07/07/2020</a:t>
            </a:fld>
            <a:endParaRPr lang="fr-F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1" name="Slide Number Placeholder 10"/>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768579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34FAC3A-7A1B-624C-8D96-0EA41D38DB1B}" type="datetimeFigureOut">
              <a:rPr lang="fr-FR" smtClean="0"/>
              <a:t>07/07/2020</a:t>
            </a:fld>
            <a:endParaRPr lang="fr-F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0" name="Slide Number Placeholder 9"/>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1546309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34FAC3A-7A1B-624C-8D96-0EA41D38DB1B}" type="datetimeFigureOut">
              <a:rPr lang="fr-FR" smtClean="0"/>
              <a:t>07/07/2020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814344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34FAC3A-7A1B-624C-8D96-0EA41D38DB1B}" type="datetimeFigureOut">
              <a:rPr lang="fr-FR" smtClean="0"/>
              <a:t>07/07/2020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A244D7-515F-1F47-AB41-03E25C80912A}" type="slidenum">
              <a:rPr lang="fr-FR" smtClean="0"/>
              <a:t>‹N°›</a:t>
            </a:fld>
            <a:endParaRPr lang="fr-FR"/>
          </a:p>
        </p:txBody>
      </p:sp>
    </p:spTree>
    <p:extLst>
      <p:ext uri="{BB962C8B-B14F-4D97-AF65-F5344CB8AC3E}">
        <p14:creationId xmlns:p14="http://schemas.microsoft.com/office/powerpoint/2010/main" val="3433890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1447191" y="2824269"/>
            <a:ext cx="4645152" cy="2644457"/>
          </a:xfrm>
        </p:spPr>
        <p:txBody>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6412362" y="2821491"/>
            <a:ext cx="4645152" cy="2637371"/>
          </a:xfrm>
        </p:spPr>
        <p:txBody>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0BE1722D-B7C4-6E47-92EC-E605231E2BC6}" type="datetimeFigureOut">
              <a:rPr lang="fr-FR" smtClean="0"/>
              <a:t>07/07/2020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92EEA3B-B21C-964C-83E6-60FB49B96E63}" type="slidenum">
              <a:rPr lang="fr-FR" smtClean="0"/>
              <a:t>‹N°›</a:t>
            </a:fld>
            <a:endParaRPr lang="fr-F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6172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B34FAC3A-7A1B-624C-8D96-0EA41D38DB1B}" type="datetimeFigureOut">
              <a:rPr lang="fr-FR" smtClean="0"/>
              <a:t>07/07/2020</a:t>
            </a:fld>
            <a:endParaRPr lang="fr-F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fr-F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3AA244D7-515F-1F47-AB41-03E25C80912A}" type="slidenum">
              <a:rPr lang="fr-FR" smtClean="0"/>
              <a:t>‹N°›</a:t>
            </a:fld>
            <a:endParaRPr lang="fr-FR"/>
          </a:p>
        </p:txBody>
      </p:sp>
    </p:spTree>
    <p:extLst>
      <p:ext uri="{BB962C8B-B14F-4D97-AF65-F5344CB8AC3E}">
        <p14:creationId xmlns:p14="http://schemas.microsoft.com/office/powerpoint/2010/main" val="3943940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hyperlink" Target="https://fr.wikipedia.org/wiki/Allemagne_de_l'Ouest" TargetMode="External"/><Relationship Id="rId13" Type="http://schemas.openxmlformats.org/officeDocument/2006/relationships/hyperlink" Target="https://fr.wikipedia.org/wiki/D%C3%A9pr%C3%A9ciation" TargetMode="External"/><Relationship Id="rId18" Type="http://schemas.openxmlformats.org/officeDocument/2006/relationships/hyperlink" Target="https://fr.wikipedia.org/wiki/New_York" TargetMode="External"/><Relationship Id="rId3" Type="http://schemas.openxmlformats.org/officeDocument/2006/relationships/hyperlink" Target="https://fr.wikipedia.org/wiki/22_septembre" TargetMode="External"/><Relationship Id="rId7" Type="http://schemas.openxmlformats.org/officeDocument/2006/relationships/hyperlink" Target="https://fr.wikipedia.org/wiki/Japon" TargetMode="External"/><Relationship Id="rId12" Type="http://schemas.openxmlformats.org/officeDocument/2006/relationships/hyperlink" Target="https://fr.wikipedia.org/wiki/Forex" TargetMode="External"/><Relationship Id="rId17" Type="http://schemas.openxmlformats.org/officeDocument/2006/relationships/hyperlink" Target="https://fr.wikipedia.org/wiki/Plaza_Hotel" TargetMode="External"/><Relationship Id="rId2" Type="http://schemas.openxmlformats.org/officeDocument/2006/relationships/hyperlink" Target="https://fr.wikipedia.org/wiki/Taux_de_change" TargetMode="External"/><Relationship Id="rId16" Type="http://schemas.openxmlformats.org/officeDocument/2006/relationships/hyperlink" Target="https://fr.wikipedia.org/wiki/Mark_allemand" TargetMode="External"/><Relationship Id="rId1" Type="http://schemas.openxmlformats.org/officeDocument/2006/relationships/slideLayout" Target="../slideLayouts/slideLayout4.xml"/><Relationship Id="rId6" Type="http://schemas.openxmlformats.org/officeDocument/2006/relationships/hyperlink" Target="https://fr.wikipedia.org/wiki/%C3%89tats-Unis" TargetMode="External"/><Relationship Id="rId11" Type="http://schemas.openxmlformats.org/officeDocument/2006/relationships/hyperlink" Target="https://fr.wikipedia.org/wiki/Groupe_des_sept_(%C3%A9conomie)" TargetMode="External"/><Relationship Id="rId5" Type="http://schemas.openxmlformats.org/officeDocument/2006/relationships/hyperlink" Target="https://fr.wikipedia.org/wiki/1985" TargetMode="External"/><Relationship Id="rId15" Type="http://schemas.openxmlformats.org/officeDocument/2006/relationships/hyperlink" Target="https://fr.wikipedia.org/wiki/Yen" TargetMode="External"/><Relationship Id="rId10" Type="http://schemas.openxmlformats.org/officeDocument/2006/relationships/hyperlink" Target="https://fr.wikipedia.org/wiki/France" TargetMode="External"/><Relationship Id="rId19" Type="http://schemas.openxmlformats.org/officeDocument/2006/relationships/image" Target="../media/image2.jpg"/><Relationship Id="rId4" Type="http://schemas.openxmlformats.org/officeDocument/2006/relationships/hyperlink" Target="https://fr.wikipedia.org/wiki/Septembre_1985" TargetMode="External"/><Relationship Id="rId9" Type="http://schemas.openxmlformats.org/officeDocument/2006/relationships/hyperlink" Target="https://fr.wikipedia.org/wiki/Royaume-Uni" TargetMode="External"/><Relationship Id="rId14" Type="http://schemas.openxmlformats.org/officeDocument/2006/relationships/hyperlink" Target="https://fr.wikipedia.org/wiki/Dollar_am%C3%A9ricain"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4CEDA5-76EA-6B4F-819A-D8C385084E70}"/>
              </a:ext>
            </a:extLst>
          </p:cNvPr>
          <p:cNvSpPr>
            <a:spLocks noGrp="1"/>
          </p:cNvSpPr>
          <p:nvPr>
            <p:ph type="ctrTitle"/>
          </p:nvPr>
        </p:nvSpPr>
        <p:spPr>
          <a:xfrm>
            <a:off x="965198" y="2474895"/>
            <a:ext cx="6212764" cy="1908215"/>
          </a:xfrm>
          <a:noFill/>
          <a:ln>
            <a:solidFill>
              <a:schemeClr val="tx1"/>
            </a:solidFill>
          </a:ln>
        </p:spPr>
        <p:txBody>
          <a:bodyPr wrap="square">
            <a:normAutofit/>
          </a:bodyPr>
          <a:lstStyle/>
          <a:p>
            <a:r>
              <a:rPr lang="fr-FR" sz="2200" b="1">
                <a:solidFill>
                  <a:schemeClr val="tx1"/>
                </a:solidFill>
              </a:rPr>
              <a:t>LA MODIFICATION DES GRANDS EQUILIBRES ECONOMIQUES ET POLITIQUES MONDIAUX ENTRE 1970 ET 1991</a:t>
            </a:r>
            <a:br>
              <a:rPr lang="fr-FR" sz="2200">
                <a:solidFill>
                  <a:schemeClr val="tx1"/>
                </a:solidFill>
              </a:rPr>
            </a:br>
            <a:endParaRPr lang="fr-FR" sz="2200">
              <a:solidFill>
                <a:schemeClr val="tx1"/>
              </a:solidFill>
            </a:endParaRPr>
          </a:p>
        </p:txBody>
      </p:sp>
      <p:sp>
        <p:nvSpPr>
          <p:cNvPr id="8" name="Rectangle 7">
            <a:extLst>
              <a:ext uri="{FF2B5EF4-FFF2-40B4-BE49-F238E27FC236}">
                <a16:creationId xmlns:a16="http://schemas.microsoft.com/office/drawing/2014/main" id="{157A82F3-F6C4-4325-8C9C-7DF1AD06B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73A7F171-9BD4-7E44-BB00-FA0444572660}"/>
              </a:ext>
            </a:extLst>
          </p:cNvPr>
          <p:cNvSpPr>
            <a:spLocks noGrp="1"/>
          </p:cNvSpPr>
          <p:nvPr>
            <p:ph type="subTitle" idx="1"/>
          </p:nvPr>
        </p:nvSpPr>
        <p:spPr>
          <a:xfrm>
            <a:off x="8533732" y="2173266"/>
            <a:ext cx="3254408" cy="2511468"/>
          </a:xfrm>
        </p:spPr>
        <p:txBody>
          <a:bodyPr anchor="ctr">
            <a:normAutofit/>
          </a:bodyPr>
          <a:lstStyle/>
          <a:p>
            <a:r>
              <a:rPr lang="fr-FR" sz="2400">
                <a:solidFill>
                  <a:schemeClr val="tx2">
                    <a:lumMod val="90000"/>
                  </a:schemeClr>
                </a:solidFill>
              </a:rPr>
              <a:t>Chapitre 7</a:t>
            </a:r>
          </a:p>
        </p:txBody>
      </p:sp>
    </p:spTree>
    <p:extLst>
      <p:ext uri="{BB962C8B-B14F-4D97-AF65-F5344CB8AC3E}">
        <p14:creationId xmlns:p14="http://schemas.microsoft.com/office/powerpoint/2010/main" val="182138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53BDFF0-505D-FC45-BBBE-615E57A2E5D2}"/>
              </a:ext>
            </a:extLst>
          </p:cNvPr>
          <p:cNvSpPr>
            <a:spLocks noGrp="1"/>
          </p:cNvSpPr>
          <p:nvPr>
            <p:ph type="body" idx="1"/>
          </p:nvPr>
        </p:nvSpPr>
        <p:spPr>
          <a:xfrm>
            <a:off x="1262729" y="5499895"/>
            <a:ext cx="9638443" cy="484633"/>
          </a:xfrm>
        </p:spPr>
        <p:txBody>
          <a:bodyPr vert="horz" lIns="91440" tIns="45720" rIns="91440" bIns="45720" rtlCol="0">
            <a:normAutofit/>
          </a:bodyPr>
          <a:lstStyle/>
          <a:p>
            <a:pPr algn="ctr"/>
            <a:r>
              <a:rPr lang="en-US">
                <a:solidFill>
                  <a:schemeClr val="tx1">
                    <a:lumMod val="75000"/>
                    <a:lumOff val="25000"/>
                  </a:schemeClr>
                </a:solidFill>
              </a:rPr>
              <a:t>Première partie</a:t>
            </a:r>
          </a:p>
        </p:txBody>
      </p:sp>
      <p:sp>
        <p:nvSpPr>
          <p:cNvPr id="10" name="Rectangle 9">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DC09ADEC-7A75-9C43-A886-E59E97AAF017}"/>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3900" b="1" kern="1200" cap="all" spc="200" baseline="0">
                <a:solidFill>
                  <a:srgbClr val="262626"/>
                </a:solidFill>
                <a:latin typeface="+mj-lt"/>
                <a:ea typeface="+mj-ea"/>
                <a:cs typeface="+mj-cs"/>
              </a:rPr>
              <a:t>Comment les deux chocs pétroliers engendrent-ils une crise de l’économie des pays industrialisés ? </a:t>
            </a:r>
            <a:br>
              <a:rPr lang="en-US" sz="3900" kern="1200" cap="all" spc="200" baseline="0">
                <a:solidFill>
                  <a:srgbClr val="262626"/>
                </a:solidFill>
                <a:latin typeface="+mj-lt"/>
                <a:ea typeface="+mj-ea"/>
                <a:cs typeface="+mj-cs"/>
              </a:rPr>
            </a:br>
            <a:endParaRPr lang="en-US" sz="3900" kern="1200" cap="all" spc="200" baseline="0">
              <a:solidFill>
                <a:srgbClr val="262626"/>
              </a:solidFill>
              <a:latin typeface="+mj-lt"/>
              <a:ea typeface="+mj-ea"/>
              <a:cs typeface="+mj-cs"/>
            </a:endParaRPr>
          </a:p>
        </p:txBody>
      </p:sp>
    </p:spTree>
    <p:extLst>
      <p:ext uri="{BB962C8B-B14F-4D97-AF65-F5344CB8AC3E}">
        <p14:creationId xmlns:p14="http://schemas.microsoft.com/office/powerpoint/2010/main" val="3445694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A3CC36C-210F-452E-B0C6-CAE94609D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4900"/>
            <a:ext cx="12192000" cy="19431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FD77E017-7BFF-4018-BF75-AF8C6DDF0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9185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D6B1A5A-A2EE-8A4C-991A-819588635742}"/>
              </a:ext>
            </a:extLst>
          </p:cNvPr>
          <p:cNvSpPr>
            <a:spLocks noGrp="1"/>
          </p:cNvSpPr>
          <p:nvPr>
            <p:ph type="title"/>
          </p:nvPr>
        </p:nvSpPr>
        <p:spPr>
          <a:xfrm>
            <a:off x="2231136" y="4325791"/>
            <a:ext cx="7729728" cy="1188720"/>
          </a:xfrm>
        </p:spPr>
        <p:txBody>
          <a:bodyPr>
            <a:normAutofit/>
          </a:bodyPr>
          <a:lstStyle/>
          <a:p>
            <a:r>
              <a:rPr lang="fr-FR" dirty="0"/>
              <a:t>La fin du système monétaire international</a:t>
            </a:r>
          </a:p>
        </p:txBody>
      </p:sp>
      <p:graphicFrame>
        <p:nvGraphicFramePr>
          <p:cNvPr id="7" name="Espace réservé du contenu 2">
            <a:extLst>
              <a:ext uri="{FF2B5EF4-FFF2-40B4-BE49-F238E27FC236}">
                <a16:creationId xmlns:a16="http://schemas.microsoft.com/office/drawing/2014/main" id="{6BB8C255-8C96-4CF0-BB56-9E4690D900A6}"/>
              </a:ext>
            </a:extLst>
          </p:cNvPr>
          <p:cNvGraphicFramePr/>
          <p:nvPr>
            <p:extLst>
              <p:ext uri="{D42A27DB-BD31-4B8C-83A1-F6EECF244321}">
                <p14:modId xmlns:p14="http://schemas.microsoft.com/office/powerpoint/2010/main" val="2161438707"/>
              </p:ext>
            </p:extLst>
          </p:nvPr>
        </p:nvGraphicFramePr>
        <p:xfrm>
          <a:off x="921592" y="941466"/>
          <a:ext cx="10340658" cy="2788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8170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DF7696B-E694-4747-A7FB-695B4B8E6E92}"/>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sz="3500">
                <a:solidFill>
                  <a:schemeClr val="bg1"/>
                </a:solidFill>
              </a:rPr>
              <a:t>Évolution du prix du baril de pétrole depuis 1970</a:t>
            </a:r>
          </a:p>
        </p:txBody>
      </p:sp>
      <p:pic>
        <p:nvPicPr>
          <p:cNvPr id="22" name="Espace réservé du contenu 4">
            <a:extLst>
              <a:ext uri="{FF2B5EF4-FFF2-40B4-BE49-F238E27FC236}">
                <a16:creationId xmlns:a16="http://schemas.microsoft.com/office/drawing/2014/main" id="{2576F64D-22E6-7244-8CCB-851EF081A066}"/>
              </a:ext>
            </a:extLst>
          </p:cNvPr>
          <p:cNvPicPr>
            <a:picLocks noGrp="1" noChangeAspect="1"/>
          </p:cNvPicPr>
          <p:nvPr>
            <p:ph idx="1"/>
          </p:nvPr>
        </p:nvPicPr>
        <p:blipFill>
          <a:blip r:embed="rId2"/>
          <a:stretch>
            <a:fillRect/>
          </a:stretch>
        </p:blipFill>
        <p:spPr>
          <a:xfrm>
            <a:off x="5297763" y="1569501"/>
            <a:ext cx="6250769" cy="3558130"/>
          </a:xfrm>
          <a:prstGeom prst="rect">
            <a:avLst/>
          </a:prstGeom>
        </p:spPr>
      </p:pic>
    </p:spTree>
    <p:extLst>
      <p:ext uri="{BB962C8B-B14F-4D97-AF65-F5344CB8AC3E}">
        <p14:creationId xmlns:p14="http://schemas.microsoft.com/office/powerpoint/2010/main" val="3651662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BB9069-EAA8-494A-842A-A9F4E0E24FD9}"/>
              </a:ext>
            </a:extLst>
          </p:cNvPr>
          <p:cNvSpPr>
            <a:spLocks noGrp="1"/>
          </p:cNvSpPr>
          <p:nvPr>
            <p:ph type="title"/>
          </p:nvPr>
        </p:nvSpPr>
        <p:spPr>
          <a:xfrm>
            <a:off x="1451579" y="804519"/>
            <a:ext cx="9603275" cy="1049235"/>
          </a:xfrm>
        </p:spPr>
        <p:txBody>
          <a:bodyPr>
            <a:normAutofit/>
          </a:bodyPr>
          <a:lstStyle/>
          <a:p>
            <a:pPr>
              <a:defRPr/>
            </a:pPr>
            <a:r>
              <a:rPr lang="fr-FR" dirty="0"/>
              <a:t>Les pays membres de l’OPEP</a:t>
            </a:r>
          </a:p>
        </p:txBody>
      </p:sp>
      <p:graphicFrame>
        <p:nvGraphicFramePr>
          <p:cNvPr id="36870" name="Espace réservé du contenu 2">
            <a:extLst>
              <a:ext uri="{FF2B5EF4-FFF2-40B4-BE49-F238E27FC236}">
                <a16:creationId xmlns:a16="http://schemas.microsoft.com/office/drawing/2014/main" id="{D28A8523-A36C-457C-9BC1-EA0F5EDC438A}"/>
              </a:ext>
            </a:extLst>
          </p:cNvPr>
          <p:cNvGraphicFramePr>
            <a:graphicFrameLocks noGrp="1"/>
          </p:cNvGraphicFramePr>
          <p:nvPr>
            <p:ph idx="1"/>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7654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D041D59-860A-6F4F-802E-88ACE09283BB}"/>
              </a:ext>
            </a:extLst>
          </p:cNvPr>
          <p:cNvSpPr>
            <a:spLocks noGrp="1"/>
          </p:cNvSpPr>
          <p:nvPr>
            <p:ph type="title"/>
          </p:nvPr>
        </p:nvSpPr>
        <p:spPr>
          <a:xfrm>
            <a:off x="643466" y="643467"/>
            <a:ext cx="6242719" cy="1728044"/>
          </a:xfrm>
          <a:noFill/>
          <a:ln>
            <a:solidFill>
              <a:schemeClr val="bg1"/>
            </a:solidFill>
          </a:ln>
        </p:spPr>
        <p:txBody>
          <a:bodyPr vert="horz" wrap="square" lIns="182880" tIns="182880" rIns="182880" bIns="182880" rtlCol="0" anchor="ctr">
            <a:normAutofit/>
          </a:bodyPr>
          <a:lstStyle/>
          <a:p>
            <a:r>
              <a:rPr lang="en-US">
                <a:solidFill>
                  <a:schemeClr val="bg1"/>
                </a:solidFill>
              </a:rPr>
              <a:t>Les accords du plaza</a:t>
            </a:r>
          </a:p>
        </p:txBody>
      </p:sp>
      <p:sp>
        <p:nvSpPr>
          <p:cNvPr id="3" name="Espace réservé du contenu 2">
            <a:extLst>
              <a:ext uri="{FF2B5EF4-FFF2-40B4-BE49-F238E27FC236}">
                <a16:creationId xmlns:a16="http://schemas.microsoft.com/office/drawing/2014/main" id="{D3EBDFF2-CC78-5C44-8E04-A13FC3D361C7}"/>
              </a:ext>
            </a:extLst>
          </p:cNvPr>
          <p:cNvSpPr>
            <a:spLocks noGrp="1"/>
          </p:cNvSpPr>
          <p:nvPr>
            <p:ph sz="half" idx="1"/>
          </p:nvPr>
        </p:nvSpPr>
        <p:spPr>
          <a:xfrm>
            <a:off x="643467" y="2638044"/>
            <a:ext cx="6242715" cy="3415622"/>
          </a:xfrm>
        </p:spPr>
        <p:txBody>
          <a:bodyPr vert="horz" lIns="91440" tIns="45720" rIns="91440" bIns="45720" rtlCol="0">
            <a:normAutofit/>
          </a:bodyPr>
          <a:lstStyle/>
          <a:p>
            <a:r>
              <a:rPr lang="en-US">
                <a:solidFill>
                  <a:schemeClr val="bg1"/>
                </a:solidFill>
              </a:rPr>
              <a:t>Les </a:t>
            </a:r>
            <a:r>
              <a:rPr lang="en-US" b="1">
                <a:solidFill>
                  <a:schemeClr val="bg1"/>
                </a:solidFill>
              </a:rPr>
              <a:t>accords du Plaza</a:t>
            </a:r>
            <a:r>
              <a:rPr lang="en-US">
                <a:solidFill>
                  <a:schemeClr val="bg1"/>
                </a:solidFill>
              </a:rPr>
              <a:t> sont un accord sur les </a:t>
            </a:r>
            <a:r>
              <a:rPr lang="en-US">
                <a:solidFill>
                  <a:schemeClr val="bg1"/>
                </a:solidFill>
                <a:hlinkClick r:id="rId2" tooltip="Taux de change">
                  <a:extLst>
                    <a:ext uri="{A12FA001-AC4F-418D-AE19-62706E023703}">
                      <ahyp:hlinkClr xmlns:ahyp="http://schemas.microsoft.com/office/drawing/2018/hyperlinkcolor" val="tx"/>
                    </a:ext>
                  </a:extLst>
                </a:hlinkClick>
              </a:rPr>
              <a:t>taux de change</a:t>
            </a:r>
            <a:r>
              <a:rPr lang="en-US">
                <a:solidFill>
                  <a:schemeClr val="bg1"/>
                </a:solidFill>
              </a:rPr>
              <a:t> signé le </a:t>
            </a:r>
            <a:r>
              <a:rPr lang="en-US">
                <a:solidFill>
                  <a:schemeClr val="bg1"/>
                </a:solidFill>
                <a:hlinkClick r:id="rId3" tooltip="22 septembre">
                  <a:extLst>
                    <a:ext uri="{A12FA001-AC4F-418D-AE19-62706E023703}">
                      <ahyp:hlinkClr xmlns:ahyp="http://schemas.microsoft.com/office/drawing/2018/hyperlinkcolor" val="tx"/>
                    </a:ext>
                  </a:extLst>
                </a:hlinkClick>
              </a:rPr>
              <a:t>22</a:t>
            </a:r>
            <a:r>
              <a:rPr lang="en-US">
                <a:solidFill>
                  <a:schemeClr val="bg1"/>
                </a:solidFill>
              </a:rPr>
              <a:t> </a:t>
            </a:r>
            <a:r>
              <a:rPr lang="en-US">
                <a:solidFill>
                  <a:schemeClr val="bg1"/>
                </a:solidFill>
                <a:hlinkClick r:id="rId4" tooltip="Septembre 1985">
                  <a:extLst>
                    <a:ext uri="{A12FA001-AC4F-418D-AE19-62706E023703}">
                      <ahyp:hlinkClr xmlns:ahyp="http://schemas.microsoft.com/office/drawing/2018/hyperlinkcolor" val="tx"/>
                    </a:ext>
                  </a:extLst>
                </a:hlinkClick>
              </a:rPr>
              <a:t>septembre</a:t>
            </a:r>
            <a:r>
              <a:rPr lang="en-US">
                <a:solidFill>
                  <a:schemeClr val="bg1"/>
                </a:solidFill>
              </a:rPr>
              <a:t> </a:t>
            </a:r>
            <a:r>
              <a:rPr lang="en-US">
                <a:solidFill>
                  <a:schemeClr val="bg1"/>
                </a:solidFill>
                <a:hlinkClick r:id="rId5" tooltip="1985">
                  <a:extLst>
                    <a:ext uri="{A12FA001-AC4F-418D-AE19-62706E023703}">
                      <ahyp:hlinkClr xmlns:ahyp="http://schemas.microsoft.com/office/drawing/2018/hyperlinkcolor" val="tx"/>
                    </a:ext>
                  </a:extLst>
                </a:hlinkClick>
              </a:rPr>
              <a:t>1985</a:t>
            </a:r>
            <a:r>
              <a:rPr lang="en-US">
                <a:solidFill>
                  <a:schemeClr val="bg1"/>
                </a:solidFill>
              </a:rPr>
              <a:t> entre les </a:t>
            </a:r>
            <a:r>
              <a:rPr lang="en-US">
                <a:solidFill>
                  <a:schemeClr val="bg1"/>
                </a:solidFill>
                <a:hlinkClick r:id="rId6" tooltip="États-Unis">
                  <a:extLst>
                    <a:ext uri="{A12FA001-AC4F-418D-AE19-62706E023703}">
                      <ahyp:hlinkClr xmlns:ahyp="http://schemas.microsoft.com/office/drawing/2018/hyperlinkcolor" val="tx"/>
                    </a:ext>
                  </a:extLst>
                </a:hlinkClick>
              </a:rPr>
              <a:t>États-Unis</a:t>
            </a:r>
            <a:r>
              <a:rPr lang="en-US">
                <a:solidFill>
                  <a:schemeClr val="bg1"/>
                </a:solidFill>
              </a:rPr>
              <a:t>, le </a:t>
            </a:r>
            <a:r>
              <a:rPr lang="en-US">
                <a:solidFill>
                  <a:schemeClr val="bg1"/>
                </a:solidFill>
                <a:hlinkClick r:id="rId7" tooltip="Japon">
                  <a:extLst>
                    <a:ext uri="{A12FA001-AC4F-418D-AE19-62706E023703}">
                      <ahyp:hlinkClr xmlns:ahyp="http://schemas.microsoft.com/office/drawing/2018/hyperlinkcolor" val="tx"/>
                    </a:ext>
                  </a:extLst>
                </a:hlinkClick>
              </a:rPr>
              <a:t>Japon</a:t>
            </a:r>
            <a:r>
              <a:rPr lang="en-US">
                <a:solidFill>
                  <a:schemeClr val="bg1"/>
                </a:solidFill>
              </a:rPr>
              <a:t>, l'</a:t>
            </a:r>
            <a:r>
              <a:rPr lang="en-US">
                <a:solidFill>
                  <a:schemeClr val="bg1"/>
                </a:solidFill>
                <a:hlinkClick r:id="rId8" tooltip="Allemagne de l'Ouest">
                  <a:extLst>
                    <a:ext uri="{A12FA001-AC4F-418D-AE19-62706E023703}">
                      <ahyp:hlinkClr xmlns:ahyp="http://schemas.microsoft.com/office/drawing/2018/hyperlinkcolor" val="tx"/>
                    </a:ext>
                  </a:extLst>
                </a:hlinkClick>
              </a:rPr>
              <a:t>Allemagne de l'Ouest</a:t>
            </a:r>
            <a:r>
              <a:rPr lang="en-US">
                <a:solidFill>
                  <a:schemeClr val="bg1"/>
                </a:solidFill>
              </a:rPr>
              <a:t>, le </a:t>
            </a:r>
            <a:r>
              <a:rPr lang="en-US">
                <a:solidFill>
                  <a:schemeClr val="bg1"/>
                </a:solidFill>
                <a:hlinkClick r:id="rId9" tooltip="Royaume-Uni">
                  <a:extLst>
                    <a:ext uri="{A12FA001-AC4F-418D-AE19-62706E023703}">
                      <ahyp:hlinkClr xmlns:ahyp="http://schemas.microsoft.com/office/drawing/2018/hyperlinkcolor" val="tx"/>
                    </a:ext>
                  </a:extLst>
                </a:hlinkClick>
              </a:rPr>
              <a:t>Royaume-Uni</a:t>
            </a:r>
            <a:r>
              <a:rPr lang="en-US">
                <a:solidFill>
                  <a:schemeClr val="bg1"/>
                </a:solidFill>
              </a:rPr>
              <a:t> et la </a:t>
            </a:r>
            <a:r>
              <a:rPr lang="en-US">
                <a:solidFill>
                  <a:schemeClr val="bg1"/>
                </a:solidFill>
                <a:hlinkClick r:id="rId10" tooltip="France">
                  <a:extLst>
                    <a:ext uri="{A12FA001-AC4F-418D-AE19-62706E023703}">
                      <ahyp:hlinkClr xmlns:ahyp="http://schemas.microsoft.com/office/drawing/2018/hyperlinkcolor" val="tx"/>
                    </a:ext>
                  </a:extLst>
                </a:hlinkClick>
              </a:rPr>
              <a:t>France</a:t>
            </a:r>
            <a:r>
              <a:rPr lang="en-US">
                <a:solidFill>
                  <a:schemeClr val="bg1"/>
                </a:solidFill>
              </a:rPr>
              <a:t> (c'est-à-dire le </a:t>
            </a:r>
            <a:r>
              <a:rPr lang="en-US">
                <a:solidFill>
                  <a:schemeClr val="bg1"/>
                </a:solidFill>
                <a:hlinkClick r:id="rId11" tooltip="Groupe des sept (économie)">
                  <a:extLst>
                    <a:ext uri="{A12FA001-AC4F-418D-AE19-62706E023703}">
                      <ahyp:hlinkClr xmlns:ahyp="http://schemas.microsoft.com/office/drawing/2018/hyperlinkcolor" val="tx"/>
                    </a:ext>
                  </a:extLst>
                </a:hlinkClick>
              </a:rPr>
              <a:t>G5</a:t>
            </a:r>
            <a:r>
              <a:rPr lang="en-US">
                <a:solidFill>
                  <a:schemeClr val="bg1"/>
                </a:solidFill>
              </a:rPr>
              <a:t>).</a:t>
            </a:r>
          </a:p>
          <a:p>
            <a:r>
              <a:rPr lang="en-US">
                <a:solidFill>
                  <a:schemeClr val="bg1"/>
                </a:solidFill>
              </a:rPr>
              <a:t>Ces pays acceptent, entre autres choses, d'intervenir sur le </a:t>
            </a:r>
            <a:r>
              <a:rPr lang="en-US">
                <a:solidFill>
                  <a:schemeClr val="bg1"/>
                </a:solidFill>
                <a:hlinkClick r:id="rId12" tooltip="Forex">
                  <a:extLst>
                    <a:ext uri="{A12FA001-AC4F-418D-AE19-62706E023703}">
                      <ahyp:hlinkClr xmlns:ahyp="http://schemas.microsoft.com/office/drawing/2018/hyperlinkcolor" val="tx"/>
                    </a:ext>
                  </a:extLst>
                </a:hlinkClick>
              </a:rPr>
              <a:t>marché des changes</a:t>
            </a:r>
            <a:r>
              <a:rPr lang="en-US">
                <a:solidFill>
                  <a:schemeClr val="bg1"/>
                </a:solidFill>
              </a:rPr>
              <a:t> afin de </a:t>
            </a:r>
            <a:r>
              <a:rPr lang="en-US">
                <a:solidFill>
                  <a:schemeClr val="bg1"/>
                </a:solidFill>
                <a:hlinkClick r:id="rId13" tooltip="Dépréciation">
                  <a:extLst>
                    <a:ext uri="{A12FA001-AC4F-418D-AE19-62706E023703}">
                      <ahyp:hlinkClr xmlns:ahyp="http://schemas.microsoft.com/office/drawing/2018/hyperlinkcolor" val="tx"/>
                    </a:ext>
                  </a:extLst>
                </a:hlinkClick>
              </a:rPr>
              <a:t>déprécier</a:t>
            </a:r>
            <a:r>
              <a:rPr lang="en-US">
                <a:solidFill>
                  <a:schemeClr val="bg1"/>
                </a:solidFill>
              </a:rPr>
              <a:t> le cours du </a:t>
            </a:r>
            <a:r>
              <a:rPr lang="en-US">
                <a:solidFill>
                  <a:schemeClr val="bg1"/>
                </a:solidFill>
                <a:hlinkClick r:id="rId14" tooltip="Dollar américain">
                  <a:extLst>
                    <a:ext uri="{A12FA001-AC4F-418D-AE19-62706E023703}">
                      <ahyp:hlinkClr xmlns:ahyp="http://schemas.microsoft.com/office/drawing/2018/hyperlinkcolor" val="tx"/>
                    </a:ext>
                  </a:extLst>
                </a:hlinkClick>
              </a:rPr>
              <a:t>dollar américain</a:t>
            </a:r>
            <a:r>
              <a:rPr lang="en-US">
                <a:solidFill>
                  <a:schemeClr val="bg1"/>
                </a:solidFill>
              </a:rPr>
              <a:t> par rapport à ceux du </a:t>
            </a:r>
            <a:r>
              <a:rPr lang="en-US">
                <a:solidFill>
                  <a:schemeClr val="bg1"/>
                </a:solidFill>
                <a:hlinkClick r:id="rId15" tooltip="Yen">
                  <a:extLst>
                    <a:ext uri="{A12FA001-AC4F-418D-AE19-62706E023703}">
                      <ahyp:hlinkClr xmlns:ahyp="http://schemas.microsoft.com/office/drawing/2018/hyperlinkcolor" val="tx"/>
                    </a:ext>
                  </a:extLst>
                </a:hlinkClick>
              </a:rPr>
              <a:t>yen</a:t>
            </a:r>
            <a:r>
              <a:rPr lang="en-US">
                <a:solidFill>
                  <a:schemeClr val="bg1"/>
                </a:solidFill>
              </a:rPr>
              <a:t> et du </a:t>
            </a:r>
            <a:r>
              <a:rPr lang="en-US">
                <a:solidFill>
                  <a:schemeClr val="bg1"/>
                </a:solidFill>
                <a:hlinkClick r:id="rId16" tooltip="Mark allemand">
                  <a:extLst>
                    <a:ext uri="{A12FA001-AC4F-418D-AE19-62706E023703}">
                      <ahyp:hlinkClr xmlns:ahyp="http://schemas.microsoft.com/office/drawing/2018/hyperlinkcolor" val="tx"/>
                    </a:ext>
                  </a:extLst>
                </a:hlinkClick>
              </a:rPr>
              <a:t>mark allemand</a:t>
            </a:r>
            <a:r>
              <a:rPr lang="en-US">
                <a:solidFill>
                  <a:schemeClr val="bg1"/>
                </a:solidFill>
              </a:rPr>
              <a:t>.</a:t>
            </a:r>
          </a:p>
          <a:p>
            <a:r>
              <a:rPr lang="en-US">
                <a:solidFill>
                  <a:schemeClr val="bg1"/>
                </a:solidFill>
              </a:rPr>
              <a:t>Les accords ont été signés au </a:t>
            </a:r>
            <a:r>
              <a:rPr lang="en-US">
                <a:solidFill>
                  <a:schemeClr val="bg1"/>
                </a:solidFill>
                <a:hlinkClick r:id="rId17" tooltip="Plaza Hotel">
                  <a:extLst>
                    <a:ext uri="{A12FA001-AC4F-418D-AE19-62706E023703}">
                      <ahyp:hlinkClr xmlns:ahyp="http://schemas.microsoft.com/office/drawing/2018/hyperlinkcolor" val="tx"/>
                    </a:ext>
                  </a:extLst>
                </a:hlinkClick>
              </a:rPr>
              <a:t>Plaza Hotel</a:t>
            </a:r>
            <a:r>
              <a:rPr lang="en-US">
                <a:solidFill>
                  <a:schemeClr val="bg1"/>
                </a:solidFill>
              </a:rPr>
              <a:t> à </a:t>
            </a:r>
            <a:r>
              <a:rPr lang="en-US">
                <a:solidFill>
                  <a:schemeClr val="bg1"/>
                </a:solidFill>
                <a:hlinkClick r:id="rId18" tooltip="New York">
                  <a:extLst>
                    <a:ext uri="{A12FA001-AC4F-418D-AE19-62706E023703}">
                      <ahyp:hlinkClr xmlns:ahyp="http://schemas.microsoft.com/office/drawing/2018/hyperlinkcolor" val="tx"/>
                    </a:ext>
                  </a:extLst>
                </a:hlinkClick>
              </a:rPr>
              <a:t>New York</a:t>
            </a:r>
            <a:r>
              <a:rPr lang="en-US">
                <a:solidFill>
                  <a:schemeClr val="bg1"/>
                </a:solidFill>
              </a:rPr>
              <a:t>.</a:t>
            </a:r>
          </a:p>
          <a:p>
            <a:endParaRPr lang="en-US">
              <a:solidFill>
                <a:schemeClr val="bg1"/>
              </a:solidFill>
            </a:endParaRPr>
          </a:p>
        </p:txBody>
      </p:sp>
      <p:pic>
        <p:nvPicPr>
          <p:cNvPr id="14" name="Espace réservé du contenu 13">
            <a:extLst>
              <a:ext uri="{FF2B5EF4-FFF2-40B4-BE49-F238E27FC236}">
                <a16:creationId xmlns:a16="http://schemas.microsoft.com/office/drawing/2014/main" id="{08070E6A-4B8B-EA45-B92A-364BB945FB76}"/>
              </a:ext>
            </a:extLst>
          </p:cNvPr>
          <p:cNvPicPr>
            <a:picLocks noGrp="1" noChangeAspect="1"/>
          </p:cNvPicPr>
          <p:nvPr>
            <p:ph sz="half" idx="2"/>
          </p:nvPr>
        </p:nvPicPr>
        <p:blipFill>
          <a:blip r:embed="rId19"/>
          <a:stretch>
            <a:fillRect/>
          </a:stretch>
        </p:blipFill>
        <p:spPr>
          <a:xfrm>
            <a:off x="8119870" y="1039864"/>
            <a:ext cx="3428662" cy="4577440"/>
          </a:xfrm>
          <a:prstGeom prst="rect">
            <a:avLst/>
          </a:prstGeom>
        </p:spPr>
      </p:pic>
    </p:spTree>
    <p:extLst>
      <p:ext uri="{BB962C8B-B14F-4D97-AF65-F5344CB8AC3E}">
        <p14:creationId xmlns:p14="http://schemas.microsoft.com/office/powerpoint/2010/main" val="1831579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8AC9B5C-FF64-694A-A131-DCE41AD02AD5}"/>
              </a:ext>
            </a:extLst>
          </p:cNvPr>
          <p:cNvSpPr>
            <a:spLocks noGrp="1"/>
          </p:cNvSpPr>
          <p:nvPr>
            <p:ph type="body" idx="1"/>
          </p:nvPr>
        </p:nvSpPr>
        <p:spPr>
          <a:xfrm>
            <a:off x="1262729" y="5499895"/>
            <a:ext cx="9638443" cy="484633"/>
          </a:xfrm>
        </p:spPr>
        <p:txBody>
          <a:bodyPr vert="horz" lIns="91440" tIns="45720" rIns="91440" bIns="45720" rtlCol="0">
            <a:normAutofit/>
          </a:bodyPr>
          <a:lstStyle/>
          <a:p>
            <a:pPr algn="ctr"/>
            <a:r>
              <a:rPr lang="en-US">
                <a:solidFill>
                  <a:schemeClr val="tx1">
                    <a:lumMod val="75000"/>
                    <a:lumOff val="25000"/>
                  </a:schemeClr>
                </a:solidFill>
              </a:rPr>
              <a:t>Deuxième partie</a:t>
            </a:r>
          </a:p>
        </p:txBody>
      </p:sp>
      <p:sp>
        <p:nvSpPr>
          <p:cNvPr id="8" name="Rectangle 7">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B2F5B9F-A6DB-D94F-9FF3-DDB355FEE1AF}"/>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3500" b="1" kern="1200" cap="all" spc="200" baseline="0">
                <a:solidFill>
                  <a:srgbClr val="262626"/>
                </a:solidFill>
                <a:latin typeface="+mj-lt"/>
                <a:ea typeface="+mj-ea"/>
                <a:cs typeface="+mj-cs"/>
              </a:rPr>
              <a:t>Comment la crise de l’industrie engendre-t-elle une nouvelle donne économique mondiale dans les années 1980 ?</a:t>
            </a:r>
            <a:br>
              <a:rPr lang="en-US" sz="3500" kern="1200" cap="all" spc="200" baseline="0">
                <a:solidFill>
                  <a:srgbClr val="262626"/>
                </a:solidFill>
                <a:latin typeface="+mj-lt"/>
                <a:ea typeface="+mj-ea"/>
                <a:cs typeface="+mj-cs"/>
              </a:rPr>
            </a:br>
            <a:endParaRPr lang="en-US" sz="3500" kern="1200" cap="all" spc="200" baseline="0">
              <a:solidFill>
                <a:srgbClr val="262626"/>
              </a:solidFill>
              <a:latin typeface="+mj-lt"/>
              <a:ea typeface="+mj-ea"/>
              <a:cs typeface="+mj-cs"/>
            </a:endParaRPr>
          </a:p>
        </p:txBody>
      </p:sp>
    </p:spTree>
    <p:extLst>
      <p:ext uri="{BB962C8B-B14F-4D97-AF65-F5344CB8AC3E}">
        <p14:creationId xmlns:p14="http://schemas.microsoft.com/office/powerpoint/2010/main" val="3903588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7105" name="Titre 1"/>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Ronald Reagan</a:t>
            </a:r>
          </a:p>
        </p:txBody>
      </p:sp>
      <p:sp>
        <p:nvSpPr>
          <p:cNvPr id="47106" name="Espace réservé du texte 2"/>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Républicain – 40</a:t>
            </a:r>
            <a:r>
              <a:rPr lang="en-US" altLang="fr-FR" baseline="30000">
                <a:solidFill>
                  <a:schemeClr val="bg1"/>
                </a:solidFill>
              </a:rPr>
              <a:t>ème</a:t>
            </a:r>
            <a:r>
              <a:rPr lang="en-US" altLang="fr-FR">
                <a:solidFill>
                  <a:schemeClr val="bg1"/>
                </a:solidFill>
              </a:rPr>
              <a:t> président américain de 1981 à 1989. Sa politique de fermeté et son ultra libéralisme économique relance la croissance et entraîne la fin de la Guerre froide.</a:t>
            </a:r>
          </a:p>
        </p:txBody>
      </p:sp>
      <p:pic>
        <p:nvPicPr>
          <p:cNvPr id="47107" name="Espace réservé du contenu 4" descr="220px-Official_Portrait_of_President_Reagan_198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59068" y="643467"/>
            <a:ext cx="4328159" cy="5410199"/>
          </a:xfrm>
          <a:prstGeom prst="rect">
            <a:avLst/>
          </a:prstGeom>
        </p:spPr>
      </p:pic>
    </p:spTree>
    <p:extLst>
      <p:ext uri="{BB962C8B-B14F-4D97-AF65-F5344CB8AC3E}">
        <p14:creationId xmlns:p14="http://schemas.microsoft.com/office/powerpoint/2010/main" val="3129544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6865" name="Titre 3">
            <a:extLst>
              <a:ext uri="{FF2B5EF4-FFF2-40B4-BE49-F238E27FC236}">
                <a16:creationId xmlns:a16="http://schemas.microsoft.com/office/drawing/2014/main" id="{2AA6F789-73BB-5E44-8EEE-54C942297F56}"/>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Deng Xiaoping (1904-1997)</a:t>
            </a:r>
          </a:p>
        </p:txBody>
      </p:sp>
      <p:sp>
        <p:nvSpPr>
          <p:cNvPr id="36866" name="Espace réservé du texte 5">
            <a:extLst>
              <a:ext uri="{FF2B5EF4-FFF2-40B4-BE49-F238E27FC236}">
                <a16:creationId xmlns:a16="http://schemas.microsoft.com/office/drawing/2014/main" id="{35789717-C66D-3B42-A95C-19DD840C6D92}"/>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a été le secrétaire général du Parti communiste chinois (PCC) de 1956 à 1967 et plus tard le numéro un de la République populaire de Chine de 1978 à 1992. Bien que retiré ensuite des affaires, il demeura un référent pour le régime jusqu'à son décès.</a:t>
            </a:r>
          </a:p>
        </p:txBody>
      </p:sp>
      <p:pic>
        <p:nvPicPr>
          <p:cNvPr id="36867" name="Espace réservé du contenu 4" descr="220px-Deng_Xiaoping.jpg">
            <a:extLst>
              <a:ext uri="{FF2B5EF4-FFF2-40B4-BE49-F238E27FC236}">
                <a16:creationId xmlns:a16="http://schemas.microsoft.com/office/drawing/2014/main" id="{149E6380-AC9F-CE40-B104-A6A5E599D2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68898" y="643467"/>
            <a:ext cx="4508499" cy="5410199"/>
          </a:xfrm>
          <a:prstGeom prst="rect">
            <a:avLst/>
          </a:prstGeom>
        </p:spPr>
      </p:pic>
    </p:spTree>
    <p:extLst>
      <p:ext uri="{BB962C8B-B14F-4D97-AF65-F5344CB8AC3E}">
        <p14:creationId xmlns:p14="http://schemas.microsoft.com/office/powerpoint/2010/main" val="2834607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C4A6FDDF-71E0-184B-AB9A-996725693586}"/>
              </a:ext>
            </a:extLst>
          </p:cNvPr>
          <p:cNvSpPr>
            <a:spLocks noGrp="1"/>
          </p:cNvSpPr>
          <p:nvPr>
            <p:ph type="body" idx="1"/>
          </p:nvPr>
        </p:nvSpPr>
        <p:spPr>
          <a:xfrm>
            <a:off x="1262729" y="5499895"/>
            <a:ext cx="9638443" cy="484633"/>
          </a:xfrm>
        </p:spPr>
        <p:txBody>
          <a:bodyPr vert="horz" lIns="91440" tIns="45720" rIns="91440" bIns="45720" rtlCol="0">
            <a:normAutofit/>
          </a:bodyPr>
          <a:lstStyle/>
          <a:p>
            <a:pPr algn="ctr"/>
            <a:r>
              <a:rPr lang="en-US" dirty="0" err="1">
                <a:solidFill>
                  <a:schemeClr val="tx1">
                    <a:lumMod val="75000"/>
                    <a:lumOff val="25000"/>
                  </a:schemeClr>
                </a:solidFill>
              </a:rPr>
              <a:t>Troisième</a:t>
            </a:r>
            <a:r>
              <a:rPr lang="en-US" dirty="0">
                <a:solidFill>
                  <a:schemeClr val="tx1">
                    <a:lumMod val="75000"/>
                    <a:lumOff val="25000"/>
                  </a:schemeClr>
                </a:solidFill>
              </a:rPr>
              <a:t> </a:t>
            </a:r>
            <a:r>
              <a:rPr lang="en-US" dirty="0" err="1">
                <a:solidFill>
                  <a:schemeClr val="tx1">
                    <a:lumMod val="75000"/>
                    <a:lumOff val="25000"/>
                  </a:schemeClr>
                </a:solidFill>
              </a:rPr>
              <a:t>partie</a:t>
            </a:r>
            <a:endParaRPr lang="en-US" dirty="0">
              <a:solidFill>
                <a:schemeClr val="tx1">
                  <a:lumMod val="75000"/>
                  <a:lumOff val="25000"/>
                </a:schemeClr>
              </a:solidFill>
            </a:endParaRPr>
          </a:p>
        </p:txBody>
      </p:sp>
      <p:sp>
        <p:nvSpPr>
          <p:cNvPr id="8" name="Rectangle 7">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104216C-BC82-8548-917F-A049111231D9}"/>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3500" b="1" kern="1200" cap="all" spc="200" baseline="0">
                <a:solidFill>
                  <a:srgbClr val="262626"/>
                </a:solidFill>
                <a:latin typeface="+mj-lt"/>
                <a:ea typeface="+mj-ea"/>
                <a:cs typeface="+mj-cs"/>
              </a:rPr>
              <a:t>La fin de la Guerre Froide permet-elle le développement de la démocratie libérale dans le monde ?</a:t>
            </a:r>
            <a:br>
              <a:rPr lang="en-US" sz="3500" kern="1200" cap="all" spc="200" baseline="0">
                <a:solidFill>
                  <a:srgbClr val="262626"/>
                </a:solidFill>
                <a:latin typeface="+mj-lt"/>
                <a:ea typeface="+mj-ea"/>
                <a:cs typeface="+mj-cs"/>
              </a:rPr>
            </a:br>
            <a:endParaRPr lang="en-US" sz="3500" kern="1200" cap="all" spc="200" baseline="0">
              <a:solidFill>
                <a:srgbClr val="262626"/>
              </a:solidFill>
              <a:latin typeface="+mj-lt"/>
              <a:ea typeface="+mj-ea"/>
              <a:cs typeface="+mj-cs"/>
            </a:endParaRPr>
          </a:p>
        </p:txBody>
      </p:sp>
    </p:spTree>
    <p:extLst>
      <p:ext uri="{BB962C8B-B14F-4D97-AF65-F5344CB8AC3E}">
        <p14:creationId xmlns:p14="http://schemas.microsoft.com/office/powerpoint/2010/main" val="3744652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itre 4">
            <a:extLst>
              <a:ext uri="{FF2B5EF4-FFF2-40B4-BE49-F238E27FC236}">
                <a16:creationId xmlns:a16="http://schemas.microsoft.com/office/drawing/2014/main" id="{F491F115-596A-344A-A78C-A37AA1D980BB}"/>
              </a:ext>
            </a:extLst>
          </p:cNvPr>
          <p:cNvSpPr>
            <a:spLocks noGrp="1"/>
          </p:cNvSpPr>
          <p:nvPr>
            <p:ph type="title"/>
          </p:nvPr>
        </p:nvSpPr>
        <p:spPr/>
        <p:txBody>
          <a:bodyPr/>
          <a:lstStyle/>
          <a:p>
            <a:pPr eaLnBrk="1" hangingPunct="1"/>
            <a:r>
              <a:rPr lang="fr-FR" altLang="fr-FR">
                <a:ea typeface="ＭＳ Ｐゴシック" panose="020B0600070205080204" pitchFamily="34" charset="-128"/>
              </a:rPr>
              <a:t>Alexandre Soljenitsyne (1918-2008)</a:t>
            </a:r>
          </a:p>
        </p:txBody>
      </p:sp>
      <p:sp>
        <p:nvSpPr>
          <p:cNvPr id="6" name="Espace réservé du texte 5">
            <a:extLst>
              <a:ext uri="{FF2B5EF4-FFF2-40B4-BE49-F238E27FC236}">
                <a16:creationId xmlns:a16="http://schemas.microsoft.com/office/drawing/2014/main" id="{77BE5484-D474-AE41-84AF-D6CA25AA61E7}"/>
              </a:ext>
            </a:extLst>
          </p:cNvPr>
          <p:cNvSpPr>
            <a:spLocks noGrp="1"/>
          </p:cNvSpPr>
          <p:nvPr>
            <p:ph type="body" idx="1"/>
          </p:nvPr>
        </p:nvSpPr>
        <p:spPr>
          <a:xfrm>
            <a:off x="1825625" y="1524001"/>
            <a:ext cx="4040188" cy="733425"/>
          </a:xfrm>
          <a:ln w="9525"/>
          <a:effectLst>
            <a:outerShdw blurRad="50800" dist="25400" dir="5400000" rotWithShape="0">
              <a:srgbClr val="000000">
                <a:alpha val="34998"/>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normAutofit lnSpcReduction="10000"/>
          </a:bodyPr>
          <a:lstStyle/>
          <a:p>
            <a:pPr eaLnBrk="1" hangingPunct="1">
              <a:buFont typeface="Wingdings 2" charset="2"/>
              <a:buNone/>
              <a:defRPr/>
            </a:pPr>
            <a:r>
              <a:rPr lang="fr-FR" altLang="fr-FR" dirty="0">
                <a:ea typeface="ＭＳ Ｐゴシック" charset="-128"/>
              </a:rPr>
              <a:t>Condamné au goulag de 1945 à 1953</a:t>
            </a:r>
          </a:p>
        </p:txBody>
      </p:sp>
      <p:pic>
        <p:nvPicPr>
          <p:cNvPr id="46085" name="Espace réservé du contenu 11" descr="Unknown">
            <a:extLst>
              <a:ext uri="{FF2B5EF4-FFF2-40B4-BE49-F238E27FC236}">
                <a16:creationId xmlns:a16="http://schemas.microsoft.com/office/drawing/2014/main" id="{9D3D0B18-10C0-4044-8FE8-57086928D52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594282" y="2255838"/>
            <a:ext cx="2997442" cy="3502411"/>
          </a:xfrm>
        </p:spPr>
      </p:pic>
      <p:sp>
        <p:nvSpPr>
          <p:cNvPr id="8" name="Espace réservé du texte 7">
            <a:extLst>
              <a:ext uri="{FF2B5EF4-FFF2-40B4-BE49-F238E27FC236}">
                <a16:creationId xmlns:a16="http://schemas.microsoft.com/office/drawing/2014/main" id="{6DD09DC1-64A8-404F-9CA8-0CC0373F7ABA}"/>
              </a:ext>
            </a:extLst>
          </p:cNvPr>
          <p:cNvSpPr>
            <a:spLocks noGrp="1"/>
          </p:cNvSpPr>
          <p:nvPr>
            <p:ph type="body" sz="quarter" idx="3"/>
          </p:nvPr>
        </p:nvSpPr>
        <p:spPr>
          <a:xfrm>
            <a:off x="6315076" y="1524000"/>
            <a:ext cx="4041775" cy="731838"/>
          </a:xfrm>
          <a:ln w="9525"/>
          <a:effectLst>
            <a:outerShdw blurRad="50800" dist="25400" dir="5400000" rotWithShape="0">
              <a:srgbClr val="000000">
                <a:alpha val="34998"/>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normAutofit lnSpcReduction="10000"/>
          </a:bodyPr>
          <a:lstStyle/>
          <a:p>
            <a:pPr eaLnBrk="1" hangingPunct="1">
              <a:buFont typeface="Wingdings 2" charset="2"/>
              <a:buNone/>
              <a:defRPr/>
            </a:pPr>
            <a:r>
              <a:rPr lang="fr-FR" altLang="fr-FR" dirty="0">
                <a:solidFill>
                  <a:srgbClr val="C00000"/>
                </a:solidFill>
                <a:ea typeface="ＭＳ Ｐゴシック" charset="-128"/>
              </a:rPr>
              <a:t>Prix Nobel de littérature en 1970</a:t>
            </a:r>
          </a:p>
        </p:txBody>
      </p:sp>
      <p:pic>
        <p:nvPicPr>
          <p:cNvPr id="46083" name="Espace réservé du contenu 12" descr="Unknown-3">
            <a:extLst>
              <a:ext uri="{FF2B5EF4-FFF2-40B4-BE49-F238E27FC236}">
                <a16:creationId xmlns:a16="http://schemas.microsoft.com/office/drawing/2014/main" id="{CAFF6692-2A21-8045-B589-CCE67AB548BD}"/>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rcRect l="-17451" r="-17451"/>
          <a:stretch>
            <a:fillRect/>
          </a:stretch>
        </p:blipFill>
        <p:spPr>
          <a:xfrm>
            <a:off x="6244247" y="2255838"/>
            <a:ext cx="4038600" cy="3821112"/>
          </a:xfrm>
        </p:spPr>
      </p:pic>
    </p:spTree>
    <p:extLst>
      <p:ext uri="{BB962C8B-B14F-4D97-AF65-F5344CB8AC3E}">
        <p14:creationId xmlns:p14="http://schemas.microsoft.com/office/powerpoint/2010/main" val="648876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Titre 6">
            <a:extLst>
              <a:ext uri="{FF2B5EF4-FFF2-40B4-BE49-F238E27FC236}">
                <a16:creationId xmlns:a16="http://schemas.microsoft.com/office/drawing/2014/main" id="{1158899F-E2AB-AF45-BF7C-3BACD1D0C723}"/>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Vaclav havel (1936-2011</a:t>
            </a:r>
          </a:p>
        </p:txBody>
      </p:sp>
      <p:sp>
        <p:nvSpPr>
          <p:cNvPr id="9" name="Espace réservé du texte 8">
            <a:extLst>
              <a:ext uri="{FF2B5EF4-FFF2-40B4-BE49-F238E27FC236}">
                <a16:creationId xmlns:a16="http://schemas.microsoft.com/office/drawing/2014/main" id="{917198C3-9455-E647-9A86-55CF8BC824AD}"/>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solidFill>
                  <a:schemeClr val="bg1"/>
                </a:solidFill>
              </a:rPr>
              <a:t>Ecrivain et dramaturge tchèque, il anime la dissidence clandestine contre le régime communiste tchécoslovaque. Il est l’un des signataires de la Charte 77. Après la révolution de velours en 1989, il devient président de la République.</a:t>
            </a:r>
          </a:p>
        </p:txBody>
      </p:sp>
      <p:pic>
        <p:nvPicPr>
          <p:cNvPr id="11" name="Espace réservé du contenu 10">
            <a:extLst>
              <a:ext uri="{FF2B5EF4-FFF2-40B4-BE49-F238E27FC236}">
                <a16:creationId xmlns:a16="http://schemas.microsoft.com/office/drawing/2014/main" id="{25B57429-FF25-764A-BD7C-52163E86F519}"/>
              </a:ext>
            </a:extLst>
          </p:cNvPr>
          <p:cNvPicPr>
            <a:picLocks noGrp="1" noChangeAspect="1"/>
          </p:cNvPicPr>
          <p:nvPr>
            <p:ph idx="1"/>
          </p:nvPr>
        </p:nvPicPr>
        <p:blipFill rotWithShape="1">
          <a:blip r:embed="rId2"/>
          <a:srcRect r="-1" b="29890"/>
          <a:stretch/>
        </p:blipFill>
        <p:spPr>
          <a:xfrm>
            <a:off x="5297763" y="844355"/>
            <a:ext cx="6250769" cy="5008423"/>
          </a:xfrm>
          <a:prstGeom prst="rect">
            <a:avLst/>
          </a:prstGeom>
        </p:spPr>
      </p:pic>
    </p:spTree>
    <p:extLst>
      <p:ext uri="{BB962C8B-B14F-4D97-AF65-F5344CB8AC3E}">
        <p14:creationId xmlns:p14="http://schemas.microsoft.com/office/powerpoint/2010/main" val="1770216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DB773A0-4E35-5E40-ABAE-06C80FCE8FB3}"/>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Lech  walesa (né en 1943)</a:t>
            </a:r>
          </a:p>
        </p:txBody>
      </p:sp>
      <p:sp>
        <p:nvSpPr>
          <p:cNvPr id="4" name="Espace réservé du texte 3">
            <a:extLst>
              <a:ext uri="{FF2B5EF4-FFF2-40B4-BE49-F238E27FC236}">
                <a16:creationId xmlns:a16="http://schemas.microsoft.com/office/drawing/2014/main" id="{B86FA636-0EFF-FA4F-B90F-B1EA255760E6}"/>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sz="1300">
                <a:solidFill>
                  <a:schemeClr val="bg1"/>
                </a:solidFill>
              </a:rPr>
              <a:t>Président et fondateur du syndicat libre Solidarnosc (Solidarité) il obtient la signature des accords de Gdansk le 30 août 1980.</a:t>
            </a:r>
          </a:p>
          <a:p>
            <a:pPr indent="-228600" algn="l">
              <a:lnSpc>
                <a:spcPct val="90000"/>
              </a:lnSpc>
              <a:buFont typeface="Arial" panose="020B0604020202020204" pitchFamily="34" charset="0"/>
              <a:buChar char="•"/>
            </a:pPr>
            <a:r>
              <a:rPr lang="en-US" sz="1300">
                <a:solidFill>
                  <a:schemeClr val="bg1"/>
                </a:solidFill>
              </a:rPr>
              <a:t>Ce syndicat non violent soutenu par l’Eglise catholique est la principale force de la dissidence polonaise.</a:t>
            </a:r>
          </a:p>
          <a:p>
            <a:pPr indent="-228600" algn="l">
              <a:lnSpc>
                <a:spcPct val="90000"/>
              </a:lnSpc>
              <a:buFont typeface="Arial" panose="020B0604020202020204" pitchFamily="34" charset="0"/>
              <a:buChar char="•"/>
            </a:pPr>
            <a:r>
              <a:rPr lang="en-US" sz="1300">
                <a:solidFill>
                  <a:schemeClr val="bg1"/>
                </a:solidFill>
              </a:rPr>
              <a:t>Arrêté et emprisonné en 1981 alors que la Pologne est placée en état de siège par le général Jaruzelski, il reçoit le prix Nobel de la Paix pour son action non violente et ses appels à la paix.</a:t>
            </a:r>
          </a:p>
          <a:p>
            <a:pPr indent="-228600" algn="l">
              <a:lnSpc>
                <a:spcPct val="90000"/>
              </a:lnSpc>
              <a:buFont typeface="Arial" panose="020B0604020202020204" pitchFamily="34" charset="0"/>
              <a:buChar char="•"/>
            </a:pPr>
            <a:r>
              <a:rPr lang="en-US" sz="1300">
                <a:solidFill>
                  <a:schemeClr val="bg1"/>
                </a:solidFill>
              </a:rPr>
              <a:t>Il devient président de la République polonaise en 1989. Mais il perd les élections suivantes, accusé d’avoir collaboré avec le régime communiste. </a:t>
            </a:r>
          </a:p>
        </p:txBody>
      </p:sp>
      <p:pic>
        <p:nvPicPr>
          <p:cNvPr id="6" name="Espace réservé du contenu 5">
            <a:extLst>
              <a:ext uri="{FF2B5EF4-FFF2-40B4-BE49-F238E27FC236}">
                <a16:creationId xmlns:a16="http://schemas.microsoft.com/office/drawing/2014/main" id="{7CDA24EF-EB4F-B048-BEE2-4CC0D36E7190}"/>
              </a:ext>
            </a:extLst>
          </p:cNvPr>
          <p:cNvPicPr>
            <a:picLocks noGrp="1" noChangeAspect="1"/>
          </p:cNvPicPr>
          <p:nvPr>
            <p:ph idx="1"/>
          </p:nvPr>
        </p:nvPicPr>
        <p:blipFill>
          <a:blip r:embed="rId2"/>
          <a:stretch>
            <a:fillRect/>
          </a:stretch>
        </p:blipFill>
        <p:spPr>
          <a:xfrm>
            <a:off x="6374035" y="643467"/>
            <a:ext cx="4098225" cy="5410199"/>
          </a:xfrm>
          <a:prstGeom prst="rect">
            <a:avLst/>
          </a:prstGeom>
        </p:spPr>
      </p:pic>
    </p:spTree>
    <p:extLst>
      <p:ext uri="{BB962C8B-B14F-4D97-AF65-F5344CB8AC3E}">
        <p14:creationId xmlns:p14="http://schemas.microsoft.com/office/powerpoint/2010/main" val="3611935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323" name="Espace réservé du contenu 4" descr="JP.jpg">
            <a:extLst>
              <a:ext uri="{FF2B5EF4-FFF2-40B4-BE49-F238E27FC236}">
                <a16:creationId xmlns:a16="http://schemas.microsoft.com/office/drawing/2014/main" id="{1DB31D0C-6878-E54E-974C-38CB5E030A8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350" r="1" b="18351"/>
          <a:stretch/>
        </p:blipFill>
        <p:spPr>
          <a:xfrm>
            <a:off x="4650909" y="10"/>
            <a:ext cx="7541090" cy="6857989"/>
          </a:xfrm>
          <a:prstGeom prst="rect">
            <a:avLst/>
          </a:prstGeom>
        </p:spPr>
      </p:pic>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6321" name="Titre 1">
            <a:extLst>
              <a:ext uri="{FF2B5EF4-FFF2-40B4-BE49-F238E27FC236}">
                <a16:creationId xmlns:a16="http://schemas.microsoft.com/office/drawing/2014/main" id="{9AD49114-6DCC-BD4B-9FA0-9DCDD3CB3E4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600">
                <a:solidFill>
                  <a:schemeClr val="bg1"/>
                </a:solidFill>
              </a:rPr>
              <a:t>Jean Paul II (1920-2005) pape de 1978 à 2005</a:t>
            </a:r>
          </a:p>
        </p:txBody>
      </p:sp>
      <p:sp>
        <p:nvSpPr>
          <p:cNvPr id="56322" name="Espace réservé du texte 2">
            <a:extLst>
              <a:ext uri="{FF2B5EF4-FFF2-40B4-BE49-F238E27FC236}">
                <a16:creationId xmlns:a16="http://schemas.microsoft.com/office/drawing/2014/main" id="{F658CAD3-C230-ED48-B2DD-036F53918CB5}"/>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altLang="fr-FR" sz="1300">
                <a:solidFill>
                  <a:schemeClr val="bg1"/>
                </a:solidFill>
              </a:rPr>
              <a:t>Elu pape en octobre 1978, son soutien à la dissidence polonaise a joué un grand rôle dans l</a:t>
            </a:r>
            <a:r>
              <a:rPr lang="en-US" altLang="ja-JP" sz="1300">
                <a:solidFill>
                  <a:schemeClr val="bg1"/>
                </a:solidFill>
              </a:rPr>
              <a:t>’affaiblissement de l’URSS et la fin de la Guerre Froide</a:t>
            </a:r>
          </a:p>
          <a:p>
            <a:pPr indent="-228600" algn="l">
              <a:lnSpc>
                <a:spcPct val="90000"/>
              </a:lnSpc>
              <a:buFont typeface="Arial" panose="020B0604020202020204" pitchFamily="34" charset="0"/>
              <a:buChar char="•"/>
            </a:pPr>
            <a:r>
              <a:rPr lang="en-US" altLang="ja-JP" sz="1300">
                <a:solidFill>
                  <a:schemeClr val="bg1"/>
                </a:solidFill>
              </a:rPr>
              <a:t>Son premier voyage en Pologne en Juin 1979 est un triomphe. 800 000 personnes assistent à la messe sur la place des Victoires de Varsovie.</a:t>
            </a:r>
          </a:p>
          <a:p>
            <a:pPr indent="-228600" algn="l">
              <a:lnSpc>
                <a:spcPct val="90000"/>
              </a:lnSpc>
              <a:buFont typeface="Arial" panose="020B0604020202020204" pitchFamily="34" charset="0"/>
              <a:buChar char="•"/>
            </a:pPr>
            <a:r>
              <a:rPr lang="en-US" altLang="fr-FR" sz="1300">
                <a:solidFill>
                  <a:schemeClr val="bg1"/>
                </a:solidFill>
              </a:rPr>
              <a:t>Il soutient le syndicat Solidarité et son dirigeant Lech Walesa.</a:t>
            </a:r>
          </a:p>
          <a:p>
            <a:pPr indent="-228600" algn="l">
              <a:lnSpc>
                <a:spcPct val="90000"/>
              </a:lnSpc>
              <a:buFont typeface="Arial" panose="020B0604020202020204" pitchFamily="34" charset="0"/>
              <a:buChar char="•"/>
            </a:pPr>
            <a:r>
              <a:rPr lang="en-US" altLang="fr-FR" sz="1300">
                <a:solidFill>
                  <a:schemeClr val="bg1"/>
                </a:solidFill>
              </a:rPr>
              <a:t>Ayant survécu à la tentative d’assassinat commandité par le KGB et perpétré par le Turc Mehmet Ali le 13 mai 1981, il est de nouveau accueilli dans sa patrie du 16 au 23 juin 1983, puis en juin 1987 et contribue à l’ouverture du régime à la démocratie.</a:t>
            </a:r>
          </a:p>
        </p:txBody>
      </p:sp>
    </p:spTree>
    <p:extLst>
      <p:ext uri="{BB962C8B-B14F-4D97-AF65-F5344CB8AC3E}">
        <p14:creationId xmlns:p14="http://schemas.microsoft.com/office/powerpoint/2010/main" val="2742272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7345" name="Titre 6">
            <a:extLst>
              <a:ext uri="{FF2B5EF4-FFF2-40B4-BE49-F238E27FC236}">
                <a16:creationId xmlns:a16="http://schemas.microsoft.com/office/drawing/2014/main" id="{2891BF0E-8892-D348-84B4-54F8919E3BBB}"/>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Mikhail Gorbatchev</a:t>
            </a:r>
          </a:p>
        </p:txBody>
      </p:sp>
      <p:sp>
        <p:nvSpPr>
          <p:cNvPr id="57346" name="Espace réservé du texte 8">
            <a:extLst>
              <a:ext uri="{FF2B5EF4-FFF2-40B4-BE49-F238E27FC236}">
                <a16:creationId xmlns:a16="http://schemas.microsoft.com/office/drawing/2014/main" id="{8C221E85-BAD5-B54A-9795-CE604AEED01C}"/>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Dirigeant soviétique de 1985 à 1991, il engage l</a:t>
            </a:r>
            <a:r>
              <a:rPr lang="en-US" altLang="ja-JP">
                <a:solidFill>
                  <a:schemeClr val="bg1"/>
                </a:solidFill>
              </a:rPr>
              <a:t>’URSS sur la voie de la transparence (Glasnost) puis de la Perestroika (Réformes) qui ont conduit à la destruction de l’URSS. </a:t>
            </a:r>
            <a:endParaRPr lang="en-US" altLang="fr-FR">
              <a:solidFill>
                <a:schemeClr val="bg1"/>
              </a:solidFill>
            </a:endParaRPr>
          </a:p>
        </p:txBody>
      </p:sp>
      <p:pic>
        <p:nvPicPr>
          <p:cNvPr id="57347" name="Espace réservé du contenu 9" descr="220px-RIAN_archive_359290_Mikhail_Gorbachev.jpg">
            <a:extLst>
              <a:ext uri="{FF2B5EF4-FFF2-40B4-BE49-F238E27FC236}">
                <a16:creationId xmlns:a16="http://schemas.microsoft.com/office/drawing/2014/main" id="{D30D69C2-FC00-7541-910E-3F96CC177B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97620" y="643467"/>
            <a:ext cx="3651054" cy="5410199"/>
          </a:xfrm>
          <a:prstGeom prst="rect">
            <a:avLst/>
          </a:prstGeom>
        </p:spPr>
      </p:pic>
    </p:spTree>
    <p:extLst>
      <p:ext uri="{BB962C8B-B14F-4D97-AF65-F5344CB8AC3E}">
        <p14:creationId xmlns:p14="http://schemas.microsoft.com/office/powerpoint/2010/main" val="3330336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58F6C2D-BC42-485D-9DAA-6239BD134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3770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12C1E4C-41FE-6B43-98D8-07ED033CFFCE}"/>
              </a:ext>
            </a:extLst>
          </p:cNvPr>
          <p:cNvSpPr>
            <a:spLocks noGrp="1"/>
          </p:cNvSpPr>
          <p:nvPr>
            <p:ph type="title"/>
          </p:nvPr>
        </p:nvSpPr>
        <p:spPr>
          <a:xfrm>
            <a:off x="963505" y="2258167"/>
            <a:ext cx="5610692" cy="2341666"/>
          </a:xfrm>
          <a:noFill/>
          <a:ln>
            <a:solidFill>
              <a:schemeClr val="bg1"/>
            </a:solidFill>
          </a:ln>
        </p:spPr>
        <p:txBody>
          <a:bodyPr vert="horz" lIns="182880" tIns="182880" rIns="182880" bIns="182880" rtlCol="0">
            <a:normAutofit/>
          </a:bodyPr>
          <a:lstStyle/>
          <a:p>
            <a:r>
              <a:rPr lang="en-US" sz="3200" dirty="0" err="1">
                <a:solidFill>
                  <a:schemeClr val="bg1"/>
                </a:solidFill>
              </a:rPr>
              <a:t>Chronologie</a:t>
            </a:r>
            <a:r>
              <a:rPr lang="en-US" sz="3200" dirty="0">
                <a:solidFill>
                  <a:schemeClr val="bg1"/>
                </a:solidFill>
              </a:rPr>
              <a:t> de </a:t>
            </a:r>
            <a:r>
              <a:rPr lang="en-US" sz="3200" dirty="0" err="1">
                <a:solidFill>
                  <a:schemeClr val="bg1"/>
                </a:solidFill>
              </a:rPr>
              <a:t>l’année</a:t>
            </a:r>
            <a:r>
              <a:rPr lang="en-US" sz="3200" dirty="0">
                <a:solidFill>
                  <a:schemeClr val="bg1"/>
                </a:solidFill>
              </a:rPr>
              <a:t> 1989</a:t>
            </a:r>
          </a:p>
        </p:txBody>
      </p:sp>
      <p:sp>
        <p:nvSpPr>
          <p:cNvPr id="4" name="Espace réservé du texte 3">
            <a:extLst>
              <a:ext uri="{FF2B5EF4-FFF2-40B4-BE49-F238E27FC236}">
                <a16:creationId xmlns:a16="http://schemas.microsoft.com/office/drawing/2014/main" id="{69F5C1EE-AECE-B542-A2E2-515C66FB9AAF}"/>
              </a:ext>
            </a:extLst>
          </p:cNvPr>
          <p:cNvSpPr>
            <a:spLocks noGrp="1"/>
          </p:cNvSpPr>
          <p:nvPr>
            <p:ph idx="1"/>
          </p:nvPr>
        </p:nvSpPr>
        <p:spPr>
          <a:xfrm>
            <a:off x="8177783" y="973600"/>
            <a:ext cx="3374136" cy="4924280"/>
          </a:xfrm>
        </p:spPr>
        <p:txBody>
          <a:bodyPr vert="horz" lIns="91440" tIns="45720" rIns="91440" bIns="45720" rtlCol="0" anchor="ctr">
            <a:normAutofit/>
          </a:bodyPr>
          <a:lstStyle/>
          <a:p>
            <a:pPr indent="-228600">
              <a:lnSpc>
                <a:spcPct val="90000"/>
              </a:lnSpc>
              <a:buFont typeface="Arial" panose="020B0604020202020204" pitchFamily="34" charset="0"/>
              <a:buChar char="•"/>
            </a:pPr>
            <a:r>
              <a:rPr lang="en-US" sz="1000" dirty="0"/>
              <a:t>15 </a:t>
            </a:r>
            <a:r>
              <a:rPr lang="en-US" sz="1000" dirty="0" err="1"/>
              <a:t>février</a:t>
            </a:r>
            <a:r>
              <a:rPr lang="en-US" sz="1000" dirty="0"/>
              <a:t> : </a:t>
            </a:r>
            <a:r>
              <a:rPr lang="en-US" sz="1000" dirty="0" err="1"/>
              <a:t>retrait</a:t>
            </a:r>
            <a:r>
              <a:rPr lang="en-US" sz="1000" dirty="0"/>
              <a:t> de </a:t>
            </a:r>
            <a:r>
              <a:rPr lang="en-US" sz="1000" dirty="0" err="1"/>
              <a:t>l’Armée</a:t>
            </a:r>
            <a:r>
              <a:rPr lang="en-US" sz="1000" dirty="0"/>
              <a:t> Rouge de </a:t>
            </a:r>
            <a:r>
              <a:rPr lang="en-US" sz="1000" dirty="0" err="1"/>
              <a:t>l’Afghanistan</a:t>
            </a:r>
            <a:endParaRPr lang="en-US" sz="1000" dirty="0"/>
          </a:p>
          <a:p>
            <a:pPr indent="-228600">
              <a:lnSpc>
                <a:spcPct val="90000"/>
              </a:lnSpc>
              <a:buFont typeface="Arial" panose="020B0604020202020204" pitchFamily="34" charset="0"/>
              <a:buChar char="•"/>
            </a:pPr>
            <a:r>
              <a:rPr lang="en-US" sz="1000" dirty="0"/>
              <a:t>26 mars et 9 </a:t>
            </a:r>
            <a:r>
              <a:rPr lang="en-US" sz="1000" dirty="0" err="1"/>
              <a:t>avril</a:t>
            </a:r>
            <a:r>
              <a:rPr lang="en-US" sz="1000" dirty="0"/>
              <a:t> : premières </a:t>
            </a:r>
            <a:r>
              <a:rPr lang="en-US" sz="1000" dirty="0" err="1"/>
              <a:t>élections</a:t>
            </a:r>
            <a:r>
              <a:rPr lang="en-US" sz="1000" dirty="0"/>
              <a:t> </a:t>
            </a:r>
            <a:r>
              <a:rPr lang="en-US" sz="1000" dirty="0" err="1"/>
              <a:t>libres</a:t>
            </a:r>
            <a:r>
              <a:rPr lang="en-US" sz="1000" dirty="0"/>
              <a:t> </a:t>
            </a:r>
            <a:r>
              <a:rPr lang="en-US" sz="1000" dirty="0" err="1"/>
              <a:t>en</a:t>
            </a:r>
            <a:r>
              <a:rPr lang="en-US" sz="1000" dirty="0"/>
              <a:t> URSS</a:t>
            </a:r>
          </a:p>
          <a:p>
            <a:pPr indent="-228600">
              <a:lnSpc>
                <a:spcPct val="90000"/>
              </a:lnSpc>
              <a:buFont typeface="Arial" panose="020B0604020202020204" pitchFamily="34" charset="0"/>
              <a:buChar char="•"/>
            </a:pPr>
            <a:r>
              <a:rPr lang="en-US" sz="1000" dirty="0"/>
              <a:t>5 </a:t>
            </a:r>
            <a:r>
              <a:rPr lang="en-US" sz="1000" dirty="0" err="1"/>
              <a:t>avril</a:t>
            </a:r>
            <a:r>
              <a:rPr lang="en-US" sz="1000" dirty="0"/>
              <a:t> : </a:t>
            </a:r>
            <a:r>
              <a:rPr lang="en-US" sz="1000" dirty="0" err="1"/>
              <a:t>réformes</a:t>
            </a:r>
            <a:r>
              <a:rPr lang="en-US" sz="1000" dirty="0"/>
              <a:t> </a:t>
            </a:r>
            <a:r>
              <a:rPr lang="en-US" sz="1000" dirty="0" err="1"/>
              <a:t>institutionnelles</a:t>
            </a:r>
            <a:r>
              <a:rPr lang="en-US" sz="1000" dirty="0"/>
              <a:t> </a:t>
            </a:r>
            <a:r>
              <a:rPr lang="en-US" sz="1000" dirty="0" err="1"/>
              <a:t>en</a:t>
            </a:r>
            <a:r>
              <a:rPr lang="en-US" sz="1000" dirty="0"/>
              <a:t> </a:t>
            </a:r>
            <a:r>
              <a:rPr lang="en-US" sz="1000" dirty="0" err="1"/>
              <a:t>Pologne</a:t>
            </a:r>
            <a:endParaRPr lang="en-US" sz="1000" dirty="0"/>
          </a:p>
          <a:p>
            <a:pPr indent="-228600">
              <a:lnSpc>
                <a:spcPct val="90000"/>
              </a:lnSpc>
              <a:buFont typeface="Arial" panose="020B0604020202020204" pitchFamily="34" charset="0"/>
              <a:buChar char="•"/>
            </a:pPr>
            <a:r>
              <a:rPr lang="en-US" sz="1000" dirty="0"/>
              <a:t>2 </a:t>
            </a:r>
            <a:r>
              <a:rPr lang="en-US" sz="1000" dirty="0" err="1"/>
              <a:t>mai</a:t>
            </a:r>
            <a:r>
              <a:rPr lang="en-US" sz="1000" dirty="0"/>
              <a:t> : </a:t>
            </a:r>
            <a:r>
              <a:rPr lang="en-US" sz="1000" dirty="0" err="1"/>
              <a:t>ouverture</a:t>
            </a:r>
            <a:r>
              <a:rPr lang="en-US" sz="1000" dirty="0"/>
              <a:t> du </a:t>
            </a:r>
            <a:r>
              <a:rPr lang="en-US" sz="1000" dirty="0" err="1"/>
              <a:t>rideau</a:t>
            </a:r>
            <a:r>
              <a:rPr lang="en-US" sz="1000" dirty="0"/>
              <a:t> de </a:t>
            </a:r>
            <a:r>
              <a:rPr lang="en-US" sz="1000" dirty="0" err="1"/>
              <a:t>fer</a:t>
            </a:r>
            <a:r>
              <a:rPr lang="en-US" sz="1000" dirty="0"/>
              <a:t> entre la </a:t>
            </a:r>
            <a:r>
              <a:rPr lang="en-US" sz="1000" dirty="0" err="1"/>
              <a:t>Hongrie</a:t>
            </a:r>
            <a:r>
              <a:rPr lang="en-US" sz="1000" dirty="0"/>
              <a:t> et </a:t>
            </a:r>
            <a:r>
              <a:rPr lang="en-US" sz="1000" dirty="0" err="1"/>
              <a:t>l’Autriche</a:t>
            </a:r>
            <a:endParaRPr lang="en-US" sz="1000" dirty="0"/>
          </a:p>
          <a:p>
            <a:pPr indent="-228600">
              <a:lnSpc>
                <a:spcPct val="90000"/>
              </a:lnSpc>
              <a:buFont typeface="Arial" panose="020B0604020202020204" pitchFamily="34" charset="0"/>
              <a:buChar char="•"/>
            </a:pPr>
            <a:r>
              <a:rPr lang="en-US" sz="1000" dirty="0"/>
              <a:t>4 </a:t>
            </a:r>
            <a:r>
              <a:rPr lang="en-US" sz="1000" dirty="0" err="1"/>
              <a:t>juin</a:t>
            </a:r>
            <a:r>
              <a:rPr lang="en-US" sz="1000" dirty="0"/>
              <a:t> 1989 : </a:t>
            </a:r>
            <a:r>
              <a:rPr lang="en-US" sz="1000" dirty="0" err="1"/>
              <a:t>l’armée</a:t>
            </a:r>
            <a:r>
              <a:rPr lang="en-US" sz="1000" dirty="0"/>
              <a:t> </a:t>
            </a:r>
            <a:r>
              <a:rPr lang="en-US" sz="1000" dirty="0" err="1"/>
              <a:t>chinoise</a:t>
            </a:r>
            <a:r>
              <a:rPr lang="en-US" sz="1000" dirty="0"/>
              <a:t> </a:t>
            </a:r>
            <a:r>
              <a:rPr lang="en-US" sz="1000" dirty="0" err="1"/>
              <a:t>réprime</a:t>
            </a:r>
            <a:r>
              <a:rPr lang="en-US" sz="1000" dirty="0"/>
              <a:t> la manifestation de la place Tiananmen – </a:t>
            </a:r>
            <a:r>
              <a:rPr lang="en-US" sz="1000" dirty="0" err="1"/>
              <a:t>élections</a:t>
            </a:r>
            <a:r>
              <a:rPr lang="en-US" sz="1000" dirty="0"/>
              <a:t> </a:t>
            </a:r>
            <a:r>
              <a:rPr lang="en-US" sz="1000" dirty="0" err="1"/>
              <a:t>libres</a:t>
            </a:r>
            <a:r>
              <a:rPr lang="en-US" sz="1000" dirty="0"/>
              <a:t> </a:t>
            </a:r>
            <a:r>
              <a:rPr lang="en-US" sz="1000" dirty="0" err="1"/>
              <a:t>en</a:t>
            </a:r>
            <a:r>
              <a:rPr lang="en-US" sz="1000" dirty="0"/>
              <a:t> </a:t>
            </a:r>
            <a:r>
              <a:rPr lang="en-US" sz="1000" dirty="0" err="1"/>
              <a:t>Pologne</a:t>
            </a:r>
            <a:r>
              <a:rPr lang="en-US" sz="1000" dirty="0"/>
              <a:t>. Lech Walesa </a:t>
            </a:r>
            <a:r>
              <a:rPr lang="en-US" sz="1000" dirty="0" err="1"/>
              <a:t>président</a:t>
            </a:r>
            <a:r>
              <a:rPr lang="en-US" sz="1000" dirty="0"/>
              <a:t> de la </a:t>
            </a:r>
            <a:r>
              <a:rPr lang="en-US" sz="1000" dirty="0" err="1"/>
              <a:t>République</a:t>
            </a:r>
            <a:endParaRPr lang="en-US" sz="1000" dirty="0"/>
          </a:p>
          <a:p>
            <a:pPr indent="-228600">
              <a:lnSpc>
                <a:spcPct val="90000"/>
              </a:lnSpc>
              <a:buFont typeface="Arial" panose="020B0604020202020204" pitchFamily="34" charset="0"/>
              <a:buChar char="•"/>
            </a:pPr>
            <a:r>
              <a:rPr lang="en-US" sz="1000" dirty="0"/>
              <a:t>17 </a:t>
            </a:r>
            <a:r>
              <a:rPr lang="en-US" sz="1000" dirty="0" err="1"/>
              <a:t>juillet</a:t>
            </a:r>
            <a:r>
              <a:rPr lang="en-US" sz="1000" dirty="0"/>
              <a:t> : début de </a:t>
            </a:r>
            <a:r>
              <a:rPr lang="en-US" sz="1000" dirty="0" err="1"/>
              <a:t>l’exode</a:t>
            </a:r>
            <a:r>
              <a:rPr lang="en-US" sz="1000" dirty="0"/>
              <a:t> </a:t>
            </a:r>
            <a:r>
              <a:rPr lang="en-US" sz="1000" dirty="0" err="1"/>
              <a:t>en</a:t>
            </a:r>
            <a:r>
              <a:rPr lang="en-US" sz="1000" dirty="0"/>
              <a:t> masse des </a:t>
            </a:r>
            <a:r>
              <a:rPr lang="en-US" sz="1000" dirty="0" err="1"/>
              <a:t>Allemands</a:t>
            </a:r>
            <a:r>
              <a:rPr lang="en-US" sz="1000" dirty="0"/>
              <a:t> de </a:t>
            </a:r>
            <a:r>
              <a:rPr lang="en-US" sz="1000" dirty="0" err="1"/>
              <a:t>l’Est</a:t>
            </a:r>
            <a:r>
              <a:rPr lang="en-US" sz="1000" dirty="0"/>
              <a:t> par la </a:t>
            </a:r>
            <a:r>
              <a:rPr lang="en-US" sz="1000" dirty="0" err="1"/>
              <a:t>Hongrie</a:t>
            </a:r>
            <a:r>
              <a:rPr lang="en-US" sz="1000" dirty="0"/>
              <a:t> </a:t>
            </a:r>
            <a:r>
              <a:rPr lang="en-US" sz="1000" dirty="0" err="1"/>
              <a:t>vers</a:t>
            </a:r>
            <a:r>
              <a:rPr lang="en-US" sz="1000" dirty="0"/>
              <a:t> </a:t>
            </a:r>
            <a:r>
              <a:rPr lang="en-US" sz="1000" dirty="0" err="1"/>
              <a:t>l’Ouest</a:t>
            </a:r>
            <a:endParaRPr lang="en-US" sz="1000" dirty="0"/>
          </a:p>
          <a:p>
            <a:pPr indent="-228600">
              <a:lnSpc>
                <a:spcPct val="90000"/>
              </a:lnSpc>
              <a:buFont typeface="Arial" panose="020B0604020202020204" pitchFamily="34" charset="0"/>
              <a:buChar char="•"/>
            </a:pPr>
            <a:r>
              <a:rPr lang="en-US" sz="1000" dirty="0"/>
              <a:t>9 </a:t>
            </a:r>
            <a:r>
              <a:rPr lang="en-US" sz="1000" dirty="0" err="1"/>
              <a:t>octobre</a:t>
            </a:r>
            <a:r>
              <a:rPr lang="en-US" sz="1000" dirty="0"/>
              <a:t> : début des manifestations de masse </a:t>
            </a:r>
            <a:r>
              <a:rPr lang="en-US" sz="1000" dirty="0" err="1"/>
              <a:t>à</a:t>
            </a:r>
            <a:r>
              <a:rPr lang="en-US" sz="1000" dirty="0"/>
              <a:t> Leipzig. La </a:t>
            </a:r>
            <a:r>
              <a:rPr lang="en-US" sz="1000" dirty="0" err="1"/>
              <a:t>foule</a:t>
            </a:r>
            <a:r>
              <a:rPr lang="en-US" sz="1000" dirty="0"/>
              <a:t> </a:t>
            </a:r>
            <a:r>
              <a:rPr lang="en-US" sz="1000" dirty="0" err="1"/>
              <a:t>scande</a:t>
            </a:r>
            <a:r>
              <a:rPr lang="en-US" sz="1000" dirty="0"/>
              <a:t> : « </a:t>
            </a:r>
            <a:r>
              <a:rPr lang="en-US" sz="1000" dirty="0" err="1"/>
              <a:t>Wir</a:t>
            </a:r>
            <a:r>
              <a:rPr lang="en-US" sz="1000" dirty="0"/>
              <a:t> </a:t>
            </a:r>
            <a:r>
              <a:rPr lang="en-US" sz="1000" dirty="0" err="1"/>
              <a:t>sind</a:t>
            </a:r>
            <a:r>
              <a:rPr lang="en-US" sz="1000" dirty="0"/>
              <a:t> das Volk » (Nous </a:t>
            </a:r>
            <a:r>
              <a:rPr lang="en-US" sz="1000" dirty="0" err="1"/>
              <a:t>sommes</a:t>
            </a:r>
            <a:r>
              <a:rPr lang="en-US" sz="1000" dirty="0"/>
              <a:t> le </a:t>
            </a:r>
            <a:r>
              <a:rPr lang="en-US" sz="1000" dirty="0" err="1"/>
              <a:t>peuple</a:t>
            </a:r>
            <a:r>
              <a:rPr lang="en-US" sz="1000" dirty="0"/>
              <a:t>.</a:t>
            </a:r>
          </a:p>
          <a:p>
            <a:pPr indent="-228600">
              <a:lnSpc>
                <a:spcPct val="90000"/>
              </a:lnSpc>
              <a:buFont typeface="Arial" panose="020B0604020202020204" pitchFamily="34" charset="0"/>
              <a:buChar char="•"/>
            </a:pPr>
            <a:r>
              <a:rPr lang="en-US" sz="1000" dirty="0"/>
              <a:t>9 </a:t>
            </a:r>
            <a:r>
              <a:rPr lang="en-US" sz="1000" dirty="0" err="1"/>
              <a:t>novembre</a:t>
            </a:r>
            <a:r>
              <a:rPr lang="en-US" sz="1000" dirty="0"/>
              <a:t> : </a:t>
            </a:r>
            <a:r>
              <a:rPr lang="en-US" sz="1000" dirty="0" err="1"/>
              <a:t>ouverture</a:t>
            </a:r>
            <a:r>
              <a:rPr lang="en-US" sz="1000" dirty="0"/>
              <a:t> du Mur de Berlin</a:t>
            </a:r>
          </a:p>
          <a:p>
            <a:pPr indent="-228600">
              <a:lnSpc>
                <a:spcPct val="90000"/>
              </a:lnSpc>
              <a:buFont typeface="Arial" panose="020B0604020202020204" pitchFamily="34" charset="0"/>
              <a:buChar char="•"/>
            </a:pPr>
            <a:r>
              <a:rPr lang="en-US" sz="1000" dirty="0"/>
              <a:t>10 </a:t>
            </a:r>
            <a:r>
              <a:rPr lang="en-US" sz="1000" dirty="0" err="1"/>
              <a:t>novembre</a:t>
            </a:r>
            <a:r>
              <a:rPr lang="en-US" sz="1000" dirty="0"/>
              <a:t> : destitution du </a:t>
            </a:r>
            <a:r>
              <a:rPr lang="en-US" sz="1000" dirty="0" err="1"/>
              <a:t>dictateur</a:t>
            </a:r>
            <a:r>
              <a:rPr lang="en-US" sz="1000" dirty="0"/>
              <a:t> </a:t>
            </a:r>
            <a:r>
              <a:rPr lang="en-US" sz="1000" dirty="0" err="1"/>
              <a:t>bulgare</a:t>
            </a:r>
            <a:r>
              <a:rPr lang="en-US" sz="1000" dirty="0"/>
              <a:t> </a:t>
            </a:r>
            <a:r>
              <a:rPr lang="en-US" sz="1000" dirty="0" err="1"/>
              <a:t>Todov</a:t>
            </a:r>
            <a:r>
              <a:rPr lang="en-US" sz="1000" dirty="0"/>
              <a:t> </a:t>
            </a:r>
            <a:r>
              <a:rPr lang="en-US" sz="1000" dirty="0" err="1"/>
              <a:t>Jivkov</a:t>
            </a:r>
            <a:r>
              <a:rPr lang="en-US" sz="1000" dirty="0"/>
              <a:t> au </a:t>
            </a:r>
            <a:r>
              <a:rPr lang="en-US" sz="1000" dirty="0" err="1"/>
              <a:t>pouvoir</a:t>
            </a:r>
            <a:r>
              <a:rPr lang="en-US" sz="1000" dirty="0"/>
              <a:t> </a:t>
            </a:r>
            <a:r>
              <a:rPr lang="en-US" sz="1000" dirty="0" err="1"/>
              <a:t>depuis</a:t>
            </a:r>
            <a:r>
              <a:rPr lang="en-US" sz="1000" dirty="0"/>
              <a:t> 1954</a:t>
            </a:r>
          </a:p>
          <a:p>
            <a:pPr indent="-228600">
              <a:lnSpc>
                <a:spcPct val="90000"/>
              </a:lnSpc>
              <a:buFont typeface="Arial" panose="020B0604020202020204" pitchFamily="34" charset="0"/>
              <a:buChar char="•"/>
            </a:pPr>
            <a:r>
              <a:rPr lang="en-US" sz="1000" dirty="0"/>
              <a:t>10 </a:t>
            </a:r>
            <a:r>
              <a:rPr lang="en-US" sz="1000" dirty="0" err="1"/>
              <a:t>décembre</a:t>
            </a:r>
            <a:r>
              <a:rPr lang="en-US" sz="1000" dirty="0"/>
              <a:t> : le </a:t>
            </a:r>
            <a:r>
              <a:rPr lang="en-US" sz="1000" dirty="0" err="1"/>
              <a:t>dictateur</a:t>
            </a:r>
            <a:r>
              <a:rPr lang="en-US" sz="1000" dirty="0"/>
              <a:t> </a:t>
            </a:r>
            <a:r>
              <a:rPr lang="en-US" sz="1000" dirty="0" err="1"/>
              <a:t>tchécoslovaque</a:t>
            </a:r>
            <a:r>
              <a:rPr lang="en-US" sz="1000" dirty="0"/>
              <a:t> Gustav </a:t>
            </a:r>
            <a:r>
              <a:rPr lang="en-US" sz="1000" dirty="0" err="1"/>
              <a:t>Husak</a:t>
            </a:r>
            <a:r>
              <a:rPr lang="en-US" sz="1000" dirty="0"/>
              <a:t> se retire sous la pression </a:t>
            </a:r>
            <a:r>
              <a:rPr lang="en-US" sz="1000" dirty="0" err="1"/>
              <a:t>populaire</a:t>
            </a:r>
            <a:endParaRPr lang="en-US" sz="1000" dirty="0"/>
          </a:p>
          <a:p>
            <a:pPr indent="-228600">
              <a:lnSpc>
                <a:spcPct val="90000"/>
              </a:lnSpc>
              <a:buFont typeface="Arial" panose="020B0604020202020204" pitchFamily="34" charset="0"/>
              <a:buChar char="•"/>
            </a:pPr>
            <a:r>
              <a:rPr lang="en-US" sz="1000" dirty="0"/>
              <a:t>22 </a:t>
            </a:r>
            <a:r>
              <a:rPr lang="en-US" sz="1000" dirty="0" err="1"/>
              <a:t>décembre</a:t>
            </a:r>
            <a:r>
              <a:rPr lang="en-US" sz="1000" dirty="0"/>
              <a:t> : chute du régime </a:t>
            </a:r>
            <a:r>
              <a:rPr lang="en-US" sz="1000" dirty="0" err="1"/>
              <a:t>communiste</a:t>
            </a:r>
            <a:r>
              <a:rPr lang="en-US" sz="1000" dirty="0"/>
              <a:t> de </a:t>
            </a:r>
            <a:r>
              <a:rPr lang="en-US" sz="1000" dirty="0" err="1"/>
              <a:t>Ceaucescu</a:t>
            </a:r>
            <a:r>
              <a:rPr lang="en-US" sz="1000" dirty="0"/>
              <a:t> </a:t>
            </a:r>
            <a:r>
              <a:rPr lang="en-US" sz="1000" dirty="0" err="1"/>
              <a:t>en</a:t>
            </a:r>
            <a:r>
              <a:rPr lang="en-US" sz="1000" dirty="0"/>
              <a:t> </a:t>
            </a:r>
            <a:r>
              <a:rPr lang="en-US" sz="1000" dirty="0" err="1"/>
              <a:t>Roumanie</a:t>
            </a:r>
            <a:r>
              <a:rPr lang="en-US" sz="1000" dirty="0"/>
              <a:t> après </a:t>
            </a:r>
            <a:r>
              <a:rPr lang="en-US" sz="1000" dirty="0" err="1"/>
              <a:t>une</a:t>
            </a:r>
            <a:r>
              <a:rPr lang="en-US" sz="1000" dirty="0"/>
              <a:t> </a:t>
            </a:r>
            <a:r>
              <a:rPr lang="en-US" sz="1000" dirty="0" err="1"/>
              <a:t>brève</a:t>
            </a:r>
            <a:r>
              <a:rPr lang="en-US" sz="1000" dirty="0"/>
              <a:t> guerre </a:t>
            </a:r>
            <a:r>
              <a:rPr lang="en-US" sz="1000" dirty="0" err="1"/>
              <a:t>civile</a:t>
            </a:r>
            <a:r>
              <a:rPr lang="en-US" sz="1000" dirty="0"/>
              <a:t> qui fait </a:t>
            </a:r>
            <a:r>
              <a:rPr lang="en-US" sz="1000" dirty="0" err="1"/>
              <a:t>plusieurs</a:t>
            </a:r>
            <a:r>
              <a:rPr lang="en-US" sz="1000" dirty="0"/>
              <a:t> </a:t>
            </a:r>
            <a:r>
              <a:rPr lang="en-US" sz="1000" dirty="0" err="1"/>
              <a:t>morts</a:t>
            </a:r>
            <a:r>
              <a:rPr lang="en-US" sz="1000" dirty="0"/>
              <a:t>.</a:t>
            </a:r>
          </a:p>
          <a:p>
            <a:pPr indent="-228600">
              <a:lnSpc>
                <a:spcPct val="90000"/>
              </a:lnSpc>
              <a:buFont typeface="Arial" panose="020B0604020202020204" pitchFamily="34" charset="0"/>
              <a:buChar char="•"/>
            </a:pPr>
            <a:endParaRPr lang="en-US" sz="1000"/>
          </a:p>
          <a:p>
            <a:pPr indent="-228600">
              <a:lnSpc>
                <a:spcPct val="90000"/>
              </a:lnSpc>
              <a:buFont typeface="Arial" panose="020B0604020202020204" pitchFamily="34" charset="0"/>
              <a:buChar char="•"/>
            </a:pPr>
            <a:endParaRPr lang="en-US" sz="1000"/>
          </a:p>
        </p:txBody>
      </p:sp>
    </p:spTree>
    <p:extLst>
      <p:ext uri="{BB962C8B-B14F-4D97-AF65-F5344CB8AC3E}">
        <p14:creationId xmlns:p14="http://schemas.microsoft.com/office/powerpoint/2010/main" val="3299916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re 7">
            <a:extLst>
              <a:ext uri="{FF2B5EF4-FFF2-40B4-BE49-F238E27FC236}">
                <a16:creationId xmlns:a16="http://schemas.microsoft.com/office/drawing/2014/main" id="{7EC8EA78-07E9-3146-BDAB-5F2A6A932EA9}"/>
              </a:ext>
            </a:extLst>
          </p:cNvPr>
          <p:cNvSpPr>
            <a:spLocks noGrp="1"/>
          </p:cNvSpPr>
          <p:nvPr>
            <p:ph type="title"/>
          </p:nvPr>
        </p:nvSpPr>
        <p:spPr>
          <a:xfrm>
            <a:off x="659301" y="1474969"/>
            <a:ext cx="2823919" cy="1868760"/>
          </a:xfrm>
        </p:spPr>
        <p:txBody>
          <a:bodyPr vert="horz" lIns="91440" tIns="45720" rIns="91440" bIns="0" rtlCol="0" anchor="b">
            <a:normAutofit fontScale="90000"/>
          </a:bodyPr>
          <a:lstStyle/>
          <a:p>
            <a:r>
              <a:rPr lang="en-US" altLang="fr-FR" sz="1400"/>
              <a:t>Le 11 novembre 1989, le violoncelliste virtuose Mstislav Rostropovitch, qui avait dû s'exiler à l'Ouest pour ses prises de position en URSS, vient encourager les démolisseurs en jouant du violoncelle au pied du Mur.</a:t>
            </a:r>
          </a:p>
        </p:txBody>
      </p:sp>
      <p:pic>
        <p:nvPicPr>
          <p:cNvPr id="58370" name="Espace réservé du contenu 9" descr="la-chute-du-mur-de_13-diaporama.jpg">
            <a:extLst>
              <a:ext uri="{FF2B5EF4-FFF2-40B4-BE49-F238E27FC236}">
                <a16:creationId xmlns:a16="http://schemas.microsoft.com/office/drawing/2014/main" id="{D2A3309B-EF51-5B48-B7C1-7EBC4B09CE7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7783" r="-17783"/>
          <a:stretch>
            <a:fillRect/>
          </a:stretch>
        </p:blipFill>
        <p:spPr>
          <a:xfrm>
            <a:off x="4618374" y="1360557"/>
            <a:ext cx="6282919" cy="3377747"/>
          </a:xfrm>
          <a:prstGeom prst="rect">
            <a:avLst/>
          </a:prstGeom>
        </p:spPr>
      </p:pic>
    </p:spTree>
    <p:extLst>
      <p:ext uri="{BB962C8B-B14F-4D97-AF65-F5344CB8AC3E}">
        <p14:creationId xmlns:p14="http://schemas.microsoft.com/office/powerpoint/2010/main" val="561936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re 1">
            <a:extLst>
              <a:ext uri="{FF2B5EF4-FFF2-40B4-BE49-F238E27FC236}">
                <a16:creationId xmlns:a16="http://schemas.microsoft.com/office/drawing/2014/main" id="{82FDE3F3-71EC-C948-AB61-4B111C1E1C08}"/>
              </a:ext>
            </a:extLst>
          </p:cNvPr>
          <p:cNvSpPr>
            <a:spLocks noGrp="1"/>
          </p:cNvSpPr>
          <p:nvPr>
            <p:ph type="title"/>
          </p:nvPr>
        </p:nvSpPr>
        <p:spPr>
          <a:xfrm>
            <a:off x="1452616" y="962902"/>
            <a:ext cx="4176384" cy="2380828"/>
          </a:xfrm>
        </p:spPr>
        <p:txBody>
          <a:bodyPr vert="horz" lIns="91440" tIns="45720" rIns="91440" bIns="0" rtlCol="0" anchor="b">
            <a:normAutofit/>
          </a:bodyPr>
          <a:lstStyle/>
          <a:p>
            <a:r>
              <a:rPr lang="en-US" altLang="fr-FR" sz="3400"/>
              <a:t>Manifestations étudiantes place Tian Anmen Pékin avril 1989</a:t>
            </a:r>
          </a:p>
        </p:txBody>
      </p:sp>
      <p:pic>
        <p:nvPicPr>
          <p:cNvPr id="59394" name="Espace réservé du contenu 3" descr="Tian-Anmen-1989.jpg">
            <a:extLst>
              <a:ext uri="{FF2B5EF4-FFF2-40B4-BE49-F238E27FC236}">
                <a16:creationId xmlns:a16="http://schemas.microsoft.com/office/drawing/2014/main" id="{FD998871-79C7-CD44-8171-A9F937B3EB5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835" r="-3835"/>
          <a:stretch>
            <a:fillRect/>
          </a:stretch>
        </p:blipFill>
        <p:spPr>
          <a:xfrm>
            <a:off x="6094411" y="1598351"/>
            <a:ext cx="4960442" cy="3075226"/>
          </a:xfrm>
          <a:prstGeom prst="rect">
            <a:avLst/>
          </a:prstGeom>
        </p:spPr>
      </p:pic>
    </p:spTree>
    <p:extLst>
      <p:ext uri="{BB962C8B-B14F-4D97-AF65-F5344CB8AC3E}">
        <p14:creationId xmlns:p14="http://schemas.microsoft.com/office/powerpoint/2010/main" val="1368780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re 1">
            <a:extLst>
              <a:ext uri="{FF2B5EF4-FFF2-40B4-BE49-F238E27FC236}">
                <a16:creationId xmlns:a16="http://schemas.microsoft.com/office/drawing/2014/main" id="{1E16ADBE-554B-7847-81E0-2E198E832AE2}"/>
              </a:ext>
            </a:extLst>
          </p:cNvPr>
          <p:cNvSpPr>
            <a:spLocks noGrp="1"/>
          </p:cNvSpPr>
          <p:nvPr>
            <p:ph type="title"/>
          </p:nvPr>
        </p:nvSpPr>
        <p:spPr>
          <a:xfrm>
            <a:off x="1452616" y="962902"/>
            <a:ext cx="4176384" cy="2380828"/>
          </a:xfrm>
        </p:spPr>
        <p:txBody>
          <a:bodyPr vert="horz" lIns="91440" tIns="45720" rIns="91440" bIns="0" rtlCol="0" anchor="b">
            <a:normAutofit/>
          </a:bodyPr>
          <a:lstStyle/>
          <a:p>
            <a:r>
              <a:rPr lang="en-US" altLang="fr-FR" sz="4800"/>
              <a:t>Répression sanglante 4 juin 1989</a:t>
            </a:r>
          </a:p>
        </p:txBody>
      </p:sp>
      <p:pic>
        <p:nvPicPr>
          <p:cNvPr id="60418" name="Espace réservé du contenu 3" descr="repression-sanglante-sur-la-place-tian-anmen-a-pekintiananmen-square-tanks-.jpg">
            <a:extLst>
              <a:ext uri="{FF2B5EF4-FFF2-40B4-BE49-F238E27FC236}">
                <a16:creationId xmlns:a16="http://schemas.microsoft.com/office/drawing/2014/main" id="{102838BD-564C-1F44-A212-FF247DCEA84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1797" r="-11797"/>
          <a:stretch>
            <a:fillRect/>
          </a:stretch>
        </p:blipFill>
        <p:spPr>
          <a:xfrm>
            <a:off x="6094411" y="1801475"/>
            <a:ext cx="4960442" cy="2668977"/>
          </a:xfrm>
          <a:prstGeom prst="rect">
            <a:avLst/>
          </a:prstGeom>
        </p:spPr>
      </p:pic>
    </p:spTree>
    <p:extLst>
      <p:ext uri="{BB962C8B-B14F-4D97-AF65-F5344CB8AC3E}">
        <p14:creationId xmlns:p14="http://schemas.microsoft.com/office/powerpoint/2010/main" val="3997077015"/>
      </p:ext>
    </p:extLst>
  </p:cSld>
  <p:clrMapOvr>
    <a:masterClrMapping/>
  </p:clrMapOvr>
</p:sld>
</file>

<file path=ppt/theme/theme1.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0</TotalTime>
  <Words>807</Words>
  <Application>Microsoft Macintosh PowerPoint</Application>
  <PresentationFormat>Grand écran</PresentationFormat>
  <Paragraphs>61</Paragraphs>
  <Slides>19</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19</vt:i4>
      </vt:variant>
    </vt:vector>
  </HeadingPairs>
  <TitlesOfParts>
    <vt:vector size="23" baseType="lpstr">
      <vt:lpstr>Arial</vt:lpstr>
      <vt:lpstr>Gill Sans MT</vt:lpstr>
      <vt:lpstr>Wingdings 2</vt:lpstr>
      <vt:lpstr>Colis</vt:lpstr>
      <vt:lpstr>LA MODIFICATION DES GRANDS EQUILIBRES ECONOMIQUES ET POLITIQUES MONDIAUX ENTRE 1970 ET 1991 </vt:lpstr>
      <vt:lpstr>Comment les deux chocs pétroliers engendrent-ils une crise de l’économie des pays industrialisés ?  </vt:lpstr>
      <vt:lpstr>La fin du système monétaire international</vt:lpstr>
      <vt:lpstr>Évolution du prix du baril de pétrole depuis 1970</vt:lpstr>
      <vt:lpstr>Les pays membres de l’OPEP</vt:lpstr>
      <vt:lpstr>Les accords du plaza</vt:lpstr>
      <vt:lpstr>Comment la crise de l’industrie engendre-t-elle une nouvelle donne économique mondiale dans les années 1980 ? </vt:lpstr>
      <vt:lpstr>Ronald Reagan</vt:lpstr>
      <vt:lpstr>Deng Xiaoping (1904-1997)</vt:lpstr>
      <vt:lpstr>La fin de la Guerre Froide permet-elle le développement de la démocratie libérale dans le monde ? </vt:lpstr>
      <vt:lpstr>Alexandre Soljenitsyne (1918-2008)</vt:lpstr>
      <vt:lpstr>Vaclav havel (1936-2011</vt:lpstr>
      <vt:lpstr>Lech  walesa (né en 1943)</vt:lpstr>
      <vt:lpstr>Jean Paul II (1920-2005) pape de 1978 à 2005</vt:lpstr>
      <vt:lpstr>Mikhail Gorbatchev</vt:lpstr>
      <vt:lpstr>Chronologie de l’année 1989</vt:lpstr>
      <vt:lpstr>Le 11 novembre 1989, le violoncelliste virtuose Mstislav Rostropovitch, qui avait dû s'exiler à l'Ouest pour ses prises de position en URSS, vient encourager les démolisseurs en jouant du violoncelle au pied du Mur.</vt:lpstr>
      <vt:lpstr>Manifestations étudiantes place Tian Anmen Pékin avril 1989</vt:lpstr>
      <vt:lpstr>Répression sanglante 4 juin 1989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MODIFICATION DES GRANDS EQUILIBRES ECONOMIQUES ET POLITIQUES MONDIAUX ENTRE 1970 ET 1991 </dc:title>
  <dc:creator>sylvie Bernay</dc:creator>
  <cp:lastModifiedBy>sylvie Bernay</cp:lastModifiedBy>
  <cp:revision>1</cp:revision>
  <dcterms:created xsi:type="dcterms:W3CDTF">2020-07-07T14:51:31Z</dcterms:created>
  <dcterms:modified xsi:type="dcterms:W3CDTF">2020-07-07T14:51:41Z</dcterms:modified>
</cp:coreProperties>
</file>