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1/29/25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1/29/25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1/29/25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1/29/25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1/29/25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1/29/25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1/29/25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1/29/25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descr="Carte du monde formée par des personnes unies">
            <a:extLst>
              <a:ext uri="{FF2B5EF4-FFF2-40B4-BE49-F238E27FC236}">
                <a16:creationId xmlns:a16="http://schemas.microsoft.com/office/drawing/2014/main" id="{1349F558-260C-D854-72D1-D07E89162219}"/>
              </a:ext>
            </a:extLst>
          </p:cNvPr>
          <p:cNvPicPr>
            <a:picLocks noChangeAspect="1"/>
          </p:cNvPicPr>
          <p:nvPr/>
        </p:nvPicPr>
        <p:blipFill>
          <a:blip r:embed="rId2">
            <a:duotone>
              <a:schemeClr val="accent2">
                <a:shade val="45000"/>
                <a:satMod val="135000"/>
              </a:schemeClr>
              <a:prstClr val="white"/>
            </a:duotone>
            <a:alphaModFix amt="50000"/>
          </a:blip>
          <a:srcRect b="4661"/>
          <a:stretch/>
        </p:blipFill>
        <p:spPr>
          <a:xfrm>
            <a:off x="20" y="10"/>
            <a:ext cx="12191980" cy="6857990"/>
          </a:xfrm>
          <a:prstGeom prst="rect">
            <a:avLst/>
          </a:prstGeom>
        </p:spPr>
      </p:pic>
      <p:sp>
        <p:nvSpPr>
          <p:cNvPr id="2" name="Titre 1">
            <a:extLst>
              <a:ext uri="{FF2B5EF4-FFF2-40B4-BE49-F238E27FC236}">
                <a16:creationId xmlns:a16="http://schemas.microsoft.com/office/drawing/2014/main" id="{0FFF5F93-B556-DFCC-E823-DEE50511625A}"/>
              </a:ext>
            </a:extLst>
          </p:cNvPr>
          <p:cNvSpPr>
            <a:spLocks noGrp="1"/>
          </p:cNvSpPr>
          <p:nvPr>
            <p:ph type="ctrTitle"/>
          </p:nvPr>
        </p:nvSpPr>
        <p:spPr>
          <a:xfrm>
            <a:off x="1600200" y="2386744"/>
            <a:ext cx="8991600" cy="1645920"/>
          </a:xfrm>
        </p:spPr>
        <p:txBody>
          <a:bodyPr>
            <a:normAutofit/>
          </a:bodyPr>
          <a:lstStyle/>
          <a:p>
            <a:r>
              <a:rPr lang="fr-FR" b="1">
                <a:effectLst/>
                <a:latin typeface="Aptos" panose="020B0004020202020204" pitchFamily="34" charset="0"/>
                <a:ea typeface="Times New Roman" panose="02020603050405020304" pitchFamily="18" charset="0"/>
                <a:cs typeface="Times New Roman" panose="02020603050405020304" pitchFamily="18" charset="0"/>
              </a:rPr>
              <a:t>TERRITOIRES, POPULATIONS ET DÉVELOPPEMENT, QUELS DÉFIS ?</a:t>
            </a:r>
            <a:r>
              <a:rPr lang="fr-FR">
                <a:effectLst/>
              </a:rPr>
              <a:t> </a:t>
            </a:r>
            <a:endParaRPr lang="fr-FR"/>
          </a:p>
        </p:txBody>
      </p:sp>
      <p:sp>
        <p:nvSpPr>
          <p:cNvPr id="3" name="Sous-titre 2">
            <a:extLst>
              <a:ext uri="{FF2B5EF4-FFF2-40B4-BE49-F238E27FC236}">
                <a16:creationId xmlns:a16="http://schemas.microsoft.com/office/drawing/2014/main" id="{C6C19D2F-0839-E292-6D1F-898209D76F7C}"/>
              </a:ext>
            </a:extLst>
          </p:cNvPr>
          <p:cNvSpPr>
            <a:spLocks noGrp="1"/>
          </p:cNvSpPr>
          <p:nvPr>
            <p:ph type="subTitle" idx="1"/>
          </p:nvPr>
        </p:nvSpPr>
        <p:spPr>
          <a:xfrm>
            <a:off x="2695194" y="4352544"/>
            <a:ext cx="6801612" cy="1239894"/>
          </a:xfrm>
        </p:spPr>
        <p:txBody>
          <a:bodyPr>
            <a:normAutofit/>
          </a:bodyPr>
          <a:lstStyle/>
          <a:p>
            <a:r>
              <a:rPr lang="fr-FR" b="1">
                <a:solidFill>
                  <a:schemeClr val="tx1">
                    <a:lumMod val="85000"/>
                    <a:lumOff val="15000"/>
                  </a:schemeClr>
                </a:solidFill>
                <a:effectLst/>
                <a:latin typeface="Aptos" panose="020B0004020202020204" pitchFamily="34" charset="0"/>
                <a:ea typeface="Times New Roman" panose="02020603050405020304" pitchFamily="18" charset="0"/>
                <a:cs typeface="Times New Roman" panose="02020603050405020304" pitchFamily="18" charset="0"/>
              </a:rPr>
              <a:t>THÈME 2</a:t>
            </a:r>
            <a:endParaRPr lang="fr-FR">
              <a:solidFill>
                <a:schemeClr val="tx1">
                  <a:lumMod val="85000"/>
                  <a:lumOff val="15000"/>
                </a:schemeClr>
              </a:solidFill>
            </a:endParaRPr>
          </a:p>
        </p:txBody>
      </p:sp>
    </p:spTree>
    <p:extLst>
      <p:ext uri="{BB962C8B-B14F-4D97-AF65-F5344CB8AC3E}">
        <p14:creationId xmlns:p14="http://schemas.microsoft.com/office/powerpoint/2010/main" val="21489723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hotographie de la terre">
            <a:extLst>
              <a:ext uri="{FF2B5EF4-FFF2-40B4-BE49-F238E27FC236}">
                <a16:creationId xmlns:a16="http://schemas.microsoft.com/office/drawing/2014/main" id="{82FDA5CE-9031-E9F6-2736-F4A1F1000A5F}"/>
              </a:ext>
            </a:extLst>
          </p:cNvPr>
          <p:cNvPicPr>
            <a:picLocks noChangeAspect="1"/>
          </p:cNvPicPr>
          <p:nvPr/>
        </p:nvPicPr>
        <p:blipFill>
          <a:blip r:embed="rId2">
            <a:alphaModFix amt="40000"/>
          </a:blip>
          <a:srcRect/>
          <a:stretch/>
        </p:blipFill>
        <p:spPr>
          <a:xfrm>
            <a:off x="20" y="10"/>
            <a:ext cx="12191980" cy="6857990"/>
          </a:xfrm>
          <a:prstGeom prst="rect">
            <a:avLst/>
          </a:prstGeom>
        </p:spPr>
      </p:pic>
      <p:sp>
        <p:nvSpPr>
          <p:cNvPr id="3" name="Espace réservé du contenu 2">
            <a:extLst>
              <a:ext uri="{FF2B5EF4-FFF2-40B4-BE49-F238E27FC236}">
                <a16:creationId xmlns:a16="http://schemas.microsoft.com/office/drawing/2014/main" id="{CEC9B030-6739-D146-A322-D2C7106D5534}"/>
              </a:ext>
            </a:extLst>
          </p:cNvPr>
          <p:cNvSpPr>
            <a:spLocks noGrp="1"/>
          </p:cNvSpPr>
          <p:nvPr>
            <p:ph idx="1"/>
          </p:nvPr>
        </p:nvSpPr>
        <p:spPr>
          <a:xfrm>
            <a:off x="2231136" y="2638044"/>
            <a:ext cx="7729728" cy="3101983"/>
          </a:xfrm>
        </p:spPr>
        <p:txBody>
          <a:bodyPr>
            <a:normAutofit/>
          </a:bodyPr>
          <a:lstStyle/>
          <a:p>
            <a:pPr>
              <a:spcAft>
                <a:spcPts val="800"/>
              </a:spcAft>
            </a:pPr>
            <a:r>
              <a:rPr lang="fr-FR" kern="100">
                <a:effectLst/>
                <a:latin typeface="Aptos" panose="020B0004020202020204" pitchFamily="34" charset="0"/>
                <a:ea typeface="Times New Roman" panose="02020603050405020304" pitchFamily="18" charset="0"/>
                <a:cs typeface="Times New Roman" panose="02020603050405020304" pitchFamily="18" charset="0"/>
              </a:rPr>
              <a:t>Depuis 1950, la population mondiale a triplé. De 7,5 milliards de personnes actuellement, elle pourrait atteindre 9,7 milliards en 2050. Mais cette croissance très violente et exceptionnelle dans toute l’histoire de l’Humanité est suivie désormais par une forte limitation des naissances, comme on le voit en France actuellement. Cette limitation entraîne alors le vieillissement de la population du monde et sa prochaine décroissance.</a:t>
            </a:r>
          </a:p>
          <a:p>
            <a:pPr>
              <a:spcAft>
                <a:spcPts val="800"/>
              </a:spcAft>
            </a:pPr>
            <a:r>
              <a:rPr lang="fr-FR" b="1" kern="100">
                <a:effectLst/>
                <a:latin typeface="Aptos" panose="020B0004020202020204" pitchFamily="34" charset="0"/>
                <a:ea typeface="Times New Roman" panose="02020603050405020304" pitchFamily="18" charset="0"/>
                <a:cs typeface="Times New Roman" panose="02020603050405020304" pitchFamily="18" charset="0"/>
              </a:rPr>
              <a:t>Quelles sont les défis posés par la transition démographique à chacune de ses étapes ?</a:t>
            </a:r>
          </a:p>
          <a:p>
            <a:endParaRPr lang="fr-FR"/>
          </a:p>
        </p:txBody>
      </p:sp>
    </p:spTree>
    <p:extLst>
      <p:ext uri="{BB962C8B-B14F-4D97-AF65-F5344CB8AC3E}">
        <p14:creationId xmlns:p14="http://schemas.microsoft.com/office/powerpoint/2010/main" val="15932152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Des rangées de personnes, vues de dos, regardant un film dans un cinéma">
            <a:extLst>
              <a:ext uri="{FF2B5EF4-FFF2-40B4-BE49-F238E27FC236}">
                <a16:creationId xmlns:a16="http://schemas.microsoft.com/office/drawing/2014/main" id="{E655B395-64B9-B5A3-4C94-7B46DC05572E}"/>
              </a:ext>
            </a:extLst>
          </p:cNvPr>
          <p:cNvPicPr>
            <a:picLocks noChangeAspect="1"/>
          </p:cNvPicPr>
          <p:nvPr/>
        </p:nvPicPr>
        <p:blipFill>
          <a:blip r:embed="rId2">
            <a:alphaModFix amt="40000"/>
          </a:blip>
          <a:srcRect t="6163" b="9567"/>
          <a:stretch/>
        </p:blipFill>
        <p:spPr>
          <a:xfrm>
            <a:off x="20" y="10"/>
            <a:ext cx="12191980" cy="6857990"/>
          </a:xfrm>
          <a:prstGeom prst="rect">
            <a:avLst/>
          </a:prstGeom>
        </p:spPr>
      </p:pic>
      <p:sp>
        <p:nvSpPr>
          <p:cNvPr id="4" name="Titre 3">
            <a:extLst>
              <a:ext uri="{FF2B5EF4-FFF2-40B4-BE49-F238E27FC236}">
                <a16:creationId xmlns:a16="http://schemas.microsoft.com/office/drawing/2014/main" id="{D8575DB4-0C75-ECBF-3681-36DEF4FDCB0F}"/>
              </a:ext>
            </a:extLst>
          </p:cNvPr>
          <p:cNvSpPr>
            <a:spLocks noGrp="1"/>
          </p:cNvSpPr>
          <p:nvPr>
            <p:ph type="title"/>
          </p:nvPr>
        </p:nvSpPr>
        <p:spPr>
          <a:xfrm>
            <a:off x="1600200" y="2386744"/>
            <a:ext cx="8991600" cy="1645920"/>
          </a:xfrm>
          <a:noFill/>
          <a:ln w="38100" cap="sq">
            <a:solidFill>
              <a:schemeClr val="tx1"/>
            </a:solidFill>
            <a:miter lim="800000"/>
          </a:ln>
        </p:spPr>
        <p:txBody>
          <a:bodyPr vert="horz" lIns="274320" tIns="182880" rIns="274320" bIns="182880" rtlCol="0" anchor="ctr" anchorCtr="1">
            <a:normAutofit/>
          </a:bodyPr>
          <a:lstStyle/>
          <a:p>
            <a:r>
              <a:rPr lang="en-US" sz="2100" b="1">
                <a:solidFill>
                  <a:schemeClr val="tx1"/>
                </a:solidFill>
                <a:effectLst/>
              </a:rPr>
              <a:t>Dans quelles trajectoires démographiques se trouvent les pays du monde ?</a:t>
            </a:r>
            <a:br>
              <a:rPr lang="en-US" sz="2100">
                <a:solidFill>
                  <a:schemeClr val="tx1"/>
                </a:solidFill>
                <a:effectLst/>
              </a:rPr>
            </a:br>
            <a:endParaRPr lang="en-US" sz="2100">
              <a:solidFill>
                <a:schemeClr val="tx1"/>
              </a:solidFill>
            </a:endParaRPr>
          </a:p>
        </p:txBody>
      </p:sp>
      <p:sp>
        <p:nvSpPr>
          <p:cNvPr id="5" name="Espace réservé du texte 4">
            <a:extLst>
              <a:ext uri="{FF2B5EF4-FFF2-40B4-BE49-F238E27FC236}">
                <a16:creationId xmlns:a16="http://schemas.microsoft.com/office/drawing/2014/main" id="{3B2D3899-9379-C826-D477-AFBB4949BDAD}"/>
              </a:ext>
            </a:extLst>
          </p:cNvPr>
          <p:cNvSpPr>
            <a:spLocks noGrp="1"/>
          </p:cNvSpPr>
          <p:nvPr>
            <p:ph type="body" idx="1"/>
          </p:nvPr>
        </p:nvSpPr>
        <p:spPr>
          <a:xfrm>
            <a:off x="2695194" y="4352544"/>
            <a:ext cx="6801612" cy="1239894"/>
          </a:xfrm>
        </p:spPr>
        <p:txBody>
          <a:bodyPr vert="horz" lIns="91440" tIns="45720" rIns="91440" bIns="45720" rtlCol="0">
            <a:normAutofit/>
          </a:bodyPr>
          <a:lstStyle/>
          <a:p>
            <a:pPr algn="ctr"/>
            <a:r>
              <a:rPr lang="en-US"/>
              <a:t>Première partie</a:t>
            </a:r>
          </a:p>
        </p:txBody>
      </p:sp>
    </p:spTree>
    <p:extLst>
      <p:ext uri="{BB962C8B-B14F-4D97-AF65-F5344CB8AC3E}">
        <p14:creationId xmlns:p14="http://schemas.microsoft.com/office/powerpoint/2010/main" val="865390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Espace réservé du contenu 6" descr="Une image contenant texte, capture d’écran, diagramme, Police&#10;&#10;Le contenu généré par l’IA peut être incorrect.">
            <a:extLst>
              <a:ext uri="{FF2B5EF4-FFF2-40B4-BE49-F238E27FC236}">
                <a16:creationId xmlns:a16="http://schemas.microsoft.com/office/drawing/2014/main" id="{43A51458-7E78-4A21-AD9E-FFA056F8620E}"/>
              </a:ext>
            </a:extLst>
          </p:cNvPr>
          <p:cNvPicPr>
            <a:picLocks noGrp="1" noChangeAspect="1"/>
          </p:cNvPicPr>
          <p:nvPr>
            <p:ph idx="1"/>
          </p:nvPr>
        </p:nvPicPr>
        <p:blipFill>
          <a:blip r:embed="rId2"/>
          <a:stretch>
            <a:fillRect/>
          </a:stretch>
        </p:blipFill>
        <p:spPr>
          <a:xfrm>
            <a:off x="2825388" y="804334"/>
            <a:ext cx="6541224" cy="5249332"/>
          </a:xfrm>
          <a:prstGeom prst="rect">
            <a:avLst/>
          </a:prstGeom>
        </p:spPr>
      </p:pic>
    </p:spTree>
    <p:extLst>
      <p:ext uri="{BB962C8B-B14F-4D97-AF65-F5344CB8AC3E}">
        <p14:creationId xmlns:p14="http://schemas.microsoft.com/office/powerpoint/2010/main" val="107102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Espace réservé du contenu 4" descr="Une image contenant texte, capture d’écran, Police, diagramme&#10;&#10;Le contenu généré par l’IA peut être incorrect.">
            <a:extLst>
              <a:ext uri="{FF2B5EF4-FFF2-40B4-BE49-F238E27FC236}">
                <a16:creationId xmlns:a16="http://schemas.microsoft.com/office/drawing/2014/main" id="{09D0D3E3-FF9D-67EE-E990-16169E4DCD50}"/>
              </a:ext>
            </a:extLst>
          </p:cNvPr>
          <p:cNvPicPr>
            <a:picLocks noGrp="1" noChangeAspect="1"/>
          </p:cNvPicPr>
          <p:nvPr>
            <p:ph idx="1"/>
          </p:nvPr>
        </p:nvPicPr>
        <p:blipFill>
          <a:blip r:embed="rId2"/>
          <a:stretch>
            <a:fillRect/>
          </a:stretch>
        </p:blipFill>
        <p:spPr>
          <a:xfrm>
            <a:off x="2943248" y="804334"/>
            <a:ext cx="6305504" cy="5249332"/>
          </a:xfrm>
          <a:prstGeom prst="rect">
            <a:avLst/>
          </a:prstGeom>
        </p:spPr>
      </p:pic>
    </p:spTree>
    <p:extLst>
      <p:ext uri="{BB962C8B-B14F-4D97-AF65-F5344CB8AC3E}">
        <p14:creationId xmlns:p14="http://schemas.microsoft.com/office/powerpoint/2010/main" val="3022727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shade val="100000"/>
                <a:satMod val="185000"/>
                <a:lumMod val="120000"/>
              </a:schemeClr>
            </a:gs>
            <a:gs pos="100000">
              <a:schemeClr val="bg1">
                <a:tint val="96000"/>
                <a:shade val="95000"/>
                <a:satMod val="215000"/>
                <a:lumMod val="80000"/>
              </a:schemeClr>
            </a:gs>
          </a:gsLst>
          <a:path path="circle">
            <a:fillToRect l="50000" t="55000" r="125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1C9F4F8-1CA1-4169-A513-5E15F4D91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F219E86-08C8-D57F-1538-0D496143E287}"/>
              </a:ext>
            </a:extLst>
          </p:cNvPr>
          <p:cNvSpPr>
            <a:spLocks noGrp="1"/>
          </p:cNvSpPr>
          <p:nvPr>
            <p:ph type="title"/>
          </p:nvPr>
        </p:nvSpPr>
        <p:spPr>
          <a:xfrm>
            <a:off x="1600200" y="2386744"/>
            <a:ext cx="8991600" cy="1645920"/>
          </a:xfrm>
          <a:solidFill>
            <a:schemeClr val="accent1"/>
          </a:solidFill>
          <a:ln w="190500" cmpd="thinThick">
            <a:solidFill>
              <a:schemeClr val="accent1"/>
            </a:solidFill>
          </a:ln>
        </p:spPr>
        <p:txBody>
          <a:bodyPr vert="horz" lIns="274320" tIns="182880" rIns="274320" bIns="182880" rtlCol="0" anchor="ctr" anchorCtr="1">
            <a:normAutofit/>
          </a:bodyPr>
          <a:lstStyle/>
          <a:p>
            <a:r>
              <a:rPr lang="en-US" sz="2900" b="1" kern="1200" cap="all" spc="200" baseline="0">
                <a:solidFill>
                  <a:srgbClr val="FFFFFF"/>
                </a:solidFill>
                <a:effectLst/>
                <a:latin typeface="+mj-lt"/>
                <a:ea typeface="+mj-ea"/>
                <a:cs typeface="+mj-cs"/>
              </a:rPr>
              <a:t>Quelles sont les inégalités de développement dans le monde ?</a:t>
            </a:r>
            <a:br>
              <a:rPr lang="en-US" sz="2900" kern="1200" cap="all" spc="200" baseline="0">
                <a:solidFill>
                  <a:srgbClr val="FFFFFF"/>
                </a:solidFill>
                <a:effectLst/>
                <a:latin typeface="+mj-lt"/>
                <a:ea typeface="+mj-ea"/>
                <a:cs typeface="+mj-cs"/>
              </a:rPr>
            </a:br>
            <a:endParaRPr lang="en-US" sz="2900" kern="1200" cap="all" spc="200" baseline="0">
              <a:solidFill>
                <a:srgbClr val="FFFFFF"/>
              </a:solidFill>
              <a:latin typeface="+mj-lt"/>
              <a:ea typeface="+mj-ea"/>
              <a:cs typeface="+mj-cs"/>
            </a:endParaRPr>
          </a:p>
        </p:txBody>
      </p:sp>
      <p:sp>
        <p:nvSpPr>
          <p:cNvPr id="5" name="Espace réservé du texte 4">
            <a:extLst>
              <a:ext uri="{FF2B5EF4-FFF2-40B4-BE49-F238E27FC236}">
                <a16:creationId xmlns:a16="http://schemas.microsoft.com/office/drawing/2014/main" id="{88A17462-C325-7E95-7B01-0D73D76E1BD3}"/>
              </a:ext>
            </a:extLst>
          </p:cNvPr>
          <p:cNvSpPr>
            <a:spLocks noGrp="1"/>
          </p:cNvSpPr>
          <p:nvPr>
            <p:ph type="body" idx="1"/>
          </p:nvPr>
        </p:nvSpPr>
        <p:spPr>
          <a:xfrm>
            <a:off x="2695194" y="4352544"/>
            <a:ext cx="6801612" cy="1239894"/>
          </a:xfrm>
        </p:spPr>
        <p:txBody>
          <a:bodyPr vert="horz" lIns="91440" tIns="45720" rIns="91440" bIns="45720" rtlCol="0">
            <a:normAutofit/>
          </a:bodyPr>
          <a:lstStyle/>
          <a:p>
            <a:pPr algn="ctr"/>
            <a:r>
              <a:rPr lang="en-US">
                <a:solidFill>
                  <a:schemeClr val="tx1">
                    <a:lumMod val="75000"/>
                    <a:lumOff val="25000"/>
                  </a:schemeClr>
                </a:solidFill>
              </a:rPr>
              <a:t>Deuxième partie</a:t>
            </a:r>
          </a:p>
        </p:txBody>
      </p:sp>
    </p:spTree>
    <p:extLst>
      <p:ext uri="{BB962C8B-B14F-4D97-AF65-F5344CB8AC3E}">
        <p14:creationId xmlns:p14="http://schemas.microsoft.com/office/powerpoint/2010/main" val="2827338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401B7B9-15E4-6C64-A1E0-8CA1E6A56282}"/>
              </a:ext>
            </a:extLst>
          </p:cNvPr>
          <p:cNvSpPr>
            <a:spLocks noGrp="1"/>
          </p:cNvSpPr>
          <p:nvPr>
            <p:ph type="title"/>
          </p:nvPr>
        </p:nvSpPr>
        <p:spPr/>
        <p:txBody>
          <a:bodyPr/>
          <a:lstStyle/>
          <a:p>
            <a:r>
              <a:rPr lang="fr-FR" dirty="0"/>
              <a:t>CHIFFRES CLÉS</a:t>
            </a:r>
          </a:p>
        </p:txBody>
      </p:sp>
      <p:sp>
        <p:nvSpPr>
          <p:cNvPr id="5" name="Espace réservé du contenu 4">
            <a:extLst>
              <a:ext uri="{FF2B5EF4-FFF2-40B4-BE49-F238E27FC236}">
                <a16:creationId xmlns:a16="http://schemas.microsoft.com/office/drawing/2014/main" id="{BD363B8D-47C0-7DEE-A417-F43A09997416}"/>
              </a:ext>
            </a:extLst>
          </p:cNvPr>
          <p:cNvSpPr>
            <a:spLocks noGrp="1"/>
          </p:cNvSpPr>
          <p:nvPr>
            <p:ph idx="1"/>
          </p:nvPr>
        </p:nvSpPr>
        <p:spPr/>
        <p:txBody>
          <a:bodyPr>
            <a:normAutofit/>
          </a:bodyPr>
          <a:lstStyle/>
          <a:p>
            <a:pPr algn="l"/>
            <a:r>
              <a:rPr lang="fr-FR" b="1" i="0" u="none" strike="noStrike" dirty="0">
                <a:solidFill>
                  <a:srgbClr val="002E4D"/>
                </a:solidFill>
                <a:effectLst/>
                <a:latin typeface="LatoWeb"/>
              </a:rPr>
              <a:t>68 % des richesses sont produites par les pays des Nords (17 % de la population)</a:t>
            </a:r>
            <a:br>
              <a:rPr lang="fr-FR" dirty="0"/>
            </a:br>
            <a:br>
              <a:rPr lang="fr-FR" dirty="0"/>
            </a:br>
            <a:r>
              <a:rPr lang="fr-FR" b="1" i="0" u="none" strike="noStrike" dirty="0">
                <a:solidFill>
                  <a:srgbClr val="002E4D"/>
                </a:solidFill>
                <a:effectLst/>
                <a:latin typeface="LatoWeb"/>
              </a:rPr>
              <a:t>32 % des richesses sont produites par les pays des Suds (83 % de la population)</a:t>
            </a:r>
            <a:br>
              <a:rPr lang="fr-FR" dirty="0"/>
            </a:br>
            <a:br>
              <a:rPr lang="fr-FR" dirty="0"/>
            </a:br>
            <a:r>
              <a:rPr lang="fr-FR" b="1" i="0" u="none" strike="noStrike" dirty="0">
                <a:solidFill>
                  <a:srgbClr val="002E4D"/>
                </a:solidFill>
                <a:effectLst/>
                <a:latin typeface="LatoWeb"/>
              </a:rPr>
              <a:t>10 %</a:t>
            </a:r>
            <a:r>
              <a:rPr lang="fr-FR" dirty="0">
                <a:solidFill>
                  <a:srgbClr val="002E4D"/>
                </a:solidFill>
                <a:latin typeface="LatoWeb"/>
              </a:rPr>
              <a:t> </a:t>
            </a:r>
            <a:r>
              <a:rPr lang="fr-FR" b="1" i="0" u="none" strike="noStrike" dirty="0">
                <a:solidFill>
                  <a:srgbClr val="002E4D"/>
                </a:solidFill>
                <a:effectLst/>
                <a:latin typeface="LatoWeb"/>
              </a:rPr>
              <a:t>des plus riches possèdent 40 % du revenu mondial total</a:t>
            </a:r>
          </a:p>
          <a:p>
            <a:pPr algn="l"/>
            <a:r>
              <a:rPr lang="fr-FR" b="1" i="0" u="none" strike="noStrike" dirty="0">
                <a:solidFill>
                  <a:srgbClr val="002E4D"/>
                </a:solidFill>
                <a:effectLst/>
                <a:latin typeface="LatoWeb"/>
              </a:rPr>
              <a:t>1,3 milliard de personnes vivant sous le seuil de pauvreté</a:t>
            </a:r>
            <a:endParaRPr lang="fr-FR" dirty="0"/>
          </a:p>
        </p:txBody>
      </p:sp>
    </p:spTree>
    <p:extLst>
      <p:ext uri="{BB962C8B-B14F-4D97-AF65-F5344CB8AC3E}">
        <p14:creationId xmlns:p14="http://schemas.microsoft.com/office/powerpoint/2010/main" val="245899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Espace réservé du contenu 4" descr="Une image contenant carte, texte, atlas, diagramme&#10;&#10;Le contenu généré par l’IA peut être incorrect.">
            <a:extLst>
              <a:ext uri="{FF2B5EF4-FFF2-40B4-BE49-F238E27FC236}">
                <a16:creationId xmlns:a16="http://schemas.microsoft.com/office/drawing/2014/main" id="{CFFAF13C-DCF3-8FFF-E5B1-035B29FB7DF4}"/>
              </a:ext>
            </a:extLst>
          </p:cNvPr>
          <p:cNvPicPr>
            <a:picLocks noGrp="1" noChangeAspect="1"/>
          </p:cNvPicPr>
          <p:nvPr>
            <p:ph idx="1"/>
          </p:nvPr>
        </p:nvPicPr>
        <p:blipFill>
          <a:blip r:embed="rId2"/>
          <a:srcRect t="325" b="20169"/>
          <a:stretch/>
        </p:blipFill>
        <p:spPr>
          <a:xfrm>
            <a:off x="20" y="10"/>
            <a:ext cx="12191980" cy="6857990"/>
          </a:xfrm>
          <a:prstGeom prst="rect">
            <a:avLst/>
          </a:prstGeom>
        </p:spPr>
      </p:pic>
    </p:spTree>
    <p:extLst>
      <p:ext uri="{BB962C8B-B14F-4D97-AF65-F5344CB8AC3E}">
        <p14:creationId xmlns:p14="http://schemas.microsoft.com/office/powerpoint/2010/main" val="18935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110BA-0E01-B3E4-8043-8EADF6E7FDF9}"/>
              </a:ext>
            </a:extLst>
          </p:cNvPr>
          <p:cNvSpPr>
            <a:spLocks noGrp="1"/>
          </p:cNvSpPr>
          <p:nvPr>
            <p:ph type="title"/>
          </p:nvPr>
        </p:nvSpPr>
        <p:spPr/>
        <p:txBody>
          <a:bodyPr/>
          <a:lstStyle/>
          <a:p>
            <a:r>
              <a:rPr lang="fr-FR" dirty="0"/>
              <a:t>La difficile mesure de la pauvreté</a:t>
            </a:r>
          </a:p>
        </p:txBody>
      </p:sp>
      <p:sp>
        <p:nvSpPr>
          <p:cNvPr id="3" name="Espace réservé du contenu 2">
            <a:extLst>
              <a:ext uri="{FF2B5EF4-FFF2-40B4-BE49-F238E27FC236}">
                <a16:creationId xmlns:a16="http://schemas.microsoft.com/office/drawing/2014/main" id="{ABBD3240-F583-995D-A7A4-64A67E9C01B2}"/>
              </a:ext>
            </a:extLst>
          </p:cNvPr>
          <p:cNvSpPr>
            <a:spLocks noGrp="1"/>
          </p:cNvSpPr>
          <p:nvPr>
            <p:ph idx="1"/>
          </p:nvPr>
        </p:nvSpPr>
        <p:spPr/>
        <p:txBody>
          <a:bodyPr>
            <a:normAutofit lnSpcReduction="10000"/>
          </a:bodyPr>
          <a:lstStyle/>
          <a:p>
            <a:r>
              <a:rPr lang="fr-FR" b="1" i="0" u="none" strike="noStrike" dirty="0">
                <a:solidFill>
                  <a:srgbClr val="002E4D"/>
                </a:solidFill>
                <a:effectLst/>
                <a:latin typeface="LatoWeb"/>
              </a:rPr>
              <a:t>L'indice de pauvreté multidimensionnelle.</a:t>
            </a:r>
            <a:r>
              <a:rPr lang="fr-FR" b="0" i="0" u="none" strike="noStrike" dirty="0">
                <a:solidFill>
                  <a:srgbClr val="002E4D"/>
                </a:solidFill>
                <a:effectLst/>
                <a:latin typeface="LatoWeb"/>
              </a:rPr>
              <a:t> En 2010, le PNUD met en place l'IPM (Indice de Pauvreté Multidimensionnelle) calculé à partir d'une dizaine d'indicateurs (malnutrition, mortalité infantile, accès à des sanitaires, accès à l'eau potable, l'électricité, etc.) afin d'évaluer le degré de privation que subissent les plus démunis dans les Suds.</a:t>
            </a:r>
            <a:br>
              <a:rPr lang="fr-FR" dirty="0"/>
            </a:br>
            <a:br>
              <a:rPr lang="fr-FR" dirty="0"/>
            </a:br>
            <a:r>
              <a:rPr lang="fr-FR" b="1" i="0" u="none" strike="noStrike" dirty="0">
                <a:solidFill>
                  <a:srgbClr val="002E4D"/>
                </a:solidFill>
                <a:effectLst/>
                <a:latin typeface="LatoWeb"/>
              </a:rPr>
              <a:t>Une mesure différente de la pauvreté dans les pays développés.</a:t>
            </a:r>
            <a:r>
              <a:rPr lang="fr-FR" b="0" i="0" u="none" strike="noStrike" dirty="0">
                <a:solidFill>
                  <a:srgbClr val="002E4D"/>
                </a:solidFill>
                <a:effectLst/>
                <a:latin typeface="LatoWeb"/>
              </a:rPr>
              <a:t> 15 % de la population des Nords est considérée comme pauvre. La pauvreté y est définie en général en fonction du revenu médian (la moitié des habitants gagne plus et l'autre moins) avec un seuil à 50 % ou plus fréquemment 60 % (respectivement environ 850 et 1 025 € en France). Un seuil à 40 % permet de fixer l'extrême pauvreté.</a:t>
            </a:r>
            <a:endParaRPr lang="fr-FR" dirty="0"/>
          </a:p>
        </p:txBody>
      </p:sp>
    </p:spTree>
    <p:extLst>
      <p:ext uri="{BB962C8B-B14F-4D97-AF65-F5344CB8AC3E}">
        <p14:creationId xmlns:p14="http://schemas.microsoft.com/office/powerpoint/2010/main" val="220334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Figures sculptées en couleur d’humains">
            <a:extLst>
              <a:ext uri="{FF2B5EF4-FFF2-40B4-BE49-F238E27FC236}">
                <a16:creationId xmlns:a16="http://schemas.microsoft.com/office/drawing/2014/main" id="{10A5D953-922C-3CB3-F806-EC00C396C5DF}"/>
              </a:ext>
            </a:extLst>
          </p:cNvPr>
          <p:cNvPicPr>
            <a:picLocks noChangeAspect="1"/>
          </p:cNvPicPr>
          <p:nvPr/>
        </p:nvPicPr>
        <p:blipFill>
          <a:blip r:embed="rId2">
            <a:alphaModFix amt="40000"/>
          </a:blip>
          <a:srcRect t="21053"/>
          <a:stretch/>
        </p:blipFill>
        <p:spPr>
          <a:xfrm>
            <a:off x="20" y="10"/>
            <a:ext cx="12191980" cy="6857990"/>
          </a:xfrm>
          <a:prstGeom prst="rect">
            <a:avLst/>
          </a:prstGeom>
        </p:spPr>
      </p:pic>
      <p:sp>
        <p:nvSpPr>
          <p:cNvPr id="4" name="Titre 3">
            <a:extLst>
              <a:ext uri="{FF2B5EF4-FFF2-40B4-BE49-F238E27FC236}">
                <a16:creationId xmlns:a16="http://schemas.microsoft.com/office/drawing/2014/main" id="{22E3FFE4-E541-0E2E-6303-D0FAA94199C3}"/>
              </a:ext>
            </a:extLst>
          </p:cNvPr>
          <p:cNvSpPr>
            <a:spLocks noGrp="1"/>
          </p:cNvSpPr>
          <p:nvPr>
            <p:ph type="title"/>
          </p:nvPr>
        </p:nvSpPr>
        <p:spPr>
          <a:xfrm>
            <a:off x="1600200" y="2386744"/>
            <a:ext cx="8991600" cy="1645920"/>
          </a:xfrm>
          <a:noFill/>
          <a:ln w="38100" cap="sq">
            <a:solidFill>
              <a:schemeClr val="tx1"/>
            </a:solidFill>
            <a:miter lim="800000"/>
          </a:ln>
        </p:spPr>
        <p:txBody>
          <a:bodyPr vert="horz" lIns="274320" tIns="182880" rIns="274320" bIns="182880" rtlCol="0" anchor="ctr" anchorCtr="1">
            <a:normAutofit/>
          </a:bodyPr>
          <a:lstStyle/>
          <a:p>
            <a:r>
              <a:rPr lang="en-US" sz="2100" b="1">
                <a:solidFill>
                  <a:schemeClr val="tx1"/>
                </a:solidFill>
                <a:effectLst/>
              </a:rPr>
              <a:t>Quelles sont les dynamiques démographiques et les inégalités socio-économiques en France ? </a:t>
            </a:r>
            <a:br>
              <a:rPr lang="en-US" sz="2100">
                <a:solidFill>
                  <a:schemeClr val="tx1"/>
                </a:solidFill>
                <a:effectLst/>
              </a:rPr>
            </a:br>
            <a:endParaRPr lang="en-US" sz="2100">
              <a:solidFill>
                <a:schemeClr val="tx1"/>
              </a:solidFill>
            </a:endParaRPr>
          </a:p>
        </p:txBody>
      </p:sp>
      <p:sp>
        <p:nvSpPr>
          <p:cNvPr id="5" name="Espace réservé du texte 4">
            <a:extLst>
              <a:ext uri="{FF2B5EF4-FFF2-40B4-BE49-F238E27FC236}">
                <a16:creationId xmlns:a16="http://schemas.microsoft.com/office/drawing/2014/main" id="{054B9E11-EF0B-8E38-4B4E-944B2D417633}"/>
              </a:ext>
            </a:extLst>
          </p:cNvPr>
          <p:cNvSpPr>
            <a:spLocks noGrp="1"/>
          </p:cNvSpPr>
          <p:nvPr>
            <p:ph type="body" idx="1"/>
          </p:nvPr>
        </p:nvSpPr>
        <p:spPr>
          <a:xfrm>
            <a:off x="2695194" y="4352544"/>
            <a:ext cx="6801612" cy="1239894"/>
          </a:xfrm>
        </p:spPr>
        <p:txBody>
          <a:bodyPr vert="horz" lIns="91440" tIns="45720" rIns="91440" bIns="45720" rtlCol="0">
            <a:normAutofit/>
          </a:bodyPr>
          <a:lstStyle/>
          <a:p>
            <a:pPr algn="ctr"/>
            <a:r>
              <a:rPr lang="en-US"/>
              <a:t>Troisième partie</a:t>
            </a:r>
          </a:p>
        </p:txBody>
      </p:sp>
    </p:spTree>
    <p:extLst>
      <p:ext uri="{BB962C8B-B14F-4D97-AF65-F5344CB8AC3E}">
        <p14:creationId xmlns:p14="http://schemas.microsoft.com/office/powerpoint/2010/main" val="1221079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F9698E-507A-EB40-47F7-D2EC9AE5460D}"/>
              </a:ext>
            </a:extLst>
          </p:cNvPr>
          <p:cNvSpPr>
            <a:spLocks noGrp="1"/>
          </p:cNvSpPr>
          <p:nvPr>
            <p:ph type="title"/>
          </p:nvPr>
        </p:nvSpPr>
        <p:spPr/>
        <p:txBody>
          <a:bodyPr/>
          <a:lstStyle/>
          <a:p>
            <a:r>
              <a:rPr lang="fr-FR" dirty="0"/>
              <a:t>CHIFFRES CLÉS </a:t>
            </a:r>
          </a:p>
        </p:txBody>
      </p:sp>
      <p:sp>
        <p:nvSpPr>
          <p:cNvPr id="5" name="Espace réservé du contenu 4">
            <a:extLst>
              <a:ext uri="{FF2B5EF4-FFF2-40B4-BE49-F238E27FC236}">
                <a16:creationId xmlns:a16="http://schemas.microsoft.com/office/drawing/2014/main" id="{FDBF5C60-2C08-0375-9EF6-4BC209BD8150}"/>
              </a:ext>
            </a:extLst>
          </p:cNvPr>
          <p:cNvSpPr>
            <a:spLocks noGrp="1"/>
          </p:cNvSpPr>
          <p:nvPr>
            <p:ph idx="1"/>
          </p:nvPr>
        </p:nvSpPr>
        <p:spPr/>
        <p:txBody>
          <a:bodyPr>
            <a:normAutofit/>
          </a:bodyPr>
          <a:lstStyle/>
          <a:p>
            <a:br>
              <a:rPr lang="fr-FR" dirty="0">
                <a:effectLst/>
              </a:rPr>
            </a:br>
            <a:endParaRPr lang="fr-FR" dirty="0">
              <a:effectLst/>
            </a:endParaRPr>
          </a:p>
          <a:p>
            <a:endParaRPr lang="fr-FR" dirty="0"/>
          </a:p>
        </p:txBody>
      </p:sp>
      <p:pic>
        <p:nvPicPr>
          <p:cNvPr id="7" name="Image 6" descr="Une image contenant texte, capture d’écran, Police, reçu&#10;&#10;Le contenu généré par l’IA peut être incorrect.">
            <a:extLst>
              <a:ext uri="{FF2B5EF4-FFF2-40B4-BE49-F238E27FC236}">
                <a16:creationId xmlns:a16="http://schemas.microsoft.com/office/drawing/2014/main" id="{7BD6ECB4-BEC6-AE50-382B-39C1F821F6D1}"/>
              </a:ext>
            </a:extLst>
          </p:cNvPr>
          <p:cNvPicPr>
            <a:picLocks noChangeAspect="1"/>
          </p:cNvPicPr>
          <p:nvPr/>
        </p:nvPicPr>
        <p:blipFill>
          <a:blip r:embed="rId2"/>
          <a:stretch>
            <a:fillRect/>
          </a:stretch>
        </p:blipFill>
        <p:spPr>
          <a:xfrm>
            <a:off x="3457147" y="3238127"/>
            <a:ext cx="5080000" cy="2501900"/>
          </a:xfrm>
          <a:prstGeom prst="rect">
            <a:avLst/>
          </a:prstGeom>
        </p:spPr>
      </p:pic>
    </p:spTree>
    <p:extLst>
      <p:ext uri="{BB962C8B-B14F-4D97-AF65-F5344CB8AC3E}">
        <p14:creationId xmlns:p14="http://schemas.microsoft.com/office/powerpoint/2010/main" val="601967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2ABA5-F665-0EAC-6658-CF914BF8F85E}"/>
              </a:ext>
            </a:extLst>
          </p:cNvPr>
          <p:cNvSpPr>
            <a:spLocks noGrp="1"/>
          </p:cNvSpPr>
          <p:nvPr>
            <p:ph type="title"/>
          </p:nvPr>
        </p:nvSpPr>
        <p:spPr>
          <a:xfrm>
            <a:off x="8787865" y="2921173"/>
            <a:ext cx="2745667" cy="1015663"/>
          </a:xfrm>
        </p:spPr>
        <p:txBody>
          <a:bodyPr vert="horz" lIns="182880" tIns="182880" rIns="182880" bIns="182880" rtlCol="0" anchor="ctr">
            <a:normAutofit/>
          </a:bodyPr>
          <a:lstStyle/>
          <a:p>
            <a:r>
              <a:rPr lang="en-US" sz="2000"/>
              <a:t>Pays de la loire</a:t>
            </a:r>
          </a:p>
        </p:txBody>
      </p:sp>
      <p:sp>
        <p:nvSpPr>
          <p:cNvPr id="10" name="Rectangle 9">
            <a:extLst>
              <a:ext uri="{FF2B5EF4-FFF2-40B4-BE49-F238E27FC236}">
                <a16:creationId xmlns:a16="http://schemas.microsoft.com/office/drawing/2014/main" id="{B8AFBB67-2575-4F5A-96CF-CD2EB02A1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354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pture d’écran, Police, Parallèle&#10;&#10;Le contenu généré par l’IA peut être incorrect.">
            <a:extLst>
              <a:ext uri="{FF2B5EF4-FFF2-40B4-BE49-F238E27FC236}">
                <a16:creationId xmlns:a16="http://schemas.microsoft.com/office/drawing/2014/main" id="{B77135C1-B281-5D69-A8BE-C7E2AB9937DB}"/>
              </a:ext>
            </a:extLst>
          </p:cNvPr>
          <p:cNvPicPr>
            <a:picLocks noGrp="1" noChangeAspect="1"/>
          </p:cNvPicPr>
          <p:nvPr>
            <p:ph idx="1"/>
          </p:nvPr>
        </p:nvPicPr>
        <p:blipFill>
          <a:blip r:embed="rId2"/>
          <a:stretch>
            <a:fillRect/>
          </a:stretch>
        </p:blipFill>
        <p:spPr>
          <a:xfrm>
            <a:off x="930214" y="640080"/>
            <a:ext cx="6303154" cy="5263134"/>
          </a:xfrm>
          <a:prstGeom prst="rect">
            <a:avLst/>
          </a:prstGeom>
        </p:spPr>
      </p:pic>
    </p:spTree>
    <p:extLst>
      <p:ext uri="{BB962C8B-B14F-4D97-AF65-F5344CB8AC3E}">
        <p14:creationId xmlns:p14="http://schemas.microsoft.com/office/powerpoint/2010/main" val="28153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B070B4-6239-0A0B-A0C2-FF8C72958B83}"/>
              </a:ext>
            </a:extLst>
          </p:cNvPr>
          <p:cNvSpPr>
            <a:spLocks noGrp="1"/>
          </p:cNvSpPr>
          <p:nvPr>
            <p:ph type="title"/>
          </p:nvPr>
        </p:nvSpPr>
        <p:spPr>
          <a:xfrm>
            <a:off x="8787865" y="2921173"/>
            <a:ext cx="2745667" cy="1015663"/>
          </a:xfrm>
        </p:spPr>
        <p:txBody>
          <a:bodyPr vert="horz" lIns="182880" tIns="182880" rIns="182880" bIns="182880" rtlCol="0" anchor="ctr">
            <a:normAutofit/>
          </a:bodyPr>
          <a:lstStyle/>
          <a:p>
            <a:r>
              <a:rPr lang="en-US" sz="2000" dirty="0" err="1"/>
              <a:t>Ile-de-france</a:t>
            </a:r>
            <a:endParaRPr lang="en-US" sz="2000" dirty="0"/>
          </a:p>
        </p:txBody>
      </p:sp>
      <p:sp>
        <p:nvSpPr>
          <p:cNvPr id="10" name="Rectangle 9">
            <a:extLst>
              <a:ext uri="{FF2B5EF4-FFF2-40B4-BE49-F238E27FC236}">
                <a16:creationId xmlns:a16="http://schemas.microsoft.com/office/drawing/2014/main" id="{B8AFBB67-2575-4F5A-96CF-CD2EB02A1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354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pture d’écran, Police, Parallèle&#10;&#10;Le contenu généré par l’IA peut être incorrect.">
            <a:extLst>
              <a:ext uri="{FF2B5EF4-FFF2-40B4-BE49-F238E27FC236}">
                <a16:creationId xmlns:a16="http://schemas.microsoft.com/office/drawing/2014/main" id="{C0A8A4E5-D7E5-404B-4AEA-6649438EE64D}"/>
              </a:ext>
            </a:extLst>
          </p:cNvPr>
          <p:cNvPicPr>
            <a:picLocks noGrp="1" noChangeAspect="1"/>
          </p:cNvPicPr>
          <p:nvPr>
            <p:ph idx="1"/>
          </p:nvPr>
        </p:nvPicPr>
        <p:blipFill>
          <a:blip r:embed="rId2"/>
          <a:stretch>
            <a:fillRect/>
          </a:stretch>
        </p:blipFill>
        <p:spPr>
          <a:xfrm>
            <a:off x="976698" y="640080"/>
            <a:ext cx="6210187" cy="5263134"/>
          </a:xfrm>
          <a:prstGeom prst="rect">
            <a:avLst/>
          </a:prstGeom>
        </p:spPr>
      </p:pic>
    </p:spTree>
    <p:extLst>
      <p:ext uri="{BB962C8B-B14F-4D97-AF65-F5344CB8AC3E}">
        <p14:creationId xmlns:p14="http://schemas.microsoft.com/office/powerpoint/2010/main" val="360365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14302E-FB55-B075-5EAD-649065FDA0A3}"/>
              </a:ext>
            </a:extLst>
          </p:cNvPr>
          <p:cNvSpPr>
            <a:spLocks noGrp="1"/>
          </p:cNvSpPr>
          <p:nvPr>
            <p:ph type="title"/>
          </p:nvPr>
        </p:nvSpPr>
        <p:spPr>
          <a:xfrm>
            <a:off x="8787865" y="2921173"/>
            <a:ext cx="2745667" cy="1015663"/>
          </a:xfrm>
        </p:spPr>
        <p:txBody>
          <a:bodyPr vert="horz" lIns="182880" tIns="182880" rIns="182880" bIns="182880" rtlCol="0" anchor="ctr">
            <a:normAutofit/>
          </a:bodyPr>
          <a:lstStyle/>
          <a:p>
            <a:r>
              <a:rPr lang="en-US" sz="1900"/>
              <a:t>Solde naturel Pays de La loire</a:t>
            </a:r>
          </a:p>
        </p:txBody>
      </p:sp>
      <p:sp>
        <p:nvSpPr>
          <p:cNvPr id="10" name="Rectangle 9">
            <a:extLst>
              <a:ext uri="{FF2B5EF4-FFF2-40B4-BE49-F238E27FC236}">
                <a16:creationId xmlns:a16="http://schemas.microsoft.com/office/drawing/2014/main" id="{B8AFBB67-2575-4F5A-96CF-CD2EB02A1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354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racé, ligne, capture d’écran, diagramme&#10;&#10;Le contenu généré par l’IA peut être incorrect.">
            <a:extLst>
              <a:ext uri="{FF2B5EF4-FFF2-40B4-BE49-F238E27FC236}">
                <a16:creationId xmlns:a16="http://schemas.microsoft.com/office/drawing/2014/main" id="{774FB86A-9926-A8B1-47A0-0EF77CECB4C6}"/>
              </a:ext>
            </a:extLst>
          </p:cNvPr>
          <p:cNvPicPr>
            <a:picLocks noGrp="1" noChangeAspect="1"/>
          </p:cNvPicPr>
          <p:nvPr>
            <p:ph idx="1"/>
          </p:nvPr>
        </p:nvPicPr>
        <p:blipFill>
          <a:blip r:embed="rId2"/>
          <a:stretch>
            <a:fillRect/>
          </a:stretch>
        </p:blipFill>
        <p:spPr>
          <a:xfrm>
            <a:off x="668238" y="1240583"/>
            <a:ext cx="6827107" cy="4062128"/>
          </a:xfrm>
          <a:prstGeom prst="rect">
            <a:avLst/>
          </a:prstGeom>
        </p:spPr>
      </p:pic>
    </p:spTree>
    <p:extLst>
      <p:ext uri="{BB962C8B-B14F-4D97-AF65-F5344CB8AC3E}">
        <p14:creationId xmlns:p14="http://schemas.microsoft.com/office/powerpoint/2010/main" val="4052779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F9EFBF-6AF5-1B99-E7CB-D9F181BFFE17}"/>
              </a:ext>
            </a:extLst>
          </p:cNvPr>
          <p:cNvSpPr>
            <a:spLocks noGrp="1"/>
          </p:cNvSpPr>
          <p:nvPr>
            <p:ph type="title"/>
          </p:nvPr>
        </p:nvSpPr>
        <p:spPr>
          <a:xfrm>
            <a:off x="8787865" y="2921173"/>
            <a:ext cx="2745667" cy="1015663"/>
          </a:xfrm>
        </p:spPr>
        <p:txBody>
          <a:bodyPr vert="horz" lIns="182880" tIns="182880" rIns="182880" bIns="182880" rtlCol="0" anchor="ctr">
            <a:normAutofit/>
          </a:bodyPr>
          <a:lstStyle/>
          <a:p>
            <a:r>
              <a:rPr lang="en-US" sz="2000" dirty="0" err="1"/>
              <a:t>Solde</a:t>
            </a:r>
            <a:r>
              <a:rPr lang="en-US" sz="2000" dirty="0"/>
              <a:t> naturel </a:t>
            </a:r>
            <a:r>
              <a:rPr lang="en-US" sz="2000" dirty="0" err="1"/>
              <a:t>ile-de-france</a:t>
            </a:r>
            <a:endParaRPr lang="en-US" sz="2000" dirty="0"/>
          </a:p>
        </p:txBody>
      </p:sp>
      <p:sp>
        <p:nvSpPr>
          <p:cNvPr id="10" name="Rectangle 9">
            <a:extLst>
              <a:ext uri="{FF2B5EF4-FFF2-40B4-BE49-F238E27FC236}">
                <a16:creationId xmlns:a16="http://schemas.microsoft.com/office/drawing/2014/main" id="{B8AFBB67-2575-4F5A-96CF-CD2EB02A1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354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racé, ligne, diagramme, capture d’écran&#10;&#10;Le contenu généré par l’IA peut être incorrect.">
            <a:extLst>
              <a:ext uri="{FF2B5EF4-FFF2-40B4-BE49-F238E27FC236}">
                <a16:creationId xmlns:a16="http://schemas.microsoft.com/office/drawing/2014/main" id="{DE8FDD35-22DA-F320-A84D-C4AAB020A220}"/>
              </a:ext>
            </a:extLst>
          </p:cNvPr>
          <p:cNvPicPr>
            <a:picLocks noGrp="1" noChangeAspect="1"/>
          </p:cNvPicPr>
          <p:nvPr>
            <p:ph idx="1"/>
          </p:nvPr>
        </p:nvPicPr>
        <p:blipFill>
          <a:blip r:embed="rId2"/>
          <a:stretch>
            <a:fillRect/>
          </a:stretch>
        </p:blipFill>
        <p:spPr>
          <a:xfrm>
            <a:off x="668238" y="1206447"/>
            <a:ext cx="6827107" cy="4130399"/>
          </a:xfrm>
          <a:prstGeom prst="rect">
            <a:avLst/>
          </a:prstGeom>
        </p:spPr>
      </p:pic>
    </p:spTree>
    <p:extLst>
      <p:ext uri="{BB962C8B-B14F-4D97-AF65-F5344CB8AC3E}">
        <p14:creationId xmlns:p14="http://schemas.microsoft.com/office/powerpoint/2010/main" val="565949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D46C8B0-505A-3F94-E6CD-CEBAB2CE7A13}"/>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Revenus pays de la loire</a:t>
            </a:r>
          </a:p>
        </p:txBody>
      </p:sp>
      <p:pic>
        <p:nvPicPr>
          <p:cNvPr id="5" name="Espace réservé du contenu 4" descr="Une image contenant texte, Police, nombre, capture d’écran&#10;&#10;Le contenu généré par l’IA peut être incorrect.">
            <a:extLst>
              <a:ext uri="{FF2B5EF4-FFF2-40B4-BE49-F238E27FC236}">
                <a16:creationId xmlns:a16="http://schemas.microsoft.com/office/drawing/2014/main" id="{0CBE380A-36F8-D244-0AD4-00538D217B40}"/>
              </a:ext>
            </a:extLst>
          </p:cNvPr>
          <p:cNvPicPr>
            <a:picLocks noGrp="1" noChangeAspect="1"/>
          </p:cNvPicPr>
          <p:nvPr>
            <p:ph idx="1"/>
          </p:nvPr>
        </p:nvPicPr>
        <p:blipFill>
          <a:blip r:embed="rId2"/>
          <a:stretch>
            <a:fillRect/>
          </a:stretch>
        </p:blipFill>
        <p:spPr>
          <a:xfrm>
            <a:off x="1478787" y="640078"/>
            <a:ext cx="9234425" cy="3301307"/>
          </a:xfrm>
          <a:prstGeom prst="rect">
            <a:avLst/>
          </a:prstGeom>
        </p:spPr>
      </p:pic>
    </p:spTree>
    <p:extLst>
      <p:ext uri="{BB962C8B-B14F-4D97-AF65-F5344CB8AC3E}">
        <p14:creationId xmlns:p14="http://schemas.microsoft.com/office/powerpoint/2010/main" val="2313980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A4E765-7DBA-2D1F-7FED-6DD3A9DF93D6}"/>
              </a:ext>
            </a:extLst>
          </p:cNvPr>
          <p:cNvSpPr>
            <a:spLocks noGrp="1"/>
          </p:cNvSpPr>
          <p:nvPr>
            <p:ph type="title"/>
          </p:nvPr>
        </p:nvSpPr>
        <p:spPr/>
        <p:txBody>
          <a:bodyPr/>
          <a:lstStyle/>
          <a:p>
            <a:r>
              <a:rPr lang="fr-FR" dirty="0"/>
              <a:t>Revenus </a:t>
            </a:r>
            <a:r>
              <a:rPr lang="fr-FR" dirty="0" err="1"/>
              <a:t>ile-de-france</a:t>
            </a:r>
            <a:endParaRPr lang="fr-FR" dirty="0"/>
          </a:p>
        </p:txBody>
      </p:sp>
      <p:pic>
        <p:nvPicPr>
          <p:cNvPr id="5" name="Espace réservé du contenu 4" descr="Une image contenant texte, Police, capture d’écran&#10;&#10;Le contenu généré par l’IA peut être incorrect.">
            <a:extLst>
              <a:ext uri="{FF2B5EF4-FFF2-40B4-BE49-F238E27FC236}">
                <a16:creationId xmlns:a16="http://schemas.microsoft.com/office/drawing/2014/main" id="{913535EF-82D7-DDD7-29B8-F572AE45B899}"/>
              </a:ext>
            </a:extLst>
          </p:cNvPr>
          <p:cNvPicPr>
            <a:picLocks noGrp="1" noChangeAspect="1"/>
          </p:cNvPicPr>
          <p:nvPr>
            <p:ph idx="1"/>
          </p:nvPr>
        </p:nvPicPr>
        <p:blipFill>
          <a:blip r:embed="rId2"/>
          <a:stretch>
            <a:fillRect/>
          </a:stretch>
        </p:blipFill>
        <p:spPr>
          <a:xfrm>
            <a:off x="2230438" y="2696085"/>
            <a:ext cx="7731125" cy="2986655"/>
          </a:xfrm>
        </p:spPr>
      </p:pic>
    </p:spTree>
    <p:extLst>
      <p:ext uri="{BB962C8B-B14F-4D97-AF65-F5344CB8AC3E}">
        <p14:creationId xmlns:p14="http://schemas.microsoft.com/office/powerpoint/2010/main" val="1134176478"/>
      </p:ext>
    </p:extLst>
  </p:cSld>
  <p:clrMapOvr>
    <a:masterClrMapping/>
  </p:clrMapOvr>
</p:sld>
</file>

<file path=ppt/theme/theme1.xml><?xml version="1.0" encoding="utf-8"?>
<a:theme xmlns:a="http://schemas.openxmlformats.org/drawingml/2006/main" name="Colis">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Colis</Template>
  <TotalTime>133</TotalTime>
  <Words>374</Words>
  <Application>Microsoft Macintosh PowerPoint</Application>
  <PresentationFormat>Grand écran</PresentationFormat>
  <Paragraphs>23</Paragraphs>
  <Slides>17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Aptos</vt:lpstr>
      <vt:lpstr>Arial</vt:lpstr>
      <vt:lpstr>Gill Sans MT</vt:lpstr>
      <vt:lpstr>LatoWeb</vt:lpstr>
      <vt:lpstr>Colis</vt:lpstr>
      <vt:lpstr>TERRITOIRES, POPULATIONS ET DÉVELOPPEMENT, QUELS DÉFIS ? </vt:lpstr>
      <vt:lpstr>Présentation PowerPoint</vt:lpstr>
      <vt:lpstr>Dans quelles trajectoires démographiques se trouvent les pays du monde ? </vt:lpstr>
      <vt:lpstr>Présentation PowerPoint</vt:lpstr>
      <vt:lpstr>Présentation PowerPoint</vt:lpstr>
      <vt:lpstr>Quelles sont les inégalités de développement dans le monde ? </vt:lpstr>
      <vt:lpstr>CHIFFRES CLÉS</vt:lpstr>
      <vt:lpstr>Présentation PowerPoint</vt:lpstr>
      <vt:lpstr>La difficile mesure de la pauvreté</vt:lpstr>
      <vt:lpstr>Quelles sont les dynamiques démographiques et les inégalités socio-économiques en France ?  </vt:lpstr>
      <vt:lpstr>CHIFFRES CLÉS </vt:lpstr>
      <vt:lpstr>Pays de la loire</vt:lpstr>
      <vt:lpstr>Ile-de-france</vt:lpstr>
      <vt:lpstr>Solde naturel Pays de La loire</vt:lpstr>
      <vt:lpstr>Solde naturel ile-de-france</vt:lpstr>
      <vt:lpstr>Revenus pays de la loire</vt:lpstr>
      <vt:lpstr>Revenus ile-de-france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sylvie Bernay</dc:creator>
  <cp:lastModifiedBy>sylvie Bernay</cp:lastModifiedBy>
  <cp:revision>12</cp:revision>
  <dcterms:created xsi:type="dcterms:W3CDTF">2025-01-28T15:35:12Z</dcterms:created>
  <dcterms:modified xsi:type="dcterms:W3CDTF">2025-01-29T15:35:23Z</dcterms:modified>
</cp:coreProperties>
</file>