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0" r:id="rId3"/>
    <p:sldId id="258" r:id="rId4"/>
    <p:sldId id="259" r:id="rId5"/>
    <p:sldId id="257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%C3%89gypte" TargetMode="External"/><Relationship Id="rId13" Type="http://schemas.openxmlformats.org/officeDocument/2006/relationships/hyperlink" Target="https://fr.wikipedia.org/wiki/Anglais" TargetMode="External"/><Relationship Id="rId3" Type="http://schemas.openxmlformats.org/officeDocument/2006/relationships/hyperlink" Target="https://fr.wikipedia.org/wiki/Russie" TargetMode="External"/><Relationship Id="rId7" Type="http://schemas.openxmlformats.org/officeDocument/2006/relationships/hyperlink" Target="https://fr.wikipedia.org/wiki/Iran" TargetMode="External"/><Relationship Id="rId12" Type="http://schemas.openxmlformats.org/officeDocument/2006/relationships/hyperlink" Target="https://fr.wikipedia.org/wiki/Acronymie" TargetMode="External"/><Relationship Id="rId17" Type="http://schemas.openxmlformats.org/officeDocument/2006/relationships/hyperlink" Target="https://fr.wikipedia.org/wiki/Groupe_des_sept_(%C3%A9conomie)" TargetMode="External"/><Relationship Id="rId2" Type="http://schemas.openxmlformats.org/officeDocument/2006/relationships/hyperlink" Target="https://fr.wikipedia.org/wiki/Br%C3%A9sil" TargetMode="External"/><Relationship Id="rId16" Type="http://schemas.openxmlformats.org/officeDocument/2006/relationships/hyperlink" Target="https://fr.wikipedia.org/wiki/Produit_int%C3%A9rieur_bru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Afrique_du_Sud" TargetMode="External"/><Relationship Id="rId11" Type="http://schemas.openxmlformats.org/officeDocument/2006/relationships/hyperlink" Target="https://fr.wikipedia.org/wiki/%C3%89thiopie" TargetMode="External"/><Relationship Id="rId5" Type="http://schemas.openxmlformats.org/officeDocument/2006/relationships/hyperlink" Target="https://fr.wikipedia.org/wiki/Chine" TargetMode="External"/><Relationship Id="rId15" Type="http://schemas.openxmlformats.org/officeDocument/2006/relationships/hyperlink" Target="https://fr.wikipedia.org/wiki/Population_mondiale" TargetMode="External"/><Relationship Id="rId10" Type="http://schemas.openxmlformats.org/officeDocument/2006/relationships/hyperlink" Target="https://fr.wikipedia.org/wiki/Arabie_saoudite" TargetMode="External"/><Relationship Id="rId4" Type="http://schemas.openxmlformats.org/officeDocument/2006/relationships/hyperlink" Target="https://fr.wikipedia.org/wiki/Inde" TargetMode="External"/><Relationship Id="rId9" Type="http://schemas.openxmlformats.org/officeDocument/2006/relationships/hyperlink" Target="https://fr.wikipedia.org/wiki/%C3%89mirats_arabes_unis" TargetMode="External"/><Relationship Id="rId14" Type="http://schemas.openxmlformats.org/officeDocument/2006/relationships/hyperlink" Target="https://fr.wikipedia.org/wiki/Goldman_Sach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e image contenant nuage, éclair, ciel, orage&#10;&#10;Description générée automatiquement">
            <a:extLst>
              <a:ext uri="{FF2B5EF4-FFF2-40B4-BE49-F238E27FC236}">
                <a16:creationId xmlns:a16="http://schemas.microsoft.com/office/drawing/2014/main" id="{799F815F-20E1-4ED7-4976-6A7CD0EB95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DBADA87-C617-B1BA-C73D-E5DA04D82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fr-FR" sz="2900">
                <a:solidFill>
                  <a:schemeClr val="tx1"/>
                </a:solidFill>
              </a:rPr>
              <a:t>Dynamiques territoriales, coopérations et tensions dans le monde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78922-1B6C-114E-742E-3BEE39D65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THÈME 2</a:t>
            </a:r>
          </a:p>
          <a:p>
            <a:r>
              <a:rPr lang="fr-FR">
                <a:solidFill>
                  <a:srgbClr val="FFFFFF"/>
                </a:solidFill>
              </a:rPr>
              <a:t>TERMINALES </a:t>
            </a:r>
          </a:p>
        </p:txBody>
      </p:sp>
    </p:spTree>
    <p:extLst>
      <p:ext uri="{BB962C8B-B14F-4D97-AF65-F5344CB8AC3E}">
        <p14:creationId xmlns:p14="http://schemas.microsoft.com/office/powerpoint/2010/main" val="572436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358D92-49EF-F624-DAE0-BA8E3F5F2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b="1" kern="10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  <a:t>QUELLE HIERARCHISATION DES TERRITOIRES LA MONDIALISATION PROVOQUE-T-ELLE ?</a:t>
            </a:r>
            <a:br>
              <a:rPr lang="fr-FR" sz="1800" kern="10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</a:b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FD7B2F-FA60-0DBB-81DA-5A47D9836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Première partie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5700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ques financiers numériques en 3D">
            <a:extLst>
              <a:ext uri="{FF2B5EF4-FFF2-40B4-BE49-F238E27FC236}">
                <a16:creationId xmlns:a16="http://schemas.microsoft.com/office/drawing/2014/main" id="{4C19A469-875A-248C-D6E2-A8BFEB76B19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8251" r="2654" b="-2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B99A7A4-E420-8CD4-1D0F-E9294A71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070100" cy="1559412"/>
          </a:xfrm>
        </p:spPr>
        <p:txBody>
          <a:bodyPr>
            <a:normAutofit/>
          </a:bodyPr>
          <a:lstStyle/>
          <a:p>
            <a:r>
              <a:rPr lang="fr-FR" dirty="0"/>
              <a:t>CONCEPT DE MONDIALISATION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702344-31BB-5991-FE68-89A472C73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413000"/>
            <a:ext cx="5055923" cy="3632200"/>
          </a:xfrm>
        </p:spPr>
        <p:txBody>
          <a:bodyPr>
            <a:normAutofit/>
          </a:bodyPr>
          <a:lstStyle/>
          <a:p>
            <a:r>
              <a:rPr lang="fr-FR" kern="100" dirty="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  <a:t>Processus d’accroissement des échanges internationaux et d’accentuation de l’interdépendance entre les territoires. </a:t>
            </a:r>
          </a:p>
          <a:p>
            <a:r>
              <a:rPr lang="fr-FR" kern="100" dirty="0">
                <a:latin typeface="Palatino" pitchFamily="2" charset="77"/>
                <a:ea typeface="Aptos" panose="020B0004020202020204" pitchFamily="34" charset="0"/>
                <a:cs typeface="Times New Roman (Corps CS)"/>
              </a:rPr>
              <a:t>Texte de Laurent Carroué page 119 issu de l’atlas de la mondialisation </a:t>
            </a:r>
          </a:p>
          <a:p>
            <a:endParaRPr lang="fr-FR" kern="100" dirty="0">
              <a:effectLst/>
              <a:latin typeface="Palatino" pitchFamily="2" charset="77"/>
              <a:ea typeface="Aptos" panose="020B0004020202020204" pitchFamily="34" charset="0"/>
              <a:cs typeface="Times New Roman (Corps CS)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0231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4B26110-6D76-7020-9A55-4F751B479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fr-FR"/>
              <a:t>LES BRICS +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48413-9168-59FE-3380-B05DA6B74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Les </a:t>
            </a:r>
            <a:r>
              <a:rPr lang="fr-FR" sz="1500" b="1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BRICS+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sont un groupe de dix pays qui se réunissent en sommets annuels : le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2" tooltip="Brési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Brésil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la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3" tooltip="Russ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Russie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l’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4" tooltip="In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la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5" tooltip="Chi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Chine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l’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6" tooltip="Afrique du Su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Afrique du Sud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l’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7" tooltip="Ir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Iran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l’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8" tooltip="Égyp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Égypte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les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9" tooltip="Émirats arabes un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Émirats arabes unis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 l’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10" tooltip="Arabie saoudi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Arabie saoudite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et l’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11" tooltip="Éthiop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Éthiopie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Initialement, le terme « </a:t>
            </a:r>
            <a:r>
              <a:rPr lang="fr-FR" sz="1500" b="1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BRIC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» est un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12" tooltip="Acronym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acronyme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pour désigner quatre pays se regroupant à partir de 2009 :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2" tooltip="Brési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Brésil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3" tooltip="Russ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Russie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4" tooltip="In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et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5" tooltip="Chi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Chine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(en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13" tooltip="Angla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anglais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: </a:t>
            </a:r>
            <a:r>
              <a:rPr lang="fr-FR" sz="1500" b="1" i="1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B</a:t>
            </a:r>
            <a:r>
              <a:rPr lang="fr-FR" sz="1500" b="0" i="1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razil, </a:t>
            </a:r>
            <a:r>
              <a:rPr lang="fr-FR" sz="1500" b="1" i="1" u="none" strike="noStrike" dirty="0" err="1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R</a:t>
            </a:r>
            <a:r>
              <a:rPr lang="fr-FR" sz="1500" b="0" i="1" u="none" strike="noStrike" dirty="0" err="1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ussia</a:t>
            </a:r>
            <a:r>
              <a:rPr lang="fr-FR" sz="1500" b="0" i="1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fr-FR" sz="1500" b="1" i="1" u="none" strike="noStrike" dirty="0" err="1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fr-FR" sz="1500" b="0" i="1" u="none" strike="noStrike" dirty="0" err="1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ndia</a:t>
            </a:r>
            <a:r>
              <a:rPr lang="fr-FR" sz="1500" b="0" i="1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fr-FR" sz="1500" b="1" i="1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C</a:t>
            </a:r>
            <a:r>
              <a:rPr lang="fr-FR" sz="1500" b="0" i="1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hina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) ; le terme BRIC est forgé dès 2001 par un économiste de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14" tooltip="Goldman Sach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Goldman Sachs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. En 2011, l'adhésion de l'Afrique du Sud (en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13" tooltip="Angla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anglais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: </a:t>
            </a:r>
            <a:r>
              <a:rPr lang="fr-FR" sz="1500" b="1" i="1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S</a:t>
            </a:r>
            <a:r>
              <a:rPr lang="fr-FR" sz="1500" b="0" i="1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outh </a:t>
            </a:r>
            <a:r>
              <a:rPr lang="fr-FR" sz="1500" b="0" i="1" u="none" strike="noStrike" dirty="0" err="1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Africa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) donne naissance à l'acronyme </a:t>
            </a:r>
            <a:r>
              <a:rPr lang="fr-FR" sz="1500" b="1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BRICS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. En 2024, avec l'ajout de l'Égypte, des Émirats arabes unis, de l'Éthiopie, de l'Iran, le groupe devient les BRICS+.</a:t>
            </a:r>
          </a:p>
          <a:p>
            <a:pPr>
              <a:lnSpc>
                <a:spcPct val="90000"/>
              </a:lnSpc>
            </a:pP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Les dix pays des BRICS+ représentent en 2024 près de la moitié de la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15" tooltip="Population mondia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population mondiale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et 26 % du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16" tooltip="Produit intérieur br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produit intérieur brut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mondial en valeur nominale, contre 44 % pour les pays du 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  <a:hlinkClick r:id="rId17" tooltip="Groupe des sept (économie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G7</a:t>
            </a:r>
            <a:r>
              <a:rPr lang="fr-FR" sz="15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fr-FR" sz="15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762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texte, capture d’écran, diagramme, carte&#10;&#10;Description générée automatiquement">
            <a:extLst>
              <a:ext uri="{FF2B5EF4-FFF2-40B4-BE49-F238E27FC236}">
                <a16:creationId xmlns:a16="http://schemas.microsoft.com/office/drawing/2014/main" id="{AB79D858-1E2C-75CA-5940-6A921D876D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6477" y="804334"/>
            <a:ext cx="7499046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20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0029B06-5541-B504-6671-A6D9D7E08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/>
            <a:r>
              <a:rPr lang="fr-FR" sz="1800" b="1" kern="100" dirty="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  <a:t>QUELS SONT LES FACTEURS DE L’INEGALE INTEGRATION DES TERRITOIRES DANS LA MONDIALISATION ?</a:t>
            </a:r>
            <a:br>
              <a:rPr lang="fr-FR" sz="1800" kern="100" dirty="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</a:br>
            <a:r>
              <a:rPr lang="fr-FR" sz="1800" kern="100" dirty="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  <a:t> </a:t>
            </a:r>
            <a:br>
              <a:rPr lang="fr-FR" sz="1800" kern="100" dirty="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</a:b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8A957A-E7A0-F134-7101-8F00E234C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Deuxième partie</a:t>
            </a:r>
          </a:p>
        </p:txBody>
      </p:sp>
    </p:spTree>
    <p:extLst>
      <p:ext uri="{BB962C8B-B14F-4D97-AF65-F5344CB8AC3E}">
        <p14:creationId xmlns:p14="http://schemas.microsoft.com/office/powerpoint/2010/main" val="2630264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FFE21289-05BE-6259-5A8F-6916082ED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3460" y="1124712"/>
            <a:ext cx="7145079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85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80B2C41-729F-E309-B776-6C9E5C6A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b="1" kern="100" dirty="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  <a:t>QUELS SONT LE ROLE ET LES LIMITES DES ORGANISATIONS DE COOPERATION DANS LA MONDIALISATION ?</a:t>
            </a:r>
            <a:br>
              <a:rPr lang="fr-FR" sz="1800" kern="100" dirty="0">
                <a:effectLst/>
                <a:latin typeface="Palatino" pitchFamily="2" charset="77"/>
                <a:ea typeface="Aptos" panose="020B0004020202020204" pitchFamily="34" charset="0"/>
                <a:cs typeface="Times New Roman (Corps CS)"/>
              </a:rPr>
            </a:b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F56FEC-52C2-1E01-1A2B-8359E4E8FA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Troisième partie</a:t>
            </a:r>
          </a:p>
        </p:txBody>
      </p:sp>
    </p:spTree>
    <p:extLst>
      <p:ext uri="{BB962C8B-B14F-4D97-AF65-F5344CB8AC3E}">
        <p14:creationId xmlns:p14="http://schemas.microsoft.com/office/powerpoint/2010/main" val="3408035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 descr="Une image contenant texte, capture d’écran, carte, diagramme&#10;&#10;Description générée automatiquement">
            <a:extLst>
              <a:ext uri="{FF2B5EF4-FFF2-40B4-BE49-F238E27FC236}">
                <a16:creationId xmlns:a16="http://schemas.microsoft.com/office/drawing/2014/main" id="{0F706BFD-D8A4-1A98-2F4F-1B3F47EAD7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4042" y="1124712"/>
            <a:ext cx="6063916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38633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Colis</Template>
  <TotalTime>120</TotalTime>
  <Words>274</Words>
  <Application>Microsoft Macintosh PowerPoint</Application>
  <PresentationFormat>Grand écran</PresentationFormat>
  <Paragraphs>16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Palatino</vt:lpstr>
      <vt:lpstr>Colis</vt:lpstr>
      <vt:lpstr>Dynamiques territoriales, coopérations et tensions dans le monde</vt:lpstr>
      <vt:lpstr>QUELLE HIERARCHISATION DES TERRITOIRES LA MONDIALISATION PROVOQUE-T-ELLE ? </vt:lpstr>
      <vt:lpstr>CONCEPT DE MONDIALISATION</vt:lpstr>
      <vt:lpstr>LES BRICS +</vt:lpstr>
      <vt:lpstr>Présentation PowerPoint</vt:lpstr>
      <vt:lpstr>QUELS SONT LES FACTEURS DE L’INEGALE INTEGRATION DES TERRITOIRES DANS LA MONDIALISATION ?   </vt:lpstr>
      <vt:lpstr>Présentation PowerPoint</vt:lpstr>
      <vt:lpstr>QUELS SONT LE ROLE ET LES LIMITES DES ORGANISATIONS DE COOPERATION DANS LA MONDIALISATION ?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sylvie Bernay</dc:creator>
  <cp:lastModifiedBy>sylvie Bernay</cp:lastModifiedBy>
  <cp:revision>8</cp:revision>
  <dcterms:created xsi:type="dcterms:W3CDTF">2024-12-10T15:08:39Z</dcterms:created>
  <dcterms:modified xsi:type="dcterms:W3CDTF">2025-01-08T15:14:26Z</dcterms:modified>
</cp:coreProperties>
</file>