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8" r:id="rId3"/>
    <p:sldId id="257" r:id="rId4"/>
    <p:sldId id="295" r:id="rId5"/>
    <p:sldId id="292" r:id="rId6"/>
    <p:sldId id="289" r:id="rId7"/>
    <p:sldId id="293" r:id="rId8"/>
    <p:sldId id="290" r:id="rId9"/>
    <p:sldId id="291" r:id="rId10"/>
    <p:sldId id="294" r:id="rId11"/>
    <p:sldId id="259" r:id="rId12"/>
    <p:sldId id="299" r:id="rId13"/>
    <p:sldId id="298" r:id="rId14"/>
    <p:sldId id="300" r:id="rId15"/>
    <p:sldId id="301" r:id="rId16"/>
    <p:sldId id="302" r:id="rId17"/>
    <p:sldId id="303" r:id="rId18"/>
    <p:sldId id="304" r:id="rId19"/>
    <p:sldId id="305" r:id="rId20"/>
    <p:sldId id="297" r:id="rId21"/>
    <p:sldId id="296" r:id="rId22"/>
    <p:sldId id="306" r:id="rId23"/>
    <p:sldId id="288" r:id="rId24"/>
    <p:sldId id="272" r:id="rId25"/>
    <p:sldId id="264" r:id="rId26"/>
    <p:sldId id="307" r:id="rId27"/>
    <p:sldId id="273" r:id="rId28"/>
    <p:sldId id="309" r:id="rId29"/>
    <p:sldId id="308" r:id="rId30"/>
    <p:sldId id="310" r:id="rId31"/>
    <p:sldId id="276" r:id="rId32"/>
    <p:sldId id="275"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94"/>
  </p:normalViewPr>
  <p:slideViewPr>
    <p:cSldViewPr snapToGrid="0" snapToObjects="1">
      <p:cViewPr varScale="1">
        <p:scale>
          <a:sx n="128" d="100"/>
          <a:sy n="128" d="100"/>
        </p:scale>
        <p:origin x="48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21330E-7881-4C57-A576-A8A4C3813576}"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6D3E1B62-5DEE-461A-A56F-7E4406007FF1}">
      <dgm:prSet/>
      <dgm:spPr/>
      <dgm:t>
        <a:bodyPr/>
        <a:lstStyle/>
        <a:p>
          <a:r>
            <a:rPr lang="fr-FR" dirty="0"/>
            <a:t>1. Les sociétés face aux risques</a:t>
          </a:r>
          <a:endParaRPr lang="en-US" dirty="0"/>
        </a:p>
      </dgm:t>
    </dgm:pt>
    <dgm:pt modelId="{FD74D07A-F97A-4127-AA2D-F38D163D90FD}" type="parTrans" cxnId="{821F16B2-D875-444D-8D05-94F555E31482}">
      <dgm:prSet/>
      <dgm:spPr/>
      <dgm:t>
        <a:bodyPr/>
        <a:lstStyle/>
        <a:p>
          <a:endParaRPr lang="en-US"/>
        </a:p>
      </dgm:t>
    </dgm:pt>
    <dgm:pt modelId="{A7A0C0C8-B8CF-482B-A888-26BD1DDE02FD}" type="sibTrans" cxnId="{821F16B2-D875-444D-8D05-94F555E31482}">
      <dgm:prSet/>
      <dgm:spPr/>
      <dgm:t>
        <a:bodyPr/>
        <a:lstStyle/>
        <a:p>
          <a:endParaRPr lang="en-US"/>
        </a:p>
      </dgm:t>
    </dgm:pt>
    <dgm:pt modelId="{106CCE47-020D-4D5B-8845-2C89C90EBB41}">
      <dgm:prSet/>
      <dgm:spPr/>
      <dgm:t>
        <a:bodyPr/>
        <a:lstStyle/>
        <a:p>
          <a:r>
            <a:rPr lang="fr-FR" dirty="0"/>
            <a:t>2. Des ressources majeures sous pression</a:t>
          </a:r>
          <a:endParaRPr lang="en-US" dirty="0"/>
        </a:p>
      </dgm:t>
    </dgm:pt>
    <dgm:pt modelId="{6DFE15A0-4AE9-49AE-B47C-44FC9F66C000}" type="parTrans" cxnId="{FDC1D2A1-9F55-4078-9080-A61F562C1B96}">
      <dgm:prSet/>
      <dgm:spPr/>
      <dgm:t>
        <a:bodyPr/>
        <a:lstStyle/>
        <a:p>
          <a:endParaRPr lang="en-US"/>
        </a:p>
      </dgm:t>
    </dgm:pt>
    <dgm:pt modelId="{8E96FBF0-CAD9-4EE5-A4FA-F34FAC8D79AC}" type="sibTrans" cxnId="{FDC1D2A1-9F55-4078-9080-A61F562C1B96}">
      <dgm:prSet/>
      <dgm:spPr/>
      <dgm:t>
        <a:bodyPr/>
        <a:lstStyle/>
        <a:p>
          <a:endParaRPr lang="en-US"/>
        </a:p>
      </dgm:t>
    </dgm:pt>
    <dgm:pt modelId="{7AEF338B-6645-4901-B6FB-C92C02A74657}">
      <dgm:prSet/>
      <dgm:spPr/>
      <dgm:t>
        <a:bodyPr/>
        <a:lstStyle/>
        <a:p>
          <a:r>
            <a:rPr lang="fr-FR" dirty="0"/>
            <a:t>3. Étude de cas en France : des milieux entre valorisation et protection</a:t>
          </a:r>
          <a:endParaRPr lang="en-US" dirty="0"/>
        </a:p>
      </dgm:t>
    </dgm:pt>
    <dgm:pt modelId="{712660C1-77F9-440B-B81B-9FC9919CEC39}" type="parTrans" cxnId="{1601D2D9-7A4A-4E79-A9F1-DABB5AFD669B}">
      <dgm:prSet/>
      <dgm:spPr/>
      <dgm:t>
        <a:bodyPr/>
        <a:lstStyle/>
        <a:p>
          <a:endParaRPr lang="en-US"/>
        </a:p>
      </dgm:t>
    </dgm:pt>
    <dgm:pt modelId="{33328201-6194-4A4E-BA87-5A187C2BF332}" type="sibTrans" cxnId="{1601D2D9-7A4A-4E79-A9F1-DABB5AFD669B}">
      <dgm:prSet/>
      <dgm:spPr/>
      <dgm:t>
        <a:bodyPr/>
        <a:lstStyle/>
        <a:p>
          <a:endParaRPr lang="en-US"/>
        </a:p>
      </dgm:t>
    </dgm:pt>
    <dgm:pt modelId="{DA920D85-6B85-9548-8EC2-47254987F526}" type="pres">
      <dgm:prSet presAssocID="{5B21330E-7881-4C57-A576-A8A4C3813576}" presName="linear" presStyleCnt="0">
        <dgm:presLayoutVars>
          <dgm:animLvl val="lvl"/>
          <dgm:resizeHandles val="exact"/>
        </dgm:presLayoutVars>
      </dgm:prSet>
      <dgm:spPr/>
    </dgm:pt>
    <dgm:pt modelId="{B93F1B45-D945-CC4B-A108-72F30AF8AAA5}" type="pres">
      <dgm:prSet presAssocID="{6D3E1B62-5DEE-461A-A56F-7E4406007FF1}" presName="parentText" presStyleLbl="node1" presStyleIdx="0" presStyleCnt="3">
        <dgm:presLayoutVars>
          <dgm:chMax val="0"/>
          <dgm:bulletEnabled val="1"/>
        </dgm:presLayoutVars>
      </dgm:prSet>
      <dgm:spPr/>
    </dgm:pt>
    <dgm:pt modelId="{537D78CD-43A1-F24D-A580-FC68DD59BEBE}" type="pres">
      <dgm:prSet presAssocID="{A7A0C0C8-B8CF-482B-A888-26BD1DDE02FD}" presName="spacer" presStyleCnt="0"/>
      <dgm:spPr/>
    </dgm:pt>
    <dgm:pt modelId="{7913DDFD-271A-4744-9AEB-776E9ED71ABD}" type="pres">
      <dgm:prSet presAssocID="{106CCE47-020D-4D5B-8845-2C89C90EBB41}" presName="parentText" presStyleLbl="node1" presStyleIdx="1" presStyleCnt="3">
        <dgm:presLayoutVars>
          <dgm:chMax val="0"/>
          <dgm:bulletEnabled val="1"/>
        </dgm:presLayoutVars>
      </dgm:prSet>
      <dgm:spPr/>
    </dgm:pt>
    <dgm:pt modelId="{EECB8608-8A30-2D45-A313-0FFFCE56D1DB}" type="pres">
      <dgm:prSet presAssocID="{8E96FBF0-CAD9-4EE5-A4FA-F34FAC8D79AC}" presName="spacer" presStyleCnt="0"/>
      <dgm:spPr/>
    </dgm:pt>
    <dgm:pt modelId="{14D1D237-D961-FC43-9B83-80FAC207623B}" type="pres">
      <dgm:prSet presAssocID="{7AEF338B-6645-4901-B6FB-C92C02A74657}" presName="parentText" presStyleLbl="node1" presStyleIdx="2" presStyleCnt="3">
        <dgm:presLayoutVars>
          <dgm:chMax val="0"/>
          <dgm:bulletEnabled val="1"/>
        </dgm:presLayoutVars>
      </dgm:prSet>
      <dgm:spPr/>
    </dgm:pt>
  </dgm:ptLst>
  <dgm:cxnLst>
    <dgm:cxn modelId="{6C101509-DE8A-444A-ADEF-9915CA3B5973}" type="presOf" srcId="{7AEF338B-6645-4901-B6FB-C92C02A74657}" destId="{14D1D237-D961-FC43-9B83-80FAC207623B}" srcOrd="0" destOrd="0" presId="urn:microsoft.com/office/officeart/2005/8/layout/vList2"/>
    <dgm:cxn modelId="{EDA5D332-1ABC-7D41-8CEA-746D61BA9603}" type="presOf" srcId="{6D3E1B62-5DEE-461A-A56F-7E4406007FF1}" destId="{B93F1B45-D945-CC4B-A108-72F30AF8AAA5}" srcOrd="0" destOrd="0" presId="urn:microsoft.com/office/officeart/2005/8/layout/vList2"/>
    <dgm:cxn modelId="{FDC1D2A1-9F55-4078-9080-A61F562C1B96}" srcId="{5B21330E-7881-4C57-A576-A8A4C3813576}" destId="{106CCE47-020D-4D5B-8845-2C89C90EBB41}" srcOrd="1" destOrd="0" parTransId="{6DFE15A0-4AE9-49AE-B47C-44FC9F66C000}" sibTransId="{8E96FBF0-CAD9-4EE5-A4FA-F34FAC8D79AC}"/>
    <dgm:cxn modelId="{821F16B2-D875-444D-8D05-94F555E31482}" srcId="{5B21330E-7881-4C57-A576-A8A4C3813576}" destId="{6D3E1B62-5DEE-461A-A56F-7E4406007FF1}" srcOrd="0" destOrd="0" parTransId="{FD74D07A-F97A-4127-AA2D-F38D163D90FD}" sibTransId="{A7A0C0C8-B8CF-482B-A888-26BD1DDE02FD}"/>
    <dgm:cxn modelId="{08D9B4D3-0083-9845-A054-272C54B514BF}" type="presOf" srcId="{106CCE47-020D-4D5B-8845-2C89C90EBB41}" destId="{7913DDFD-271A-4744-9AEB-776E9ED71ABD}" srcOrd="0" destOrd="0" presId="urn:microsoft.com/office/officeart/2005/8/layout/vList2"/>
    <dgm:cxn modelId="{16CB3CD5-6519-9641-A96C-C837040A3A35}" type="presOf" srcId="{5B21330E-7881-4C57-A576-A8A4C3813576}" destId="{DA920D85-6B85-9548-8EC2-47254987F526}" srcOrd="0" destOrd="0" presId="urn:microsoft.com/office/officeart/2005/8/layout/vList2"/>
    <dgm:cxn modelId="{1601D2D9-7A4A-4E79-A9F1-DABB5AFD669B}" srcId="{5B21330E-7881-4C57-A576-A8A4C3813576}" destId="{7AEF338B-6645-4901-B6FB-C92C02A74657}" srcOrd="2" destOrd="0" parTransId="{712660C1-77F9-440B-B81B-9FC9919CEC39}" sibTransId="{33328201-6194-4A4E-BA87-5A187C2BF332}"/>
    <dgm:cxn modelId="{93CAD2AA-1F04-FE4D-9EE8-8B1FB1827F54}" type="presParOf" srcId="{DA920D85-6B85-9548-8EC2-47254987F526}" destId="{B93F1B45-D945-CC4B-A108-72F30AF8AAA5}" srcOrd="0" destOrd="0" presId="urn:microsoft.com/office/officeart/2005/8/layout/vList2"/>
    <dgm:cxn modelId="{2F494062-B4A1-7241-BF46-4B7FC046882E}" type="presParOf" srcId="{DA920D85-6B85-9548-8EC2-47254987F526}" destId="{537D78CD-43A1-F24D-A580-FC68DD59BEBE}" srcOrd="1" destOrd="0" presId="urn:microsoft.com/office/officeart/2005/8/layout/vList2"/>
    <dgm:cxn modelId="{DE1602E2-2683-944A-8D98-656FDDB0E8AC}" type="presParOf" srcId="{DA920D85-6B85-9548-8EC2-47254987F526}" destId="{7913DDFD-271A-4744-9AEB-776E9ED71ABD}" srcOrd="2" destOrd="0" presId="urn:microsoft.com/office/officeart/2005/8/layout/vList2"/>
    <dgm:cxn modelId="{79BB49BB-E336-DE4E-A1C2-A5A02DAB94B4}" type="presParOf" srcId="{DA920D85-6B85-9548-8EC2-47254987F526}" destId="{EECB8608-8A30-2D45-A313-0FFFCE56D1DB}" srcOrd="3" destOrd="0" presId="urn:microsoft.com/office/officeart/2005/8/layout/vList2"/>
    <dgm:cxn modelId="{A4B7B2D3-BE52-0945-8270-660FD22D182B}" type="presParOf" srcId="{DA920D85-6B85-9548-8EC2-47254987F526}" destId="{14D1D237-D961-FC43-9B83-80FAC207623B}"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F1B45-D945-CC4B-A108-72F30AF8AAA5}">
      <dsp:nvSpPr>
        <dsp:cNvPr id="0" name=""/>
        <dsp:cNvSpPr/>
      </dsp:nvSpPr>
      <dsp:spPr>
        <a:xfrm>
          <a:off x="0" y="62666"/>
          <a:ext cx="6151562" cy="165765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fr-FR" sz="3100" kern="1200" dirty="0"/>
            <a:t>1. Les sociétés face aux risques</a:t>
          </a:r>
          <a:endParaRPr lang="en-US" sz="3100" kern="1200" dirty="0"/>
        </a:p>
      </dsp:txBody>
      <dsp:txXfrm>
        <a:off x="80920" y="143586"/>
        <a:ext cx="5989722" cy="1495812"/>
      </dsp:txXfrm>
    </dsp:sp>
    <dsp:sp modelId="{7913DDFD-271A-4744-9AEB-776E9ED71ABD}">
      <dsp:nvSpPr>
        <dsp:cNvPr id="0" name=""/>
        <dsp:cNvSpPr/>
      </dsp:nvSpPr>
      <dsp:spPr>
        <a:xfrm>
          <a:off x="0" y="1809598"/>
          <a:ext cx="6151562" cy="1657652"/>
        </a:xfrm>
        <a:prstGeom prst="roundRect">
          <a:avLst/>
        </a:prstGeom>
        <a:solidFill>
          <a:schemeClr val="accent2">
            <a:hueOff val="-5175945"/>
            <a:satOff val="22930"/>
            <a:lumOff val="-8432"/>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fr-FR" sz="3100" kern="1200" dirty="0"/>
            <a:t>2. Des ressources majeures sous pression</a:t>
          </a:r>
          <a:endParaRPr lang="en-US" sz="3100" kern="1200" dirty="0"/>
        </a:p>
      </dsp:txBody>
      <dsp:txXfrm>
        <a:off x="80920" y="1890518"/>
        <a:ext cx="5989722" cy="1495812"/>
      </dsp:txXfrm>
    </dsp:sp>
    <dsp:sp modelId="{14D1D237-D961-FC43-9B83-80FAC207623B}">
      <dsp:nvSpPr>
        <dsp:cNvPr id="0" name=""/>
        <dsp:cNvSpPr/>
      </dsp:nvSpPr>
      <dsp:spPr>
        <a:xfrm>
          <a:off x="0" y="3556531"/>
          <a:ext cx="6151562" cy="1657652"/>
        </a:xfrm>
        <a:prstGeom prst="roundRect">
          <a:avLst/>
        </a:prstGeom>
        <a:solidFill>
          <a:schemeClr val="accent2">
            <a:hueOff val="-10351890"/>
            <a:satOff val="45859"/>
            <a:lumOff val="-1686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fr-FR" sz="3100" kern="1200" dirty="0"/>
            <a:t>3. Étude de cas en France : des milieux entre valorisation et protection</a:t>
          </a:r>
          <a:endParaRPr lang="en-US" sz="3100" kern="1200" dirty="0"/>
        </a:p>
      </dsp:txBody>
      <dsp:txXfrm>
        <a:off x="80920" y="3637451"/>
        <a:ext cx="5989722" cy="149581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fr-FR"/>
              <a:t>Modifiez le style du titre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7" name="Date Placeholder 6"/>
          <p:cNvSpPr>
            <a:spLocks noGrp="1"/>
          </p:cNvSpPr>
          <p:nvPr>
            <p:ph type="dt" sz="half" idx="10"/>
          </p:nvPr>
        </p:nvSpPr>
        <p:spPr/>
        <p:txBody>
          <a:bodyPr/>
          <a:lstStyle/>
          <a:p>
            <a:fld id="{B4AD52E6-9BF7-8E4D-BE24-04A3AF260AFD}" type="datetimeFigureOut">
              <a:rPr lang="fr-FR" smtClean="0"/>
              <a:t>18/10/2024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B9462C28-DBEB-D14F-AE29-83FC7204C406}" type="slidenum">
              <a:rPr lang="fr-FR" smtClean="0"/>
              <a:t>‹N°›</a:t>
            </a:fld>
            <a:endParaRPr lang="fr-FR"/>
          </a:p>
        </p:txBody>
      </p:sp>
    </p:spTree>
    <p:extLst>
      <p:ext uri="{BB962C8B-B14F-4D97-AF65-F5344CB8AC3E}">
        <p14:creationId xmlns:p14="http://schemas.microsoft.com/office/powerpoint/2010/main" val="47468883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4AD52E6-9BF7-8E4D-BE24-04A3AF260AFD}" type="datetimeFigureOut">
              <a:rPr lang="fr-FR" smtClean="0"/>
              <a:t>18/10/2024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B9462C28-DBEB-D14F-AE29-83FC7204C406}" type="slidenum">
              <a:rPr lang="fr-FR" smtClean="0"/>
              <a:t>‹N°›</a:t>
            </a:fld>
            <a:endParaRPr lang="fr-FR"/>
          </a:p>
        </p:txBody>
      </p:sp>
    </p:spTree>
    <p:extLst>
      <p:ext uri="{BB962C8B-B14F-4D97-AF65-F5344CB8AC3E}">
        <p14:creationId xmlns:p14="http://schemas.microsoft.com/office/powerpoint/2010/main" val="3926827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fr-FR"/>
              <a:t>Modifiez le style du titre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B4AD52E6-9BF7-8E4D-BE24-04A3AF260AFD}" type="datetimeFigureOut">
              <a:rPr lang="fr-FR" smtClean="0"/>
              <a:t>18/10/2024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B9462C28-DBEB-D14F-AE29-83FC7204C406}" type="slidenum">
              <a:rPr lang="fr-FR" smtClean="0"/>
              <a:t>‹N°›</a:t>
            </a:fld>
            <a:endParaRPr lang="fr-FR"/>
          </a:p>
        </p:txBody>
      </p:sp>
    </p:spTree>
    <p:extLst>
      <p:ext uri="{BB962C8B-B14F-4D97-AF65-F5344CB8AC3E}">
        <p14:creationId xmlns:p14="http://schemas.microsoft.com/office/powerpoint/2010/main" val="110707896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7"/>
          <p:cNvSpPr>
            <a:spLocks noGrp="1"/>
          </p:cNvSpPr>
          <p:nvPr>
            <p:ph type="dt" sz="half" idx="10"/>
          </p:nvPr>
        </p:nvSpPr>
        <p:spPr/>
        <p:txBody>
          <a:bodyPr/>
          <a:lstStyle/>
          <a:p>
            <a:fld id="{B4AD52E6-9BF7-8E4D-BE24-04A3AF260AFD}" type="datetimeFigureOut">
              <a:rPr lang="fr-FR" smtClean="0"/>
              <a:t>18/10/2024</a:t>
            </a:fld>
            <a:endParaRPr lang="fr-FR"/>
          </a:p>
        </p:txBody>
      </p:sp>
      <p:sp>
        <p:nvSpPr>
          <p:cNvPr id="9" name="Footer Placeholder 8"/>
          <p:cNvSpPr>
            <a:spLocks noGrp="1"/>
          </p:cNvSpPr>
          <p:nvPr>
            <p:ph type="ftr" sz="quarter" idx="11"/>
          </p:nvPr>
        </p:nvSpPr>
        <p:spPr/>
        <p:txBody>
          <a:bodyPr/>
          <a:lstStyle/>
          <a:p>
            <a:endParaRPr lang="fr-FR"/>
          </a:p>
        </p:txBody>
      </p:sp>
      <p:sp>
        <p:nvSpPr>
          <p:cNvPr id="10" name="Slide Number Placeholder 9"/>
          <p:cNvSpPr>
            <a:spLocks noGrp="1"/>
          </p:cNvSpPr>
          <p:nvPr>
            <p:ph type="sldNum" sz="quarter" idx="12"/>
          </p:nvPr>
        </p:nvSpPr>
        <p:spPr/>
        <p:txBody>
          <a:bodyPr/>
          <a:lstStyle/>
          <a:p>
            <a:fld id="{B9462C28-DBEB-D14F-AE29-83FC7204C406}" type="slidenum">
              <a:rPr lang="fr-FR" smtClean="0"/>
              <a:t>‹N°›</a:t>
            </a:fld>
            <a:endParaRPr lang="fr-FR"/>
          </a:p>
        </p:txBody>
      </p:sp>
    </p:spTree>
    <p:extLst>
      <p:ext uri="{BB962C8B-B14F-4D97-AF65-F5344CB8AC3E}">
        <p14:creationId xmlns:p14="http://schemas.microsoft.com/office/powerpoint/2010/main" val="4021102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583436" y="3143250"/>
            <a:ext cx="4270248" cy="259677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B4AD52E6-9BF7-8E4D-BE24-04A3AF260AFD}" type="datetimeFigureOut">
              <a:rPr lang="fr-FR" smtClean="0"/>
              <a:t>18/10/2024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B9462C28-DBEB-D14F-AE29-83FC7204C406}" type="slidenum">
              <a:rPr lang="fr-FR" smtClean="0"/>
              <a:t>‹N°›</a:t>
            </a:fld>
            <a:endParaRPr lang="fr-FR"/>
          </a:p>
        </p:txBody>
      </p:sp>
      <p:sp>
        <p:nvSpPr>
          <p:cNvPr id="10" name="Title 9"/>
          <p:cNvSpPr>
            <a:spLocks noGrp="1"/>
          </p:cNvSpPr>
          <p:nvPr>
            <p:ph type="title"/>
          </p:nvPr>
        </p:nvSpPr>
        <p:spPr/>
        <p:txBody>
          <a:bodyPr/>
          <a:lstStyle/>
          <a:p>
            <a:r>
              <a:rPr lang="fr-FR"/>
              <a:t>Modifiez le style du titre</a:t>
            </a:r>
            <a:endParaRPr lang="en-US" dirty="0"/>
          </a:p>
        </p:txBody>
      </p:sp>
    </p:spTree>
    <p:extLst>
      <p:ext uri="{BB962C8B-B14F-4D97-AF65-F5344CB8AC3E}">
        <p14:creationId xmlns:p14="http://schemas.microsoft.com/office/powerpoint/2010/main" val="3577649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4AD52E6-9BF7-8E4D-BE24-04A3AF260AFD}" type="datetimeFigureOut">
              <a:rPr lang="fr-FR" smtClean="0"/>
              <a:t>18/10/2024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B9462C28-DBEB-D14F-AE29-83FC7204C406}" type="slidenum">
              <a:rPr lang="fr-FR" smtClean="0"/>
              <a:t>‹N°›</a:t>
            </a:fld>
            <a:endParaRPr lang="fr-FR"/>
          </a:p>
        </p:txBody>
      </p:sp>
    </p:spTree>
    <p:extLst>
      <p:ext uri="{BB962C8B-B14F-4D97-AF65-F5344CB8AC3E}">
        <p14:creationId xmlns:p14="http://schemas.microsoft.com/office/powerpoint/2010/main" val="3817775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AD52E6-9BF7-8E4D-BE24-04A3AF260AFD}" type="datetimeFigureOut">
              <a:rPr lang="fr-FR" smtClean="0"/>
              <a:t>18/10/2024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B9462C28-DBEB-D14F-AE29-83FC7204C406}" type="slidenum">
              <a:rPr lang="fr-FR" smtClean="0"/>
              <a:t>‹N°›</a:t>
            </a:fld>
            <a:endParaRPr lang="fr-FR"/>
          </a:p>
        </p:txBody>
      </p:sp>
    </p:spTree>
    <p:extLst>
      <p:ext uri="{BB962C8B-B14F-4D97-AF65-F5344CB8AC3E}">
        <p14:creationId xmlns:p14="http://schemas.microsoft.com/office/powerpoint/2010/main" val="2309834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fr-FR"/>
              <a:t>Modifiez le style du titre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9" name="Date Placeholder 8"/>
          <p:cNvSpPr>
            <a:spLocks noGrp="1"/>
          </p:cNvSpPr>
          <p:nvPr>
            <p:ph type="dt" sz="half" idx="10"/>
          </p:nvPr>
        </p:nvSpPr>
        <p:spPr/>
        <p:txBody>
          <a:bodyPr/>
          <a:lstStyle/>
          <a:p>
            <a:fld id="{B4AD52E6-9BF7-8E4D-BE24-04A3AF260AFD}" type="datetimeFigureOut">
              <a:rPr lang="fr-FR" smtClean="0"/>
              <a:t>18/10/2024</a:t>
            </a:fld>
            <a:endParaRPr lang="fr-FR"/>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fr-FR"/>
          </a:p>
        </p:txBody>
      </p:sp>
      <p:sp>
        <p:nvSpPr>
          <p:cNvPr id="11" name="Slide Number Placeholder 10"/>
          <p:cNvSpPr>
            <a:spLocks noGrp="1"/>
          </p:cNvSpPr>
          <p:nvPr>
            <p:ph type="sldNum" sz="quarter" idx="12"/>
          </p:nvPr>
        </p:nvSpPr>
        <p:spPr/>
        <p:txBody>
          <a:bodyPr/>
          <a:lstStyle/>
          <a:p>
            <a:fld id="{B9462C28-DBEB-D14F-AE29-83FC7204C406}" type="slidenum">
              <a:rPr lang="fr-FR" smtClean="0"/>
              <a:t>‹N°›</a:t>
            </a:fld>
            <a:endParaRPr lang="fr-FR"/>
          </a:p>
        </p:txBody>
      </p:sp>
    </p:spTree>
    <p:extLst>
      <p:ext uri="{BB962C8B-B14F-4D97-AF65-F5344CB8AC3E}">
        <p14:creationId xmlns:p14="http://schemas.microsoft.com/office/powerpoint/2010/main" val="572369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B4AD52E6-9BF7-8E4D-BE24-04A3AF260AFD}" type="datetimeFigureOut">
              <a:rPr lang="fr-FR" smtClean="0"/>
              <a:t>18/10/2024</a:t>
            </a:fld>
            <a:endParaRPr lang="fr-FR"/>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fr-FR"/>
          </a:p>
        </p:txBody>
      </p:sp>
      <p:sp>
        <p:nvSpPr>
          <p:cNvPr id="10" name="Slide Number Placeholder 9"/>
          <p:cNvSpPr>
            <a:spLocks noGrp="1"/>
          </p:cNvSpPr>
          <p:nvPr>
            <p:ph type="sldNum" sz="quarter" idx="12"/>
          </p:nvPr>
        </p:nvSpPr>
        <p:spPr/>
        <p:txBody>
          <a:bodyPr/>
          <a:lstStyle/>
          <a:p>
            <a:fld id="{B9462C28-DBEB-D14F-AE29-83FC7204C406}" type="slidenum">
              <a:rPr lang="fr-FR" smtClean="0"/>
              <a:t>‹N°›</a:t>
            </a:fld>
            <a:endParaRPr lang="fr-FR"/>
          </a:p>
        </p:txBody>
      </p:sp>
    </p:spTree>
    <p:extLst>
      <p:ext uri="{BB962C8B-B14F-4D97-AF65-F5344CB8AC3E}">
        <p14:creationId xmlns:p14="http://schemas.microsoft.com/office/powerpoint/2010/main" val="2118218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4AD52E6-9BF7-8E4D-BE24-04A3AF260AFD}" type="datetimeFigureOut">
              <a:rPr lang="fr-FR" smtClean="0"/>
              <a:t>18/10/2024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9462C28-DBEB-D14F-AE29-83FC7204C406}" type="slidenum">
              <a:rPr lang="fr-FR" smtClean="0"/>
              <a:t>‹N°›</a:t>
            </a:fld>
            <a:endParaRPr lang="fr-FR"/>
          </a:p>
        </p:txBody>
      </p:sp>
    </p:spTree>
    <p:extLst>
      <p:ext uri="{BB962C8B-B14F-4D97-AF65-F5344CB8AC3E}">
        <p14:creationId xmlns:p14="http://schemas.microsoft.com/office/powerpoint/2010/main" val="934373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4AD52E6-9BF7-8E4D-BE24-04A3AF260AFD}" type="datetimeFigureOut">
              <a:rPr lang="fr-FR" smtClean="0"/>
              <a:t>18/10/2024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9462C28-DBEB-D14F-AE29-83FC7204C406}" type="slidenum">
              <a:rPr lang="fr-FR" smtClean="0"/>
              <a:t>‹N°›</a:t>
            </a:fld>
            <a:endParaRPr lang="fr-FR"/>
          </a:p>
        </p:txBody>
      </p:sp>
    </p:spTree>
    <p:extLst>
      <p:ext uri="{BB962C8B-B14F-4D97-AF65-F5344CB8AC3E}">
        <p14:creationId xmlns:p14="http://schemas.microsoft.com/office/powerpoint/2010/main" val="2642284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B4AD52E6-9BF7-8E4D-BE24-04A3AF260AFD}" type="datetimeFigureOut">
              <a:rPr lang="fr-FR" smtClean="0"/>
              <a:t>18/10/2024</a:t>
            </a:fld>
            <a:endParaRPr lang="fr-FR"/>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fr-FR"/>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B9462C28-DBEB-D14F-AE29-83FC7204C406}" type="slidenum">
              <a:rPr lang="fr-FR" smtClean="0"/>
              <a:t>‹N°›</a:t>
            </a:fld>
            <a:endParaRPr lang="fr-FR"/>
          </a:p>
        </p:txBody>
      </p:sp>
    </p:spTree>
    <p:extLst>
      <p:ext uri="{BB962C8B-B14F-4D97-AF65-F5344CB8AC3E}">
        <p14:creationId xmlns:p14="http://schemas.microsoft.com/office/powerpoint/2010/main" val="9491970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actualite.lachainemeteo.com/actualite-meteo/2019-09-17/ouragan-dorian-le-deuxieme-plus-puissant-en-atlantique-52340"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lelivrescolaire.fr/page/9599204"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hyperlink" Target="https://www.lelivrescolaire.fr/page/7013659"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angersloiremetropole.fr/un-territoire-en-mouvement/espaces-nature/5-parcs-communautaires/parc-des-ardoisieres/index.html" TargetMode="External"/><Relationship Id="rId2" Type="http://schemas.openxmlformats.org/officeDocument/2006/relationships/hyperlink" Target="https://www.ina.fr/video/RYC9710295230/l-histoire-de-l-ardoise-a-trelaze-video.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573B4A0B-F956-EE49-A862-FE5C2820191E}"/>
              </a:ext>
            </a:extLst>
          </p:cNvPr>
          <p:cNvSpPr>
            <a:spLocks noGrp="1"/>
          </p:cNvSpPr>
          <p:nvPr>
            <p:ph type="ctrTitle"/>
          </p:nvPr>
        </p:nvSpPr>
        <p:spPr>
          <a:noFill/>
          <a:ln>
            <a:solidFill>
              <a:schemeClr val="tx1"/>
            </a:solidFill>
          </a:ln>
        </p:spPr>
        <p:txBody>
          <a:bodyPr wrap="square">
            <a:normAutofit fontScale="90000"/>
          </a:bodyPr>
          <a:lstStyle/>
          <a:p>
            <a:br>
              <a:rPr lang="fr-FR" sz="1600" b="1">
                <a:solidFill>
                  <a:schemeClr val="tx1"/>
                </a:solidFill>
              </a:rPr>
            </a:br>
            <a:br>
              <a:rPr lang="fr-FR" sz="1600" b="1">
                <a:solidFill>
                  <a:schemeClr val="tx1"/>
                </a:solidFill>
              </a:rPr>
            </a:br>
            <a:r>
              <a:rPr lang="fr-FR" sz="1600" b="1">
                <a:solidFill>
                  <a:schemeClr val="tx1"/>
                </a:solidFill>
              </a:rPr>
              <a:t>THEME 1 SOCIÉTÉS ET ENVIRONNEMENTS : DES ÉQUILIBRES FRAGILES</a:t>
            </a:r>
            <a:br>
              <a:rPr lang="fr-FR" sz="1600">
                <a:solidFill>
                  <a:schemeClr val="tx1"/>
                </a:solidFill>
              </a:rPr>
            </a:br>
            <a:r>
              <a:rPr lang="fr-FR" sz="1600">
                <a:solidFill>
                  <a:schemeClr val="tx1"/>
                </a:solidFill>
              </a:rPr>
              <a:t> </a:t>
            </a:r>
            <a:br>
              <a:rPr lang="fr-FR" sz="1600">
                <a:solidFill>
                  <a:schemeClr val="tx1"/>
                </a:solidFill>
              </a:rPr>
            </a:br>
            <a:endParaRPr lang="fr-FR" sz="1600">
              <a:solidFill>
                <a:schemeClr val="tx1"/>
              </a:solidFill>
            </a:endParaRPr>
          </a:p>
        </p:txBody>
      </p:sp>
      <p:sp>
        <p:nvSpPr>
          <p:cNvPr id="6" name="Sous-titre 5">
            <a:extLst>
              <a:ext uri="{FF2B5EF4-FFF2-40B4-BE49-F238E27FC236}">
                <a16:creationId xmlns:a16="http://schemas.microsoft.com/office/drawing/2014/main" id="{1FFCC555-1E75-7E73-3993-60AD9727E70C}"/>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2173116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4167985-D6E9-40FF-97C0-4B6D373E85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68" y="640080"/>
            <a:ext cx="10911865" cy="462686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68801362-349C-44BE-BEF6-8E926E1D3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42976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BBE2CE11-F13C-6C42-B8DA-49C337D9B54A}"/>
              </a:ext>
            </a:extLst>
          </p:cNvPr>
          <p:cNvSpPr>
            <a:spLocks noGrp="1"/>
          </p:cNvSpPr>
          <p:nvPr>
            <p:ph type="title"/>
          </p:nvPr>
        </p:nvSpPr>
        <p:spPr>
          <a:xfrm>
            <a:off x="1262729" y="1289303"/>
            <a:ext cx="9638443" cy="3339303"/>
          </a:xfrm>
          <a:ln>
            <a:noFill/>
          </a:ln>
        </p:spPr>
        <p:txBody>
          <a:bodyPr vert="horz" lIns="274320" tIns="182880" rIns="274320" bIns="182880" rtlCol="0" anchor="ctr" anchorCtr="1">
            <a:normAutofit/>
          </a:bodyPr>
          <a:lstStyle/>
          <a:p>
            <a:r>
              <a:rPr lang="fr-FR" sz="1800" dirty="0">
                <a:effectLst/>
                <a:latin typeface="Palatino" pitchFamily="2" charset="77"/>
                <a:ea typeface="Calibri" panose="020F0502020204030204" pitchFamily="34" charset="0"/>
                <a:cs typeface="Times New Roman" panose="02020603050405020304" pitchFamily="18" charset="0"/>
              </a:rPr>
              <a:t>Problématique du cours :</a:t>
            </a:r>
            <a:br>
              <a:rPr lang="fr-FR" sz="1800" dirty="0">
                <a:effectLst/>
                <a:latin typeface="Palatino" pitchFamily="2" charset="77"/>
                <a:ea typeface="Calibri" panose="020F0502020204030204" pitchFamily="34" charset="0"/>
                <a:cs typeface="Times New Roman" panose="02020603050405020304" pitchFamily="18" charset="0"/>
              </a:rPr>
            </a:br>
            <a:br>
              <a:rPr lang="fr-FR" sz="1800" dirty="0">
                <a:effectLst/>
                <a:latin typeface="Palatino" pitchFamily="2" charset="77"/>
                <a:ea typeface="Calibri" panose="020F0502020204030204" pitchFamily="34" charset="0"/>
                <a:cs typeface="Times New Roman" panose="02020603050405020304" pitchFamily="18" charset="0"/>
              </a:rPr>
            </a:br>
            <a:r>
              <a:rPr lang="fr-FR" sz="1800" dirty="0">
                <a:effectLst/>
                <a:latin typeface="Palatino" pitchFamily="2" charset="77"/>
                <a:ea typeface="Calibri" panose="020F0502020204030204" pitchFamily="34" charset="0"/>
                <a:cs typeface="Times New Roman" panose="02020603050405020304" pitchFamily="18" charset="0"/>
              </a:rPr>
              <a:t>Comment les sociétés humaines se prémunissent-elles des aléas et gèrent-elles les ressources naturelles ?</a:t>
            </a:r>
            <a:br>
              <a:rPr lang="fr-FR" sz="1800" dirty="0">
                <a:effectLst/>
                <a:latin typeface="Palatino" pitchFamily="2" charset="77"/>
                <a:ea typeface="Calibri" panose="020F0502020204030204" pitchFamily="34" charset="0"/>
                <a:cs typeface="Times New Roman" panose="02020603050405020304" pitchFamily="18" charset="0"/>
              </a:rPr>
            </a:br>
            <a:endParaRPr lang="en-US" sz="5000" kern="1200" cap="all" spc="200" baseline="0" dirty="0">
              <a:solidFill>
                <a:srgbClr val="262626"/>
              </a:solidFill>
              <a:latin typeface="+mj-lt"/>
              <a:ea typeface="+mj-ea"/>
              <a:cs typeface="+mj-cs"/>
            </a:endParaRPr>
          </a:p>
        </p:txBody>
      </p:sp>
    </p:spTree>
    <p:extLst>
      <p:ext uri="{BB962C8B-B14F-4D97-AF65-F5344CB8AC3E}">
        <p14:creationId xmlns:p14="http://schemas.microsoft.com/office/powerpoint/2010/main" val="2936611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E866FF9-A729-45F0-A163-10E89E8716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38255" cy="68580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0472DEDE-FA69-3747-B82C-5D061C7EFF48}"/>
              </a:ext>
            </a:extLst>
          </p:cNvPr>
          <p:cNvSpPr>
            <a:spLocks noGrp="1"/>
          </p:cNvSpPr>
          <p:nvPr>
            <p:ph type="title"/>
          </p:nvPr>
        </p:nvSpPr>
        <p:spPr>
          <a:xfrm>
            <a:off x="640080" y="2681105"/>
            <a:ext cx="3401568" cy="1495794"/>
          </a:xfrm>
          <a:solidFill>
            <a:srgbClr val="FFFFFF"/>
          </a:solidFill>
          <a:ln>
            <a:solidFill>
              <a:srgbClr val="262626"/>
            </a:solidFill>
          </a:ln>
        </p:spPr>
        <p:txBody>
          <a:bodyPr>
            <a:normAutofit/>
          </a:bodyPr>
          <a:lstStyle/>
          <a:p>
            <a:r>
              <a:rPr lang="fr-FR"/>
              <a:t>Plan du cours</a:t>
            </a:r>
          </a:p>
        </p:txBody>
      </p:sp>
      <p:sp useBgFill="1">
        <p:nvSpPr>
          <p:cNvPr id="17" name="Rectangle 16">
            <a:extLst>
              <a:ext uri="{FF2B5EF4-FFF2-40B4-BE49-F238E27FC236}">
                <a16:creationId xmlns:a16="http://schemas.microsoft.com/office/drawing/2014/main" id="{A804366F-2366-4688-98E7-B101C7BC61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3278" y="0"/>
            <a:ext cx="7438722"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0" name="Espace réservé du contenu 2">
            <a:extLst>
              <a:ext uri="{FF2B5EF4-FFF2-40B4-BE49-F238E27FC236}">
                <a16:creationId xmlns:a16="http://schemas.microsoft.com/office/drawing/2014/main" id="{07955FD6-158A-43F1-9710-BB85C6AB80B5}"/>
              </a:ext>
            </a:extLst>
          </p:cNvPr>
          <p:cNvGraphicFramePr>
            <a:graphicFrameLocks noGrp="1"/>
          </p:cNvGraphicFramePr>
          <p:nvPr>
            <p:ph idx="1"/>
            <p:extLst>
              <p:ext uri="{D42A27DB-BD31-4B8C-83A1-F6EECF244321}">
                <p14:modId xmlns:p14="http://schemas.microsoft.com/office/powerpoint/2010/main" val="2060376508"/>
              </p:ext>
            </p:extLst>
          </p:nvPr>
        </p:nvGraphicFramePr>
        <p:xfrm>
          <a:off x="5397500" y="639763"/>
          <a:ext cx="6151563" cy="5276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62454244"/>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A8D37F3-754D-5612-5D7E-0438ABF7151D}"/>
              </a:ext>
            </a:extLst>
          </p:cNvPr>
          <p:cNvSpPr>
            <a:spLocks noGrp="1"/>
          </p:cNvSpPr>
          <p:nvPr>
            <p:ph type="title"/>
          </p:nvPr>
        </p:nvSpPr>
        <p:spPr/>
        <p:txBody>
          <a:bodyPr/>
          <a:lstStyle/>
          <a:p>
            <a:r>
              <a:rPr lang="fr-FR" dirty="0"/>
              <a:t>1. Les sociétés face aux risques</a:t>
            </a:r>
            <a:br>
              <a:rPr lang="en-US" dirty="0"/>
            </a:br>
            <a:endParaRPr lang="fr-FR" dirty="0"/>
          </a:p>
        </p:txBody>
      </p:sp>
      <p:sp>
        <p:nvSpPr>
          <p:cNvPr id="5" name="Espace réservé du texte 4">
            <a:extLst>
              <a:ext uri="{FF2B5EF4-FFF2-40B4-BE49-F238E27FC236}">
                <a16:creationId xmlns:a16="http://schemas.microsoft.com/office/drawing/2014/main" id="{C170936D-4799-5DB5-2388-D9AD62F2AB13}"/>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889436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3BD908A-07B7-41B3-3DC6-CA743373172B}"/>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a:solidFill>
                  <a:srgbClr val="FFFFFF"/>
                </a:solidFill>
              </a:rPr>
              <a:t>Définition d’un aléa</a:t>
            </a:r>
          </a:p>
        </p:txBody>
      </p:sp>
      <p:sp>
        <p:nvSpPr>
          <p:cNvPr id="3" name="Espace réservé du contenu 2">
            <a:extLst>
              <a:ext uri="{FF2B5EF4-FFF2-40B4-BE49-F238E27FC236}">
                <a16:creationId xmlns:a16="http://schemas.microsoft.com/office/drawing/2014/main" id="{20434766-B8E0-A31C-46E1-F10919ADF163}"/>
              </a:ext>
            </a:extLst>
          </p:cNvPr>
          <p:cNvSpPr>
            <a:spLocks noGrp="1"/>
          </p:cNvSpPr>
          <p:nvPr>
            <p:ph idx="1"/>
          </p:nvPr>
        </p:nvSpPr>
        <p:spPr>
          <a:xfrm>
            <a:off x="5591695" y="1402080"/>
            <a:ext cx="5320696" cy="4053840"/>
          </a:xfrm>
        </p:spPr>
        <p:txBody>
          <a:bodyPr anchor="ctr">
            <a:normAutofit/>
          </a:bodyPr>
          <a:lstStyle/>
          <a:p>
            <a:r>
              <a:rPr lang="fr-FR" sz="2800" kern="100" dirty="0">
                <a:latin typeface="Palatino" pitchFamily="2" charset="77"/>
                <a:ea typeface="Aptos" panose="020B0004020202020204" pitchFamily="34" charset="0"/>
                <a:cs typeface="Times New Roman (Corps CS)"/>
              </a:rPr>
              <a:t>P</a:t>
            </a:r>
            <a:r>
              <a:rPr lang="fr-FR" sz="2800" kern="100" dirty="0">
                <a:effectLst/>
                <a:latin typeface="Palatino" pitchFamily="2" charset="77"/>
                <a:ea typeface="Aptos" panose="020B0004020202020204" pitchFamily="34" charset="0"/>
                <a:cs typeface="Times New Roman (Corps CS)"/>
              </a:rPr>
              <a:t>hénomène naturel ou technologique plus ou moins probable sur un espace donné.</a:t>
            </a:r>
          </a:p>
          <a:p>
            <a:endParaRPr lang="fr-FR" dirty="0"/>
          </a:p>
        </p:txBody>
      </p:sp>
    </p:spTree>
    <p:extLst>
      <p:ext uri="{BB962C8B-B14F-4D97-AF65-F5344CB8AC3E}">
        <p14:creationId xmlns:p14="http://schemas.microsoft.com/office/powerpoint/2010/main" val="1529860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5041AB2-A9B4-4D3F-B120-38E7860A8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334" y="804334"/>
            <a:ext cx="10583332" cy="5249332"/>
          </a:xfrm>
          <a:prstGeom prst="rect">
            <a:avLst/>
          </a:prstGeom>
          <a:solidFill>
            <a:srgbClr val="FFFFFF"/>
          </a:solidFill>
          <a:ln w="190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Une image contenant carte, texte, atlas&#10;&#10;Description générée automatiquement">
            <a:extLst>
              <a:ext uri="{FF2B5EF4-FFF2-40B4-BE49-F238E27FC236}">
                <a16:creationId xmlns:a16="http://schemas.microsoft.com/office/drawing/2014/main" id="{13D8798A-CC5A-892F-4BFB-9DC579BF9B76}"/>
              </a:ext>
            </a:extLst>
          </p:cNvPr>
          <p:cNvPicPr>
            <a:picLocks noGrp="1" noChangeAspect="1"/>
          </p:cNvPicPr>
          <p:nvPr>
            <p:ph idx="1"/>
          </p:nvPr>
        </p:nvPicPr>
        <p:blipFill>
          <a:blip r:embed="rId2"/>
          <a:stretch>
            <a:fillRect/>
          </a:stretch>
        </p:blipFill>
        <p:spPr>
          <a:xfrm>
            <a:off x="2495550" y="1124712"/>
            <a:ext cx="7200899" cy="4608576"/>
          </a:xfrm>
          <a:prstGeom prst="rect">
            <a:avLst/>
          </a:prstGeom>
        </p:spPr>
      </p:pic>
    </p:spTree>
    <p:extLst>
      <p:ext uri="{BB962C8B-B14F-4D97-AF65-F5344CB8AC3E}">
        <p14:creationId xmlns:p14="http://schemas.microsoft.com/office/powerpoint/2010/main" val="1649636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346081E2-7C27-F341-2702-7D4B0B713885}"/>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a:solidFill>
                  <a:srgbClr val="FFFFFF"/>
                </a:solidFill>
              </a:rPr>
              <a:t>Définition d’un risque</a:t>
            </a:r>
          </a:p>
        </p:txBody>
      </p:sp>
      <p:sp>
        <p:nvSpPr>
          <p:cNvPr id="3" name="Espace réservé du contenu 2">
            <a:extLst>
              <a:ext uri="{FF2B5EF4-FFF2-40B4-BE49-F238E27FC236}">
                <a16:creationId xmlns:a16="http://schemas.microsoft.com/office/drawing/2014/main" id="{50AF2B72-FE0B-A743-7BFE-C384615689AF}"/>
              </a:ext>
            </a:extLst>
          </p:cNvPr>
          <p:cNvSpPr>
            <a:spLocks noGrp="1"/>
          </p:cNvSpPr>
          <p:nvPr>
            <p:ph idx="1"/>
          </p:nvPr>
        </p:nvSpPr>
        <p:spPr>
          <a:xfrm>
            <a:off x="5591695" y="1402080"/>
            <a:ext cx="5320696" cy="4053840"/>
          </a:xfrm>
        </p:spPr>
        <p:txBody>
          <a:bodyPr anchor="ctr">
            <a:normAutofit/>
          </a:bodyPr>
          <a:lstStyle/>
          <a:p>
            <a:r>
              <a:rPr lang="fr-FR" sz="2800" dirty="0"/>
              <a:t>Phénomène qui peut présenter un danger pour les hommes. Souvent exprimé sous la formule :</a:t>
            </a:r>
          </a:p>
          <a:p>
            <a:r>
              <a:rPr lang="fr-FR" sz="2800" dirty="0"/>
              <a:t>Risque = aléa X vulnérabilité</a:t>
            </a:r>
          </a:p>
        </p:txBody>
      </p:sp>
    </p:spTree>
    <p:extLst>
      <p:ext uri="{BB962C8B-B14F-4D97-AF65-F5344CB8AC3E}">
        <p14:creationId xmlns:p14="http://schemas.microsoft.com/office/powerpoint/2010/main" val="3780341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5041AB2-A9B4-4D3F-B120-38E7860A8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334" y="804334"/>
            <a:ext cx="10583332" cy="5249332"/>
          </a:xfrm>
          <a:prstGeom prst="rect">
            <a:avLst/>
          </a:prstGeom>
          <a:solidFill>
            <a:srgbClr val="FFFFFF"/>
          </a:solidFill>
          <a:ln w="190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Une image contenant texte, carte, atlas&#10;&#10;Description générée automatiquement">
            <a:extLst>
              <a:ext uri="{FF2B5EF4-FFF2-40B4-BE49-F238E27FC236}">
                <a16:creationId xmlns:a16="http://schemas.microsoft.com/office/drawing/2014/main" id="{192EFB5A-462E-8D70-F974-14120F86E427}"/>
              </a:ext>
            </a:extLst>
          </p:cNvPr>
          <p:cNvPicPr>
            <a:picLocks noGrp="1" noChangeAspect="1"/>
          </p:cNvPicPr>
          <p:nvPr>
            <p:ph idx="1"/>
          </p:nvPr>
        </p:nvPicPr>
        <p:blipFill>
          <a:blip r:embed="rId2"/>
          <a:stretch>
            <a:fillRect/>
          </a:stretch>
        </p:blipFill>
        <p:spPr>
          <a:xfrm>
            <a:off x="2481430" y="1124712"/>
            <a:ext cx="7229139" cy="4608576"/>
          </a:xfrm>
          <a:prstGeom prst="rect">
            <a:avLst/>
          </a:prstGeom>
        </p:spPr>
      </p:pic>
    </p:spTree>
    <p:extLst>
      <p:ext uri="{BB962C8B-B14F-4D97-AF65-F5344CB8AC3E}">
        <p14:creationId xmlns:p14="http://schemas.microsoft.com/office/powerpoint/2010/main" val="915896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5041AB2-A9B4-4D3F-B120-38E7860A8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334" y="804334"/>
            <a:ext cx="10583332" cy="5249332"/>
          </a:xfrm>
          <a:prstGeom prst="rect">
            <a:avLst/>
          </a:prstGeom>
          <a:solidFill>
            <a:srgbClr val="FFFFFF"/>
          </a:solidFill>
          <a:ln w="190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Une image contenant texte, carte, atlas&#10;&#10;Description générée automatiquement">
            <a:extLst>
              <a:ext uri="{FF2B5EF4-FFF2-40B4-BE49-F238E27FC236}">
                <a16:creationId xmlns:a16="http://schemas.microsoft.com/office/drawing/2014/main" id="{C7A55827-55D6-F2FD-53D0-DBA82423DD53}"/>
              </a:ext>
            </a:extLst>
          </p:cNvPr>
          <p:cNvPicPr>
            <a:picLocks noGrp="1" noChangeAspect="1"/>
          </p:cNvPicPr>
          <p:nvPr>
            <p:ph idx="1"/>
          </p:nvPr>
        </p:nvPicPr>
        <p:blipFill>
          <a:blip r:embed="rId2"/>
          <a:stretch>
            <a:fillRect/>
          </a:stretch>
        </p:blipFill>
        <p:spPr>
          <a:xfrm>
            <a:off x="2349190" y="1124712"/>
            <a:ext cx="7493620" cy="4608576"/>
          </a:xfrm>
          <a:prstGeom prst="rect">
            <a:avLst/>
          </a:prstGeom>
        </p:spPr>
      </p:pic>
    </p:spTree>
    <p:extLst>
      <p:ext uri="{BB962C8B-B14F-4D97-AF65-F5344CB8AC3E}">
        <p14:creationId xmlns:p14="http://schemas.microsoft.com/office/powerpoint/2010/main" val="3796190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76F1F5A3-2181-3388-FE29-3D722C5EACB8}"/>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sz="2100">
                <a:solidFill>
                  <a:srgbClr val="FFFFFF"/>
                </a:solidFill>
              </a:rPr>
              <a:t>vulnérabilité</a:t>
            </a:r>
          </a:p>
        </p:txBody>
      </p:sp>
      <p:sp>
        <p:nvSpPr>
          <p:cNvPr id="3" name="Espace réservé du contenu 2">
            <a:extLst>
              <a:ext uri="{FF2B5EF4-FFF2-40B4-BE49-F238E27FC236}">
                <a16:creationId xmlns:a16="http://schemas.microsoft.com/office/drawing/2014/main" id="{B9B5642A-31CA-1A94-1A04-9669EB6CEAAB}"/>
              </a:ext>
            </a:extLst>
          </p:cNvPr>
          <p:cNvSpPr>
            <a:spLocks noGrp="1"/>
          </p:cNvSpPr>
          <p:nvPr>
            <p:ph idx="1"/>
          </p:nvPr>
        </p:nvSpPr>
        <p:spPr>
          <a:xfrm>
            <a:off x="5591695" y="1402080"/>
            <a:ext cx="5320696" cy="4053840"/>
          </a:xfrm>
        </p:spPr>
        <p:txBody>
          <a:bodyPr anchor="ctr">
            <a:normAutofit/>
          </a:bodyPr>
          <a:lstStyle/>
          <a:p>
            <a:r>
              <a:rPr lang="fr-FR" sz="2800" dirty="0"/>
              <a:t>Fragilité d’un territoire et d’une société face aux risques. La vulnérabilité est liée au degré d’exposition au risque mais aussi à la capacité de la société à s’en protéger.</a:t>
            </a:r>
          </a:p>
        </p:txBody>
      </p:sp>
    </p:spTree>
    <p:extLst>
      <p:ext uri="{BB962C8B-B14F-4D97-AF65-F5344CB8AC3E}">
        <p14:creationId xmlns:p14="http://schemas.microsoft.com/office/powerpoint/2010/main" val="1291679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3B1F03-5585-2F41-94D6-6C7AFE097F48}"/>
              </a:ext>
            </a:extLst>
          </p:cNvPr>
          <p:cNvSpPr>
            <a:spLocks noGrp="1"/>
          </p:cNvSpPr>
          <p:nvPr>
            <p:ph type="title"/>
          </p:nvPr>
        </p:nvSpPr>
        <p:spPr/>
        <p:txBody>
          <a:bodyPr/>
          <a:lstStyle/>
          <a:p>
            <a:r>
              <a:rPr lang="fr-FR" dirty="0"/>
              <a:t>Le parcours et la puissance du cyclone Dorian </a:t>
            </a:r>
          </a:p>
        </p:txBody>
      </p:sp>
      <p:sp>
        <p:nvSpPr>
          <p:cNvPr id="3" name="Espace réservé du contenu 2">
            <a:extLst>
              <a:ext uri="{FF2B5EF4-FFF2-40B4-BE49-F238E27FC236}">
                <a16:creationId xmlns:a16="http://schemas.microsoft.com/office/drawing/2014/main" id="{92B84052-6391-CF44-AE5E-E2FFAD75372D}"/>
              </a:ext>
            </a:extLst>
          </p:cNvPr>
          <p:cNvSpPr>
            <a:spLocks noGrp="1"/>
          </p:cNvSpPr>
          <p:nvPr>
            <p:ph idx="1"/>
          </p:nvPr>
        </p:nvSpPr>
        <p:spPr/>
        <p:txBody>
          <a:bodyPr/>
          <a:lstStyle/>
          <a:p>
            <a:r>
              <a:rPr lang="fr-FR" dirty="0">
                <a:hlinkClick r:id="rId2"/>
              </a:rPr>
              <a:t>https://actualite.lachainemeteo.com/actualite-meteo/2019-09-17/ouragan-dorian-le-deuxieme-plus-puissant-en-atlantique-52340</a:t>
            </a:r>
            <a:endParaRPr lang="fr-FR" dirty="0"/>
          </a:p>
        </p:txBody>
      </p:sp>
    </p:spTree>
    <p:extLst>
      <p:ext uri="{BB962C8B-B14F-4D97-AF65-F5344CB8AC3E}">
        <p14:creationId xmlns:p14="http://schemas.microsoft.com/office/powerpoint/2010/main" val="28432222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5EACEE-4BB2-EBCB-42EF-811322520E91}"/>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FD0AC99E-29A5-F456-3630-55CADA796E36}"/>
              </a:ext>
            </a:extLst>
          </p:cNvPr>
          <p:cNvSpPr>
            <a:spLocks noGrp="1"/>
          </p:cNvSpPr>
          <p:nvPr>
            <p:ph idx="1"/>
          </p:nvPr>
        </p:nvSpPr>
        <p:spPr/>
        <p:txBody>
          <a:bodyPr/>
          <a:lstStyle/>
          <a:p>
            <a:r>
              <a:rPr lang="fr-FR" dirty="0">
                <a:hlinkClick r:id="rId2"/>
              </a:rPr>
              <a:t>https://www.lelivrescolaire.fr/page/9599204</a:t>
            </a:r>
            <a:endParaRPr lang="fr-FR" dirty="0"/>
          </a:p>
        </p:txBody>
      </p:sp>
    </p:spTree>
    <p:extLst>
      <p:ext uri="{BB962C8B-B14F-4D97-AF65-F5344CB8AC3E}">
        <p14:creationId xmlns:p14="http://schemas.microsoft.com/office/powerpoint/2010/main" val="109645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32C9B150-ACFA-E57F-11AF-6267D142087F}"/>
              </a:ext>
            </a:extLst>
          </p:cNvPr>
          <p:cNvSpPr>
            <a:spLocks noGrp="1"/>
          </p:cNvSpPr>
          <p:nvPr>
            <p:ph type="title"/>
          </p:nvPr>
        </p:nvSpPr>
        <p:spPr>
          <a:xfrm>
            <a:off x="6900672" y="978776"/>
            <a:ext cx="4486656" cy="1174991"/>
          </a:xfrm>
        </p:spPr>
        <p:txBody>
          <a:bodyPr vert="horz" lIns="182880" tIns="182880" rIns="182880" bIns="182880" rtlCol="0" anchor="ctr">
            <a:normAutofit/>
          </a:bodyPr>
          <a:lstStyle/>
          <a:p>
            <a:r>
              <a:rPr lang="en-US" sz="2400" dirty="0"/>
              <a:t>Etude de </a:t>
            </a:r>
            <a:r>
              <a:rPr lang="en-US" sz="2400"/>
              <a:t>cas</a:t>
            </a:r>
            <a:r>
              <a:rPr lang="en-US" sz="2400" dirty="0"/>
              <a:t> sur le </a:t>
            </a:r>
            <a:r>
              <a:rPr lang="en-US" sz="2400"/>
              <a:t>bangladesh</a:t>
            </a:r>
            <a:endParaRPr lang="en-US" sz="2400" dirty="0"/>
          </a:p>
        </p:txBody>
      </p:sp>
      <p:pic>
        <p:nvPicPr>
          <p:cNvPr id="5" name="Espace réservé du contenu 4" descr="Une image contenant texte, Police, capture d’écran, conception&#10;&#10;Description générée automatiquement">
            <a:extLst>
              <a:ext uri="{FF2B5EF4-FFF2-40B4-BE49-F238E27FC236}">
                <a16:creationId xmlns:a16="http://schemas.microsoft.com/office/drawing/2014/main" id="{473DEDCE-0006-3FC3-7A3D-821D6CB127A4}"/>
              </a:ext>
            </a:extLst>
          </p:cNvPr>
          <p:cNvPicPr>
            <a:picLocks noGrp="1" noChangeAspect="1"/>
          </p:cNvPicPr>
          <p:nvPr>
            <p:ph sz="half" idx="1"/>
          </p:nvPr>
        </p:nvPicPr>
        <p:blipFill>
          <a:blip r:embed="rId2"/>
          <a:srcRect r="30106" b="-2"/>
          <a:stretch/>
        </p:blipFill>
        <p:spPr>
          <a:xfrm>
            <a:off x="20" y="10"/>
            <a:ext cx="6086621" cy="6857990"/>
          </a:xfrm>
          <a:prstGeom prst="rect">
            <a:avLst/>
          </a:prstGeom>
        </p:spPr>
      </p:pic>
      <p:sp>
        <p:nvSpPr>
          <p:cNvPr id="9" name="Espace réservé du contenu 8">
            <a:extLst>
              <a:ext uri="{FF2B5EF4-FFF2-40B4-BE49-F238E27FC236}">
                <a16:creationId xmlns:a16="http://schemas.microsoft.com/office/drawing/2014/main" id="{D6DD8B44-2498-AA28-519C-9FDED8E3AED2}"/>
              </a:ext>
            </a:extLst>
          </p:cNvPr>
          <p:cNvSpPr>
            <a:spLocks noGrp="1"/>
          </p:cNvSpPr>
          <p:nvPr>
            <p:ph sz="half" idx="2"/>
          </p:nvPr>
        </p:nvSpPr>
        <p:spPr>
          <a:xfrm>
            <a:off x="6900672" y="2640692"/>
            <a:ext cx="4486656" cy="3255252"/>
          </a:xfrm>
        </p:spPr>
        <p:txBody>
          <a:bodyPr vert="horz" lIns="91440" tIns="45720" rIns="91440" bIns="45720" rtlCol="0">
            <a:normAutofit/>
          </a:bodyPr>
          <a:lstStyle/>
          <a:p>
            <a:pPr>
              <a:lnSpc>
                <a:spcPct val="90000"/>
              </a:lnSpc>
            </a:pPr>
            <a:r>
              <a:rPr lang="en-US" sz="1500" b="0" i="0" u="none" strike="noStrike" dirty="0">
                <a:effectLst/>
              </a:rPr>
              <a:t>Avec </a:t>
            </a:r>
            <a:r>
              <a:rPr lang="en-US" sz="1500" b="0" i="0" u="none" strike="noStrike" dirty="0" err="1">
                <a:effectLst/>
              </a:rPr>
              <a:t>une</a:t>
            </a:r>
            <a:r>
              <a:rPr lang="en-US" sz="1500" b="0" i="0" u="none" strike="noStrike" dirty="0">
                <a:effectLst/>
              </a:rPr>
              <a:t> </a:t>
            </a:r>
            <a:r>
              <a:rPr lang="en-US" sz="1500" b="0" i="0" u="none" strike="noStrike" dirty="0" err="1">
                <a:effectLst/>
              </a:rPr>
              <a:t>densité</a:t>
            </a:r>
            <a:r>
              <a:rPr lang="en-US" sz="1500" b="0" i="0" u="none" strike="noStrike" dirty="0">
                <a:effectLst/>
              </a:rPr>
              <a:t> de 1 173 hab./km² et un IDH de 0,543 </a:t>
            </a:r>
            <a:r>
              <a:rPr lang="en-US" sz="1500" b="0" i="0" u="none" strike="noStrike" dirty="0" err="1">
                <a:effectLst/>
              </a:rPr>
              <a:t>en</a:t>
            </a:r>
            <a:r>
              <a:rPr lang="en-US" sz="1500" b="0" i="0" u="none" strike="noStrike" dirty="0">
                <a:effectLst/>
              </a:rPr>
              <a:t> 2017, le Bangladesh </a:t>
            </a:r>
            <a:r>
              <a:rPr lang="en-US" sz="1500" b="0" i="0" u="none" strike="noStrike" dirty="0" err="1">
                <a:effectLst/>
              </a:rPr>
              <a:t>est</a:t>
            </a:r>
            <a:r>
              <a:rPr lang="en-US" sz="1500" b="0" i="0" u="none" strike="noStrike" dirty="0">
                <a:effectLst/>
              </a:rPr>
              <a:t> un pays </a:t>
            </a:r>
            <a:r>
              <a:rPr lang="en-US" sz="1500" b="0" i="0" u="none" strike="noStrike" dirty="0" err="1">
                <a:effectLst/>
              </a:rPr>
              <a:t>densément</a:t>
            </a:r>
            <a:r>
              <a:rPr lang="en-US" sz="1500" b="0" i="0" u="none" strike="noStrike" dirty="0">
                <a:effectLst/>
              </a:rPr>
              <a:t> </a:t>
            </a:r>
            <a:r>
              <a:rPr lang="en-US" sz="1500" b="0" i="0" u="none" strike="noStrike" dirty="0" err="1">
                <a:effectLst/>
              </a:rPr>
              <a:t>peuplé</a:t>
            </a:r>
            <a:r>
              <a:rPr lang="en-US" sz="1500" b="0" i="0" u="none" strike="noStrike" dirty="0">
                <a:effectLst/>
              </a:rPr>
              <a:t> et </a:t>
            </a:r>
            <a:r>
              <a:rPr lang="en-US" sz="1500" b="0" i="0" u="none" strike="noStrike" dirty="0" err="1">
                <a:effectLst/>
              </a:rPr>
              <a:t>parmi</a:t>
            </a:r>
            <a:r>
              <a:rPr lang="en-US" sz="1500" b="0" i="0" u="none" strike="noStrike" dirty="0">
                <a:effectLst/>
              </a:rPr>
              <a:t> les plus pauvres du monde. Ce PMA (Pays les </a:t>
            </a:r>
            <a:r>
              <a:rPr lang="en-US" sz="1500" b="0" i="0" u="none" strike="noStrike" dirty="0" err="1">
                <a:effectLst/>
              </a:rPr>
              <a:t>Moins</a:t>
            </a:r>
            <a:r>
              <a:rPr lang="en-US" sz="1500" b="0" i="0" u="none" strike="noStrike" dirty="0">
                <a:effectLst/>
              </a:rPr>
              <a:t> </a:t>
            </a:r>
            <a:r>
              <a:rPr lang="en-US" sz="1500" b="0" i="0" u="none" strike="noStrike" dirty="0" err="1">
                <a:effectLst/>
              </a:rPr>
              <a:t>Avancés</a:t>
            </a:r>
            <a:r>
              <a:rPr lang="en-US" sz="1500" b="0" i="0" u="none" strike="noStrike" dirty="0">
                <a:effectLst/>
              </a:rPr>
              <a:t>) fait face à de </a:t>
            </a:r>
            <a:r>
              <a:rPr lang="en-US" sz="1500" b="0" i="0" u="none" strike="noStrike" dirty="0" err="1">
                <a:effectLst/>
              </a:rPr>
              <a:t>nombreux</a:t>
            </a:r>
            <a:r>
              <a:rPr lang="en-US" sz="1500" b="0" i="0" u="none" strike="noStrike" dirty="0">
                <a:effectLst/>
              </a:rPr>
              <a:t> </a:t>
            </a:r>
            <a:r>
              <a:rPr lang="en-US" sz="1500" b="0" i="0" u="none" strike="noStrike" dirty="0" err="1">
                <a:effectLst/>
              </a:rPr>
              <a:t>aléas</a:t>
            </a:r>
            <a:r>
              <a:rPr lang="en-US" sz="1500" b="0" i="0" u="none" strike="noStrike" dirty="0">
                <a:effectLst/>
              </a:rPr>
              <a:t> qui constituent des </a:t>
            </a:r>
            <a:r>
              <a:rPr lang="en-US" sz="1500" b="0" i="0" u="none" strike="noStrike" dirty="0" err="1">
                <a:effectLst/>
              </a:rPr>
              <a:t>risques</a:t>
            </a:r>
            <a:r>
              <a:rPr lang="en-US" sz="1500" b="0" i="0" u="none" strike="noStrike" dirty="0">
                <a:effectLst/>
              </a:rPr>
              <a:t> </a:t>
            </a:r>
            <a:r>
              <a:rPr lang="en-US" sz="1500" b="0" i="0" u="none" strike="noStrike" dirty="0" err="1">
                <a:effectLst/>
              </a:rPr>
              <a:t>importants</a:t>
            </a:r>
            <a:r>
              <a:rPr lang="en-US" sz="1500" b="0" i="0" u="none" strike="noStrike" dirty="0">
                <a:effectLst/>
              </a:rPr>
              <a:t> pour les populations, </a:t>
            </a:r>
            <a:r>
              <a:rPr lang="en-US" sz="1500" b="0" i="0" u="none" strike="noStrike" dirty="0" err="1">
                <a:effectLst/>
              </a:rPr>
              <a:t>majoritairement</a:t>
            </a:r>
            <a:r>
              <a:rPr lang="en-US" sz="1500" b="0" i="0" u="none" strike="noStrike" dirty="0">
                <a:effectLst/>
              </a:rPr>
              <a:t> rurales et </a:t>
            </a:r>
            <a:r>
              <a:rPr lang="en-US" sz="1500" b="0" i="0" u="none" strike="noStrike" dirty="0" err="1">
                <a:effectLst/>
              </a:rPr>
              <a:t>agricoles</a:t>
            </a:r>
            <a:r>
              <a:rPr lang="en-US" sz="1500" b="0" i="0" u="none" strike="noStrike" dirty="0">
                <a:effectLst/>
              </a:rPr>
              <a:t>. Dans </a:t>
            </a:r>
            <a:r>
              <a:rPr lang="en-US" sz="1500" b="0" i="0" u="none" strike="noStrike" dirty="0" err="1">
                <a:effectLst/>
              </a:rPr>
              <a:t>ce</a:t>
            </a:r>
            <a:r>
              <a:rPr lang="en-US" sz="1500" b="0" i="0" u="none" strike="noStrike" dirty="0">
                <a:effectLst/>
              </a:rPr>
              <a:t> pays </a:t>
            </a:r>
            <a:r>
              <a:rPr lang="en-US" sz="1500" b="0" i="0" u="none" strike="noStrike" dirty="0" err="1">
                <a:effectLst/>
              </a:rPr>
              <a:t>où</a:t>
            </a:r>
            <a:r>
              <a:rPr lang="en-US" sz="1500" b="0" i="0" u="none" strike="noStrike" dirty="0">
                <a:effectLst/>
              </a:rPr>
              <a:t> </a:t>
            </a:r>
            <a:r>
              <a:rPr lang="en-US" sz="1500" b="0" i="0" u="none" strike="noStrike" dirty="0" err="1">
                <a:effectLst/>
              </a:rPr>
              <a:t>l'eau</a:t>
            </a:r>
            <a:r>
              <a:rPr lang="en-US" sz="1500" b="0" i="0" u="none" strike="noStrike" dirty="0">
                <a:effectLst/>
              </a:rPr>
              <a:t> </a:t>
            </a:r>
            <a:r>
              <a:rPr lang="en-US" sz="1500" b="0" i="0" u="none" strike="noStrike" dirty="0" err="1">
                <a:effectLst/>
              </a:rPr>
              <a:t>est</a:t>
            </a:r>
            <a:r>
              <a:rPr lang="en-US" sz="1500" b="0" i="0" u="none" strike="noStrike" dirty="0">
                <a:effectLst/>
              </a:rPr>
              <a:t> </a:t>
            </a:r>
            <a:r>
              <a:rPr lang="en-US" sz="1500" b="0" i="0" u="none" strike="noStrike" dirty="0" err="1">
                <a:effectLst/>
              </a:rPr>
              <a:t>abondante</a:t>
            </a:r>
            <a:r>
              <a:rPr lang="en-US" sz="1500" b="0" i="0" u="none" strike="noStrike" dirty="0">
                <a:effectLst/>
              </a:rPr>
              <a:t> et la terre rare, le </a:t>
            </a:r>
            <a:r>
              <a:rPr lang="en-US" sz="1500" b="0" i="0" u="none" strike="noStrike" dirty="0" err="1">
                <a:effectLst/>
              </a:rPr>
              <a:t>changement</a:t>
            </a:r>
            <a:r>
              <a:rPr lang="en-US" sz="1500" b="0" i="0" u="none" strike="noStrike" dirty="0">
                <a:effectLst/>
              </a:rPr>
              <a:t> </a:t>
            </a:r>
            <a:r>
              <a:rPr lang="en-US" sz="1500" b="0" i="0" u="none" strike="noStrike" dirty="0" err="1">
                <a:effectLst/>
              </a:rPr>
              <a:t>climatique</a:t>
            </a:r>
            <a:r>
              <a:rPr lang="en-US" sz="1500" b="0" i="0" u="none" strike="noStrike" dirty="0">
                <a:effectLst/>
              </a:rPr>
              <a:t> </a:t>
            </a:r>
            <a:r>
              <a:rPr lang="en-US" sz="1500" b="0" i="0" u="none" strike="noStrike" dirty="0" err="1">
                <a:effectLst/>
              </a:rPr>
              <a:t>bouleverse</a:t>
            </a:r>
            <a:r>
              <a:rPr lang="en-US" sz="1500" b="0" i="0" u="none" strike="noStrike" dirty="0">
                <a:effectLst/>
              </a:rPr>
              <a:t> les milieux.</a:t>
            </a:r>
            <a:br>
              <a:rPr lang="en-US" sz="1500" b="0" i="0" u="none" strike="noStrike" dirty="0">
                <a:effectLst/>
              </a:rPr>
            </a:br>
            <a:br>
              <a:rPr lang="en-US" sz="1500" b="0" i="0" u="none" strike="noStrike" dirty="0">
                <a:effectLst/>
              </a:rPr>
            </a:br>
            <a:endParaRPr lang="en-US" sz="1500" b="0" i="0" u="none" strike="noStrike" dirty="0">
              <a:effectLst/>
            </a:endParaRPr>
          </a:p>
          <a:p>
            <a:pPr>
              <a:lnSpc>
                <a:spcPct val="90000"/>
              </a:lnSpc>
            </a:pPr>
            <a:r>
              <a:rPr lang="en-US" sz="1500" b="0" i="0" u="none" strike="noStrike" dirty="0">
                <a:effectLst/>
              </a:rPr>
              <a:t>Dans quelle </a:t>
            </a:r>
            <a:r>
              <a:rPr lang="en-US" sz="1500" b="0" i="0" u="none" strike="noStrike" dirty="0" err="1">
                <a:effectLst/>
              </a:rPr>
              <a:t>mesure</a:t>
            </a:r>
            <a:r>
              <a:rPr lang="en-US" sz="1500" b="0" i="0" u="none" strike="noStrike" dirty="0">
                <a:effectLst/>
              </a:rPr>
              <a:t> le </a:t>
            </a:r>
            <a:r>
              <a:rPr lang="en-US" sz="1500" b="0" i="0" u="none" strike="noStrike" dirty="0" err="1">
                <a:effectLst/>
              </a:rPr>
              <a:t>changement</a:t>
            </a:r>
            <a:r>
              <a:rPr lang="en-US" sz="1500" b="0" i="0" u="none" strike="noStrike" dirty="0">
                <a:effectLst/>
              </a:rPr>
              <a:t> </a:t>
            </a:r>
            <a:r>
              <a:rPr lang="en-US" sz="1500" b="0" i="0" u="none" strike="noStrike" dirty="0" err="1">
                <a:effectLst/>
              </a:rPr>
              <a:t>climatique</a:t>
            </a:r>
            <a:r>
              <a:rPr lang="en-US" sz="1500" b="0" i="0" u="none" strike="noStrike" dirty="0">
                <a:effectLst/>
              </a:rPr>
              <a:t> </a:t>
            </a:r>
            <a:r>
              <a:rPr lang="en-US" sz="1500" b="0" i="0" u="none" strike="noStrike" dirty="0" err="1">
                <a:effectLst/>
              </a:rPr>
              <a:t>accroît</a:t>
            </a:r>
            <a:r>
              <a:rPr lang="en-US" sz="1500" b="0" i="0" u="none" strike="noStrike" dirty="0">
                <a:effectLst/>
              </a:rPr>
              <a:t>-il la </a:t>
            </a:r>
            <a:r>
              <a:rPr lang="en-US" sz="1500" b="0" i="0" u="none" strike="noStrike" dirty="0" err="1">
                <a:effectLst/>
              </a:rPr>
              <a:t>vulnérabilité</a:t>
            </a:r>
            <a:r>
              <a:rPr lang="en-US" sz="1500" b="0" i="0" u="none" strike="noStrike" dirty="0">
                <a:effectLst/>
              </a:rPr>
              <a:t> d'un </a:t>
            </a:r>
            <a:r>
              <a:rPr lang="en-US" sz="1500" b="0" i="0" u="none" strike="noStrike" dirty="0" err="1">
                <a:effectLst/>
              </a:rPr>
              <a:t>espace</a:t>
            </a:r>
            <a:r>
              <a:rPr lang="en-US" sz="1500" b="0" i="0" u="none" strike="noStrike" dirty="0">
                <a:effectLst/>
              </a:rPr>
              <a:t> </a:t>
            </a:r>
            <a:r>
              <a:rPr lang="en-US" sz="1500" b="0" i="0" u="none" strike="noStrike" dirty="0" err="1">
                <a:effectLst/>
              </a:rPr>
              <a:t>densément</a:t>
            </a:r>
            <a:r>
              <a:rPr lang="en-US" sz="1500" b="0" i="0" u="none" strike="noStrike" dirty="0">
                <a:effectLst/>
              </a:rPr>
              <a:t> </a:t>
            </a:r>
            <a:r>
              <a:rPr lang="en-US" sz="1500" b="0" i="0" u="none" strike="noStrike" dirty="0" err="1">
                <a:effectLst/>
              </a:rPr>
              <a:t>peuplé</a:t>
            </a:r>
            <a:r>
              <a:rPr lang="en-US" sz="1500" b="0" i="0" u="none" strike="noStrike" dirty="0">
                <a:effectLst/>
              </a:rPr>
              <a:t> </a:t>
            </a:r>
            <a:r>
              <a:rPr lang="en-US" sz="1500" b="0" i="0" u="none" strike="noStrike" dirty="0" err="1">
                <a:effectLst/>
              </a:rPr>
              <a:t>comme</a:t>
            </a:r>
            <a:r>
              <a:rPr lang="en-US" sz="1500" b="0" i="0" u="none" strike="noStrike" dirty="0">
                <a:effectLst/>
              </a:rPr>
              <a:t> le Bangladesh ?</a:t>
            </a:r>
          </a:p>
          <a:p>
            <a:pPr>
              <a:lnSpc>
                <a:spcPct val="90000"/>
              </a:lnSpc>
            </a:pPr>
            <a:endParaRPr lang="en-US" sz="1500" dirty="0"/>
          </a:p>
        </p:txBody>
      </p:sp>
    </p:spTree>
    <p:extLst>
      <p:ext uri="{BB962C8B-B14F-4D97-AF65-F5344CB8AC3E}">
        <p14:creationId xmlns:p14="http://schemas.microsoft.com/office/powerpoint/2010/main" val="33897947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8" name="Espace réservé du contenu 7" descr="Une image contenant eau, arbre, Photographie aérienne, ciel&#10;&#10;Description générée automatiquement">
            <a:extLst>
              <a:ext uri="{FF2B5EF4-FFF2-40B4-BE49-F238E27FC236}">
                <a16:creationId xmlns:a16="http://schemas.microsoft.com/office/drawing/2014/main" id="{BF7BB8A2-DA6E-F5B1-144B-5826C742CDEF}"/>
              </a:ext>
            </a:extLst>
          </p:cNvPr>
          <p:cNvPicPr>
            <a:picLocks noGrp="1" noChangeAspect="1"/>
          </p:cNvPicPr>
          <p:nvPr>
            <p:ph idx="1"/>
          </p:nvPr>
        </p:nvPicPr>
        <p:blipFill>
          <a:blip r:embed="rId2"/>
          <a:srcRect t="18224" b="10755"/>
          <a:stretch/>
        </p:blipFill>
        <p:spPr>
          <a:xfrm>
            <a:off x="20" y="10"/>
            <a:ext cx="12191980" cy="4242806"/>
          </a:xfrm>
          <a:prstGeom prst="rect">
            <a:avLst/>
          </a:prstGeom>
        </p:spPr>
      </p:pic>
      <p:sp>
        <p:nvSpPr>
          <p:cNvPr id="13" name="Rectangle 12">
            <a:extLst>
              <a:ext uri="{FF2B5EF4-FFF2-40B4-BE49-F238E27FC236}">
                <a16:creationId xmlns:a16="http://schemas.microsoft.com/office/drawing/2014/main" id="{17928EA2-88ED-424C-A811-B45B398FBA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42816"/>
            <a:ext cx="12192000" cy="26151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15" name="Rectangle 14">
            <a:extLst>
              <a:ext uri="{FF2B5EF4-FFF2-40B4-BE49-F238E27FC236}">
                <a16:creationId xmlns:a16="http://schemas.microsoft.com/office/drawing/2014/main" id="{304F0B90-9D71-4D15-94CC-B9E1F445BA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42816"/>
            <a:ext cx="12192000" cy="2615184"/>
          </a:xfrm>
          <a:prstGeom prst="rect">
            <a:avLst/>
          </a:prstGeom>
          <a:solidFill>
            <a:srgbClr val="586B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5" name="Titre 4">
            <a:extLst>
              <a:ext uri="{FF2B5EF4-FFF2-40B4-BE49-F238E27FC236}">
                <a16:creationId xmlns:a16="http://schemas.microsoft.com/office/drawing/2014/main" id="{71C74EDB-F21E-F695-B939-86A1F4C37C2B}"/>
              </a:ext>
            </a:extLst>
          </p:cNvPr>
          <p:cNvSpPr>
            <a:spLocks noGrp="1"/>
          </p:cNvSpPr>
          <p:nvPr>
            <p:ph type="title"/>
          </p:nvPr>
        </p:nvSpPr>
        <p:spPr>
          <a:xfrm>
            <a:off x="1600200" y="4489554"/>
            <a:ext cx="8991600" cy="1279910"/>
          </a:xfrm>
          <a:noFill/>
          <a:ln>
            <a:noFill/>
          </a:ln>
        </p:spPr>
        <p:txBody>
          <a:bodyPr vert="horz" lIns="274320" tIns="182880" rIns="274320" bIns="182880" rtlCol="0" anchor="ctr" anchorCtr="1">
            <a:normAutofit/>
          </a:bodyPr>
          <a:lstStyle/>
          <a:p>
            <a:r>
              <a:rPr lang="en-US" sz="3200" dirty="0">
                <a:solidFill>
                  <a:srgbClr val="FFFFFF"/>
                </a:solidFill>
              </a:rPr>
              <a:t>Les </a:t>
            </a:r>
            <a:r>
              <a:rPr lang="en-US" sz="3200" dirty="0" err="1">
                <a:solidFill>
                  <a:srgbClr val="FFFFFF"/>
                </a:solidFill>
              </a:rPr>
              <a:t>inondations</a:t>
            </a:r>
            <a:r>
              <a:rPr lang="en-US" sz="3200" dirty="0">
                <a:solidFill>
                  <a:srgbClr val="FFFFFF"/>
                </a:solidFill>
              </a:rPr>
              <a:t> des exploitations </a:t>
            </a:r>
            <a:r>
              <a:rPr lang="en-US" sz="3200" dirty="0" err="1">
                <a:solidFill>
                  <a:srgbClr val="FFFFFF"/>
                </a:solidFill>
              </a:rPr>
              <a:t>agricoles</a:t>
            </a:r>
            <a:r>
              <a:rPr lang="en-US" sz="3200" dirty="0">
                <a:solidFill>
                  <a:srgbClr val="FFFFFF"/>
                </a:solidFill>
              </a:rPr>
              <a:t> après un cyclone </a:t>
            </a:r>
            <a:r>
              <a:rPr lang="en-US" sz="3200" dirty="0" err="1">
                <a:solidFill>
                  <a:srgbClr val="FFFFFF"/>
                </a:solidFill>
              </a:rPr>
              <a:t>en</a:t>
            </a:r>
            <a:r>
              <a:rPr lang="en-US" sz="3200" dirty="0">
                <a:solidFill>
                  <a:srgbClr val="FFFFFF"/>
                </a:solidFill>
              </a:rPr>
              <a:t> 2018</a:t>
            </a:r>
          </a:p>
        </p:txBody>
      </p:sp>
    </p:spTree>
    <p:extLst>
      <p:ext uri="{BB962C8B-B14F-4D97-AF65-F5344CB8AC3E}">
        <p14:creationId xmlns:p14="http://schemas.microsoft.com/office/powerpoint/2010/main" val="2437752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5" name="Espace réservé du contenu 4" descr="Une image contenant plein air, bâtiment, horizon, ciel&#10;&#10;Description générée automatiquement">
            <a:extLst>
              <a:ext uri="{FF2B5EF4-FFF2-40B4-BE49-F238E27FC236}">
                <a16:creationId xmlns:a16="http://schemas.microsoft.com/office/drawing/2014/main" id="{5885496F-A09F-A343-B16F-818D48FF6A85}"/>
              </a:ext>
            </a:extLst>
          </p:cNvPr>
          <p:cNvPicPr>
            <a:picLocks noGrp="1" noChangeAspect="1"/>
          </p:cNvPicPr>
          <p:nvPr>
            <p:ph idx="1"/>
          </p:nvPr>
        </p:nvPicPr>
        <p:blipFill>
          <a:blip r:embed="rId2"/>
          <a:srcRect t="36947" b="2532"/>
          <a:stretch/>
        </p:blipFill>
        <p:spPr>
          <a:xfrm>
            <a:off x="20" y="10"/>
            <a:ext cx="12191980" cy="4242806"/>
          </a:xfrm>
          <a:prstGeom prst="rect">
            <a:avLst/>
          </a:prstGeom>
        </p:spPr>
      </p:pic>
      <p:sp>
        <p:nvSpPr>
          <p:cNvPr id="10" name="Rectangle 9">
            <a:extLst>
              <a:ext uri="{FF2B5EF4-FFF2-40B4-BE49-F238E27FC236}">
                <a16:creationId xmlns:a16="http://schemas.microsoft.com/office/drawing/2014/main" id="{17928EA2-88ED-424C-A811-B45B398FBA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42816"/>
            <a:ext cx="12192000" cy="26151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12" name="Rectangle 11">
            <a:extLst>
              <a:ext uri="{FF2B5EF4-FFF2-40B4-BE49-F238E27FC236}">
                <a16:creationId xmlns:a16="http://schemas.microsoft.com/office/drawing/2014/main" id="{304F0B90-9D71-4D15-94CC-B9E1F445BA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42816"/>
            <a:ext cx="12192000" cy="2615184"/>
          </a:xfrm>
          <a:prstGeom prst="rect">
            <a:avLst/>
          </a:prstGeom>
          <a:solidFill>
            <a:srgbClr val="6163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2" name="Titre 1">
            <a:extLst>
              <a:ext uri="{FF2B5EF4-FFF2-40B4-BE49-F238E27FC236}">
                <a16:creationId xmlns:a16="http://schemas.microsoft.com/office/drawing/2014/main" id="{27870B72-219A-D840-0043-FAC014CD02DA}"/>
              </a:ext>
            </a:extLst>
          </p:cNvPr>
          <p:cNvSpPr>
            <a:spLocks noGrp="1"/>
          </p:cNvSpPr>
          <p:nvPr>
            <p:ph type="title"/>
          </p:nvPr>
        </p:nvSpPr>
        <p:spPr>
          <a:xfrm>
            <a:off x="1600200" y="4489554"/>
            <a:ext cx="8991600" cy="1279910"/>
          </a:xfrm>
          <a:noFill/>
          <a:ln>
            <a:noFill/>
          </a:ln>
        </p:spPr>
        <p:txBody>
          <a:bodyPr vert="horz" lIns="274320" tIns="182880" rIns="274320" bIns="182880" rtlCol="0" anchor="ctr" anchorCtr="1">
            <a:normAutofit/>
          </a:bodyPr>
          <a:lstStyle/>
          <a:p>
            <a:r>
              <a:rPr lang="en-US" sz="3200">
                <a:solidFill>
                  <a:srgbClr val="FFFFFF"/>
                </a:solidFill>
              </a:rPr>
              <a:t>Un bidonville à dakha</a:t>
            </a:r>
          </a:p>
        </p:txBody>
      </p:sp>
    </p:spTree>
    <p:extLst>
      <p:ext uri="{BB962C8B-B14F-4D97-AF65-F5344CB8AC3E}">
        <p14:creationId xmlns:p14="http://schemas.microsoft.com/office/powerpoint/2010/main" val="2454211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5041AB2-A9B4-4D3F-B120-38E7860A8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334" y="804334"/>
            <a:ext cx="10583332" cy="5249332"/>
          </a:xfrm>
          <a:prstGeom prst="rect">
            <a:avLst/>
          </a:prstGeom>
          <a:solidFill>
            <a:srgbClr val="FFFFFF"/>
          </a:solidFill>
          <a:ln w="190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Une image contenant texte, Police, capture d’écran, document&#10;&#10;Description générée automatiquement">
            <a:extLst>
              <a:ext uri="{FF2B5EF4-FFF2-40B4-BE49-F238E27FC236}">
                <a16:creationId xmlns:a16="http://schemas.microsoft.com/office/drawing/2014/main" id="{2CC87884-1A4F-12B7-9A6D-075A8C769E35}"/>
              </a:ext>
            </a:extLst>
          </p:cNvPr>
          <p:cNvPicPr>
            <a:picLocks noGrp="1" noChangeAspect="1"/>
          </p:cNvPicPr>
          <p:nvPr>
            <p:ph idx="1"/>
          </p:nvPr>
        </p:nvPicPr>
        <p:blipFill>
          <a:blip r:embed="rId2"/>
          <a:stretch>
            <a:fillRect/>
          </a:stretch>
        </p:blipFill>
        <p:spPr>
          <a:xfrm>
            <a:off x="1126236" y="2049890"/>
            <a:ext cx="9939528" cy="2758219"/>
          </a:xfrm>
          <a:prstGeom prst="rect">
            <a:avLst/>
          </a:prstGeom>
        </p:spPr>
      </p:pic>
    </p:spTree>
    <p:extLst>
      <p:ext uri="{BB962C8B-B14F-4D97-AF65-F5344CB8AC3E}">
        <p14:creationId xmlns:p14="http://schemas.microsoft.com/office/powerpoint/2010/main" val="11112104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02C7B47-DF2D-46D9-9584-5C83FCA86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E8B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48541E3-A59C-41D3-85D2-70F0E0E9B6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5248656"/>
          </a:xfrm>
          <a:prstGeom prst="rect">
            <a:avLst/>
          </a:prstGeom>
          <a:solidFill>
            <a:srgbClr val="FFFFFF"/>
          </a:solidFill>
          <a:ln w="2540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Une image contenant texte, capture d’écran, Police, document&#10;&#10;Description générée automatiquement">
            <a:extLst>
              <a:ext uri="{FF2B5EF4-FFF2-40B4-BE49-F238E27FC236}">
                <a16:creationId xmlns:a16="http://schemas.microsoft.com/office/drawing/2014/main" id="{5A7C0D2B-8804-2FBA-A401-50D1AB56FA39}"/>
              </a:ext>
            </a:extLst>
          </p:cNvPr>
          <p:cNvPicPr>
            <a:picLocks noGrp="1" noChangeAspect="1"/>
          </p:cNvPicPr>
          <p:nvPr>
            <p:ph idx="1"/>
          </p:nvPr>
        </p:nvPicPr>
        <p:blipFill>
          <a:blip r:embed="rId2"/>
          <a:stretch>
            <a:fillRect/>
          </a:stretch>
        </p:blipFill>
        <p:spPr>
          <a:xfrm>
            <a:off x="1127929" y="1851638"/>
            <a:ext cx="9936142" cy="3154724"/>
          </a:xfrm>
          <a:prstGeom prst="rect">
            <a:avLst/>
          </a:prstGeom>
        </p:spPr>
      </p:pic>
    </p:spTree>
    <p:extLst>
      <p:ext uri="{BB962C8B-B14F-4D97-AF65-F5344CB8AC3E}">
        <p14:creationId xmlns:p14="http://schemas.microsoft.com/office/powerpoint/2010/main" val="41264698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7" name="Espace réservé du contenu 6" descr="Une image contenant plein air, eau, ciel, lac&#10;&#10;Description générée automatiquement">
            <a:extLst>
              <a:ext uri="{FF2B5EF4-FFF2-40B4-BE49-F238E27FC236}">
                <a16:creationId xmlns:a16="http://schemas.microsoft.com/office/drawing/2014/main" id="{3C879A47-6427-810C-3C26-6DEE2F593A87}"/>
              </a:ext>
            </a:extLst>
          </p:cNvPr>
          <p:cNvPicPr>
            <a:picLocks noGrp="1" noChangeAspect="1"/>
          </p:cNvPicPr>
          <p:nvPr>
            <p:ph idx="1"/>
          </p:nvPr>
        </p:nvPicPr>
        <p:blipFill>
          <a:blip r:embed="rId2"/>
          <a:srcRect t="32736" b="15709"/>
          <a:stretch/>
        </p:blipFill>
        <p:spPr>
          <a:xfrm>
            <a:off x="20" y="10"/>
            <a:ext cx="12191980" cy="4242806"/>
          </a:xfrm>
          <a:prstGeom prst="rect">
            <a:avLst/>
          </a:prstGeom>
        </p:spPr>
      </p:pic>
      <p:sp>
        <p:nvSpPr>
          <p:cNvPr id="12" name="Rectangle 11">
            <a:extLst>
              <a:ext uri="{FF2B5EF4-FFF2-40B4-BE49-F238E27FC236}">
                <a16:creationId xmlns:a16="http://schemas.microsoft.com/office/drawing/2014/main" id="{17928EA2-88ED-424C-A811-B45B398FBA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42816"/>
            <a:ext cx="12192000" cy="26151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14" name="Rectangle 13">
            <a:extLst>
              <a:ext uri="{FF2B5EF4-FFF2-40B4-BE49-F238E27FC236}">
                <a16:creationId xmlns:a16="http://schemas.microsoft.com/office/drawing/2014/main" id="{304F0B90-9D71-4D15-94CC-B9E1F445BA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42816"/>
            <a:ext cx="12192000" cy="2615184"/>
          </a:xfrm>
          <a:prstGeom prst="rect">
            <a:avLst/>
          </a:prstGeom>
          <a:solidFill>
            <a:srgbClr val="364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2" name="Titre 1">
            <a:extLst>
              <a:ext uri="{FF2B5EF4-FFF2-40B4-BE49-F238E27FC236}">
                <a16:creationId xmlns:a16="http://schemas.microsoft.com/office/drawing/2014/main" id="{421CD144-AAFD-7D32-3E2C-DFC1E796EEDA}"/>
              </a:ext>
            </a:extLst>
          </p:cNvPr>
          <p:cNvSpPr>
            <a:spLocks noGrp="1"/>
          </p:cNvSpPr>
          <p:nvPr>
            <p:ph type="title"/>
          </p:nvPr>
        </p:nvSpPr>
        <p:spPr>
          <a:xfrm>
            <a:off x="1600200" y="4489554"/>
            <a:ext cx="8991600" cy="1279910"/>
          </a:xfrm>
          <a:noFill/>
          <a:ln>
            <a:noFill/>
          </a:ln>
        </p:spPr>
        <p:txBody>
          <a:bodyPr vert="horz" lIns="274320" tIns="182880" rIns="274320" bIns="182880" rtlCol="0" anchor="ctr" anchorCtr="1">
            <a:normAutofit fontScale="90000"/>
          </a:bodyPr>
          <a:lstStyle/>
          <a:p>
            <a:r>
              <a:rPr lang="en-US" sz="3200" dirty="0">
                <a:solidFill>
                  <a:srgbClr val="FFFFFF"/>
                </a:solidFill>
              </a:rPr>
              <a:t>Dans le </a:t>
            </a:r>
            <a:r>
              <a:rPr lang="en-US" sz="3200" dirty="0" err="1">
                <a:solidFill>
                  <a:srgbClr val="FFFFFF"/>
                </a:solidFill>
              </a:rPr>
              <a:t>golfe</a:t>
            </a:r>
            <a:r>
              <a:rPr lang="en-US" sz="3200" dirty="0">
                <a:solidFill>
                  <a:srgbClr val="FFFFFF"/>
                </a:solidFill>
              </a:rPr>
              <a:t> du </a:t>
            </a:r>
            <a:r>
              <a:rPr lang="en-US" sz="3200" dirty="0" err="1">
                <a:solidFill>
                  <a:srgbClr val="FFFFFF"/>
                </a:solidFill>
              </a:rPr>
              <a:t>bengale</a:t>
            </a:r>
            <a:r>
              <a:rPr lang="en-US" sz="3200" dirty="0">
                <a:solidFill>
                  <a:srgbClr val="FFFFFF"/>
                </a:solidFill>
              </a:rPr>
              <a:t>, les populations </a:t>
            </a:r>
            <a:r>
              <a:rPr lang="en-US" sz="3200" dirty="0" err="1">
                <a:solidFill>
                  <a:srgbClr val="FFFFFF"/>
                </a:solidFill>
              </a:rPr>
              <a:t>sont</a:t>
            </a:r>
            <a:r>
              <a:rPr lang="en-US" sz="3200" dirty="0">
                <a:solidFill>
                  <a:srgbClr val="FFFFFF"/>
                </a:solidFill>
              </a:rPr>
              <a:t> </a:t>
            </a:r>
            <a:r>
              <a:rPr lang="en-US" sz="3200" dirty="0" err="1">
                <a:solidFill>
                  <a:srgbClr val="FFFFFF"/>
                </a:solidFill>
              </a:rPr>
              <a:t>fortement</a:t>
            </a:r>
            <a:r>
              <a:rPr lang="en-US" sz="3200" dirty="0">
                <a:solidFill>
                  <a:srgbClr val="FFFFFF"/>
                </a:solidFill>
              </a:rPr>
              <a:t> </a:t>
            </a:r>
            <a:r>
              <a:rPr lang="en-US" sz="3200" dirty="0" err="1">
                <a:solidFill>
                  <a:srgbClr val="FFFFFF"/>
                </a:solidFill>
              </a:rPr>
              <a:t>exposées</a:t>
            </a:r>
            <a:r>
              <a:rPr lang="en-US" sz="3200" dirty="0">
                <a:solidFill>
                  <a:srgbClr val="FFFFFF"/>
                </a:solidFill>
              </a:rPr>
              <a:t> aux </a:t>
            </a:r>
            <a:r>
              <a:rPr lang="en-US" sz="3200" dirty="0" err="1">
                <a:solidFill>
                  <a:srgbClr val="FFFFFF"/>
                </a:solidFill>
              </a:rPr>
              <a:t>inondations</a:t>
            </a:r>
            <a:r>
              <a:rPr lang="en-US" sz="3200" dirty="0">
                <a:solidFill>
                  <a:srgbClr val="FFFFFF"/>
                </a:solidFill>
              </a:rPr>
              <a:t>. </a:t>
            </a:r>
            <a:r>
              <a:rPr lang="en-US" sz="3200" dirty="0" err="1">
                <a:solidFill>
                  <a:srgbClr val="FFFFFF"/>
                </a:solidFill>
              </a:rPr>
              <a:t>Elles</a:t>
            </a:r>
            <a:r>
              <a:rPr lang="en-US" sz="3200" dirty="0">
                <a:solidFill>
                  <a:srgbClr val="FFFFFF"/>
                </a:solidFill>
              </a:rPr>
              <a:t> </a:t>
            </a:r>
            <a:r>
              <a:rPr lang="en-US" sz="3200" dirty="0" err="1">
                <a:solidFill>
                  <a:srgbClr val="FFFFFF"/>
                </a:solidFill>
              </a:rPr>
              <a:t>construisent</a:t>
            </a:r>
            <a:r>
              <a:rPr lang="en-US" sz="3200" dirty="0">
                <a:solidFill>
                  <a:srgbClr val="FFFFFF"/>
                </a:solidFill>
              </a:rPr>
              <a:t> des digues de </a:t>
            </a:r>
            <a:r>
              <a:rPr lang="en-US" sz="3200" dirty="0" err="1">
                <a:solidFill>
                  <a:srgbClr val="FFFFFF"/>
                </a:solidFill>
              </a:rPr>
              <a:t>boue</a:t>
            </a:r>
            <a:r>
              <a:rPr lang="en-US" sz="3200" dirty="0">
                <a:solidFill>
                  <a:srgbClr val="FFFFFF"/>
                </a:solidFill>
              </a:rPr>
              <a:t> pour se </a:t>
            </a:r>
            <a:r>
              <a:rPr lang="en-US" sz="3200" dirty="0" err="1">
                <a:solidFill>
                  <a:srgbClr val="FFFFFF"/>
                </a:solidFill>
              </a:rPr>
              <a:t>protéger</a:t>
            </a:r>
            <a:r>
              <a:rPr lang="en-US" sz="3200" dirty="0">
                <a:solidFill>
                  <a:srgbClr val="FFFFFF"/>
                </a:solidFill>
              </a:rPr>
              <a:t>.</a:t>
            </a:r>
          </a:p>
        </p:txBody>
      </p:sp>
    </p:spTree>
    <p:extLst>
      <p:ext uri="{BB962C8B-B14F-4D97-AF65-F5344CB8AC3E}">
        <p14:creationId xmlns:p14="http://schemas.microsoft.com/office/powerpoint/2010/main" val="33670259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AD7C5BE-418C-4A44-91BF-28E411F75B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120" y="1559052"/>
            <a:ext cx="10271760" cy="4347972"/>
          </a:xfrm>
          <a:prstGeom prst="rect">
            <a:avLst/>
          </a:prstGeom>
          <a:solidFill>
            <a:srgbClr val="FFFFFF"/>
          </a:solidFill>
          <a:ln w="317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Une image contenant texte, capture d’écran, Police, document&#10;&#10;Description générée automatiquement">
            <a:extLst>
              <a:ext uri="{FF2B5EF4-FFF2-40B4-BE49-F238E27FC236}">
                <a16:creationId xmlns:a16="http://schemas.microsoft.com/office/drawing/2014/main" id="{D79C13FA-0E2F-9FB7-A058-5E41F2F2F2DC}"/>
              </a:ext>
            </a:extLst>
          </p:cNvPr>
          <p:cNvPicPr>
            <a:picLocks noGrp="1" noChangeAspect="1"/>
          </p:cNvPicPr>
          <p:nvPr>
            <p:ph idx="4294967295"/>
          </p:nvPr>
        </p:nvPicPr>
        <p:blipFill>
          <a:blip r:embed="rId2"/>
          <a:stretch>
            <a:fillRect/>
          </a:stretch>
        </p:blipFill>
        <p:spPr>
          <a:xfrm>
            <a:off x="1486636" y="2482596"/>
            <a:ext cx="9230402" cy="2930652"/>
          </a:xfrm>
          <a:prstGeom prst="rect">
            <a:avLst/>
          </a:prstGeom>
        </p:spPr>
      </p:pic>
    </p:spTree>
    <p:extLst>
      <p:ext uri="{BB962C8B-B14F-4D97-AF65-F5344CB8AC3E}">
        <p14:creationId xmlns:p14="http://schemas.microsoft.com/office/powerpoint/2010/main" val="17912943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C049A496-27E8-B335-0438-1452C6C8B694}"/>
              </a:ext>
            </a:extLst>
          </p:cNvPr>
          <p:cNvPicPr>
            <a:picLocks noGrp="1" noChangeAspect="1"/>
          </p:cNvPicPr>
          <p:nvPr>
            <p:ph idx="4294967295"/>
          </p:nvPr>
        </p:nvPicPr>
        <p:blipFill>
          <a:blip r:embed="rId2"/>
          <a:stretch>
            <a:fillRect/>
          </a:stretch>
        </p:blipFill>
        <p:spPr>
          <a:xfrm>
            <a:off x="3615691" y="804334"/>
            <a:ext cx="4960618" cy="5249332"/>
          </a:xfrm>
          <a:prstGeom prst="rect">
            <a:avLst/>
          </a:prstGeom>
        </p:spPr>
      </p:pic>
    </p:spTree>
    <p:extLst>
      <p:ext uri="{BB962C8B-B14F-4D97-AF65-F5344CB8AC3E}">
        <p14:creationId xmlns:p14="http://schemas.microsoft.com/office/powerpoint/2010/main" val="42740149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727BFA89-2A40-D956-F0E7-5BEF02E7B9E2}"/>
              </a:ext>
            </a:extLst>
          </p:cNvPr>
          <p:cNvSpPr>
            <a:spLocks noGrp="1"/>
          </p:cNvSpPr>
          <p:nvPr>
            <p:ph type="title"/>
          </p:nvPr>
        </p:nvSpPr>
        <p:spPr/>
        <p:txBody>
          <a:bodyPr>
            <a:normAutofit fontScale="90000"/>
          </a:bodyPr>
          <a:lstStyle/>
          <a:p>
            <a:r>
              <a:rPr lang="fr-FR" dirty="0"/>
              <a:t>2. Des ressources majeures sous pression</a:t>
            </a:r>
            <a:br>
              <a:rPr lang="en-US" dirty="0"/>
            </a:br>
            <a:endParaRPr lang="fr-FR" dirty="0"/>
          </a:p>
        </p:txBody>
      </p:sp>
      <p:sp>
        <p:nvSpPr>
          <p:cNvPr id="5" name="Espace réservé du texte 4">
            <a:extLst>
              <a:ext uri="{FF2B5EF4-FFF2-40B4-BE49-F238E27FC236}">
                <a16:creationId xmlns:a16="http://schemas.microsoft.com/office/drawing/2014/main" id="{DF32C918-C1AE-B3CD-9B2C-AC76216D018F}"/>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2071519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F54623A8-2F40-4FA1-2AE8-66F261EB29B4}"/>
              </a:ext>
            </a:extLst>
          </p:cNvPr>
          <p:cNvSpPr>
            <a:spLocks noGrp="1"/>
          </p:cNvSpPr>
          <p:nvPr>
            <p:ph type="title"/>
          </p:nvPr>
        </p:nvSpPr>
        <p:spPr/>
        <p:txBody>
          <a:bodyPr/>
          <a:lstStyle/>
          <a:p>
            <a:r>
              <a:rPr lang="fr-FR" dirty="0"/>
              <a:t>Carte interactive page 286-287</a:t>
            </a:r>
          </a:p>
        </p:txBody>
      </p:sp>
      <p:sp>
        <p:nvSpPr>
          <p:cNvPr id="5" name="Espace réservé du contenu 4">
            <a:extLst>
              <a:ext uri="{FF2B5EF4-FFF2-40B4-BE49-F238E27FC236}">
                <a16:creationId xmlns:a16="http://schemas.microsoft.com/office/drawing/2014/main" id="{1614BE61-1853-8CA5-7159-CB5810B73F07}"/>
              </a:ext>
            </a:extLst>
          </p:cNvPr>
          <p:cNvSpPr>
            <a:spLocks noGrp="1"/>
          </p:cNvSpPr>
          <p:nvPr>
            <p:ph idx="1"/>
          </p:nvPr>
        </p:nvSpPr>
        <p:spPr/>
        <p:txBody>
          <a:bodyPr/>
          <a:lstStyle/>
          <a:p>
            <a:r>
              <a:rPr lang="fr-FR" dirty="0">
                <a:hlinkClick r:id="rId2"/>
              </a:rPr>
              <a:t>https://www.lelivrescolaire.fr/page/7013659</a:t>
            </a:r>
            <a:endParaRPr lang="fr-FR" dirty="0"/>
          </a:p>
        </p:txBody>
      </p:sp>
    </p:spTree>
    <p:extLst>
      <p:ext uri="{BB962C8B-B14F-4D97-AF65-F5344CB8AC3E}">
        <p14:creationId xmlns:p14="http://schemas.microsoft.com/office/powerpoint/2010/main" val="12840891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19501C6-F015-4273-AF88-E0F6C8538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A677DB7-5829-45BD-9754-5EC484CC4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804672" y="2404872"/>
            <a:ext cx="3044950" cy="1627792"/>
          </a:xfrm>
        </p:spPr>
        <p:txBody>
          <a:bodyPr vert="horz" lIns="274320" tIns="182880" rIns="274320" bIns="182880" rtlCol="0" anchor="ctr" anchorCtr="1">
            <a:normAutofit/>
          </a:bodyPr>
          <a:lstStyle/>
          <a:p>
            <a:r>
              <a:rPr lang="en-US" sz="2000"/>
              <a:t>L’évolution de la production pétrolière mondiale </a:t>
            </a:r>
          </a:p>
        </p:txBody>
      </p:sp>
      <p:pic>
        <p:nvPicPr>
          <p:cNvPr id="7" name="Espace réservé du contenu 3"/>
          <p:cNvPicPr>
            <a:picLocks noGrp="1" noChangeAspect="1"/>
          </p:cNvPicPr>
          <p:nvPr>
            <p:ph idx="1"/>
          </p:nvPr>
        </p:nvPicPr>
        <p:blipFill rotWithShape="1">
          <a:blip r:embed="rId2">
            <a:extLst>
              <a:ext uri="{28A0092B-C50C-407E-A947-70E740481C1C}">
                <a14:useLocalDpi xmlns:a14="http://schemas.microsoft.com/office/drawing/2010/main" val="0"/>
              </a:ext>
            </a:extLst>
          </a:blip>
          <a:srcRect t="10284" b="19404"/>
          <a:stretch/>
        </p:blipFill>
        <p:spPr>
          <a:xfrm>
            <a:off x="6083960" y="640080"/>
            <a:ext cx="4678375" cy="5263134"/>
          </a:xfrm>
          <a:prstGeom prst="rect">
            <a:avLst/>
          </a:prstGeom>
        </p:spPr>
      </p:pic>
    </p:spTree>
    <p:extLst>
      <p:ext uri="{BB962C8B-B14F-4D97-AF65-F5344CB8AC3E}">
        <p14:creationId xmlns:p14="http://schemas.microsoft.com/office/powerpoint/2010/main" val="33897740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Energie primaire</a:t>
            </a:r>
          </a:p>
        </p:txBody>
      </p:sp>
      <p:sp>
        <p:nvSpPr>
          <p:cNvPr id="3" name="Espace réservé du contenu 2"/>
          <p:cNvSpPr>
            <a:spLocks noGrp="1"/>
          </p:cNvSpPr>
          <p:nvPr>
            <p:ph idx="1"/>
          </p:nvPr>
        </p:nvSpPr>
        <p:spPr/>
        <p:txBody>
          <a:bodyPr>
            <a:normAutofit/>
          </a:bodyPr>
          <a:lstStyle/>
          <a:p>
            <a:r>
              <a:rPr lang="fr-FR" sz="2800" dirty="0"/>
              <a:t>L’énergie primaire est constituée des sources d’énergies directement disponibles dans la nature (pétrole, charbon, vent, soleil). L’énergie finale est celle qui est consommée après avoir été transformée pour être utilisée (électricité, carburants).</a:t>
            </a:r>
          </a:p>
        </p:txBody>
      </p:sp>
    </p:spTree>
    <p:extLst>
      <p:ext uri="{BB962C8B-B14F-4D97-AF65-F5344CB8AC3E}">
        <p14:creationId xmlns:p14="http://schemas.microsoft.com/office/powerpoint/2010/main" val="13101495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98365" y="804334"/>
            <a:ext cx="2795269" cy="5249332"/>
          </a:xfrm>
          <a:prstGeom prst="rect">
            <a:avLst/>
          </a:prstGeom>
        </p:spPr>
      </p:pic>
    </p:spTree>
    <p:extLst>
      <p:ext uri="{BB962C8B-B14F-4D97-AF65-F5344CB8AC3E}">
        <p14:creationId xmlns:p14="http://schemas.microsoft.com/office/powerpoint/2010/main" val="10052088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0BF64BD-C0E8-3B2E-7259-67946011A30B}"/>
              </a:ext>
            </a:extLst>
          </p:cNvPr>
          <p:cNvSpPr>
            <a:spLocks noGrp="1"/>
          </p:cNvSpPr>
          <p:nvPr>
            <p:ph type="title"/>
          </p:nvPr>
        </p:nvSpPr>
        <p:spPr/>
        <p:txBody>
          <a:bodyPr>
            <a:normAutofit fontScale="90000"/>
          </a:bodyPr>
          <a:lstStyle/>
          <a:p>
            <a:r>
              <a:rPr lang="fr-FR" dirty="0"/>
              <a:t>3. Étude de cas en France : des milieux entre valorisation et protection</a:t>
            </a:r>
            <a:br>
              <a:rPr lang="en-US" dirty="0"/>
            </a:br>
            <a:endParaRPr lang="fr-FR" dirty="0"/>
          </a:p>
        </p:txBody>
      </p:sp>
      <p:sp>
        <p:nvSpPr>
          <p:cNvPr id="5" name="Espace réservé du texte 4">
            <a:extLst>
              <a:ext uri="{FF2B5EF4-FFF2-40B4-BE49-F238E27FC236}">
                <a16:creationId xmlns:a16="http://schemas.microsoft.com/office/drawing/2014/main" id="{13CDC3A2-DA56-D141-18D5-F5C954AA9C1C}"/>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14447441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19501C6-F015-4273-AF88-E0F6C8538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A677DB7-5829-45BD-9754-5EC484CC4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7F1F875D-ED8C-B141-9B83-2B65712DDCF6}"/>
              </a:ext>
            </a:extLst>
          </p:cNvPr>
          <p:cNvSpPr>
            <a:spLocks noGrp="1"/>
          </p:cNvSpPr>
          <p:nvPr>
            <p:ph type="title"/>
          </p:nvPr>
        </p:nvSpPr>
        <p:spPr>
          <a:xfrm>
            <a:off x="804672" y="2404872"/>
            <a:ext cx="3044950" cy="1627792"/>
          </a:xfrm>
        </p:spPr>
        <p:txBody>
          <a:bodyPr vert="horz" lIns="274320" tIns="182880" rIns="274320" bIns="182880" rtlCol="0" anchor="ctr" anchorCtr="1">
            <a:normAutofit/>
          </a:bodyPr>
          <a:lstStyle/>
          <a:p>
            <a:r>
              <a:rPr lang="en-US" sz="2000"/>
              <a:t>Les 12 régions de la france métropolitaine</a:t>
            </a:r>
          </a:p>
        </p:txBody>
      </p:sp>
      <p:pic>
        <p:nvPicPr>
          <p:cNvPr id="5" name="Espace réservé du contenu 4" descr="Une image contenant texte, carte&#10;&#10;Description générée automatiquement">
            <a:extLst>
              <a:ext uri="{FF2B5EF4-FFF2-40B4-BE49-F238E27FC236}">
                <a16:creationId xmlns:a16="http://schemas.microsoft.com/office/drawing/2014/main" id="{EC596156-F41E-5948-9397-897A94D50607}"/>
              </a:ext>
            </a:extLst>
          </p:cNvPr>
          <p:cNvPicPr>
            <a:picLocks noGrp="1" noChangeAspect="1"/>
          </p:cNvPicPr>
          <p:nvPr>
            <p:ph idx="1"/>
          </p:nvPr>
        </p:nvPicPr>
        <p:blipFill rotWithShape="1">
          <a:blip r:embed="rId2"/>
          <a:srcRect t="342" r="-1" b="10989"/>
          <a:stretch/>
        </p:blipFill>
        <p:spPr>
          <a:xfrm>
            <a:off x="5529463" y="640080"/>
            <a:ext cx="5787370" cy="5263134"/>
          </a:xfrm>
          <a:prstGeom prst="rect">
            <a:avLst/>
          </a:prstGeom>
        </p:spPr>
      </p:pic>
    </p:spTree>
    <p:extLst>
      <p:ext uri="{BB962C8B-B14F-4D97-AF65-F5344CB8AC3E}">
        <p14:creationId xmlns:p14="http://schemas.microsoft.com/office/powerpoint/2010/main" val="10307071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19501C6-F015-4273-AF88-E0F6C8538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A677DB7-5829-45BD-9754-5EC484CC4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Une image contenant texte, carte, diagramme&#10;&#10;Description générée automatiquement">
            <a:extLst>
              <a:ext uri="{FF2B5EF4-FFF2-40B4-BE49-F238E27FC236}">
                <a16:creationId xmlns:a16="http://schemas.microsoft.com/office/drawing/2014/main" id="{1FF875CB-52E1-D565-9E74-262AC0F7FB60}"/>
              </a:ext>
            </a:extLst>
          </p:cNvPr>
          <p:cNvPicPr>
            <a:picLocks noGrp="1" noChangeAspect="1"/>
          </p:cNvPicPr>
          <p:nvPr>
            <p:ph idx="4294967295"/>
          </p:nvPr>
        </p:nvPicPr>
        <p:blipFill>
          <a:blip r:embed="rId2"/>
          <a:stretch>
            <a:fillRect/>
          </a:stretch>
        </p:blipFill>
        <p:spPr>
          <a:xfrm>
            <a:off x="5962633" y="640080"/>
            <a:ext cx="4921030" cy="52631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499752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C5D877-A2A2-EB4C-9523-142EE33EE2A8}"/>
              </a:ext>
            </a:extLst>
          </p:cNvPr>
          <p:cNvSpPr>
            <a:spLocks noGrp="1"/>
          </p:cNvSpPr>
          <p:nvPr>
            <p:ph type="title"/>
          </p:nvPr>
        </p:nvSpPr>
        <p:spPr>
          <a:xfrm>
            <a:off x="804672" y="2404872"/>
            <a:ext cx="3044950" cy="1645920"/>
          </a:xfrm>
        </p:spPr>
        <p:txBody>
          <a:bodyPr vert="horz" lIns="274320" tIns="182880" rIns="274320" bIns="182880" rtlCol="0" anchor="ctr" anchorCtr="1">
            <a:normAutofit/>
          </a:bodyPr>
          <a:lstStyle/>
          <a:p>
            <a:r>
              <a:rPr lang="en-US" sz="2600" dirty="0" err="1"/>
              <a:t>Fleuves</a:t>
            </a:r>
            <a:r>
              <a:rPr lang="en-US" sz="2600" dirty="0"/>
              <a:t> et </a:t>
            </a:r>
            <a:r>
              <a:rPr lang="en-US" sz="2600" dirty="0" err="1"/>
              <a:t>cours</a:t>
            </a:r>
            <a:r>
              <a:rPr lang="en-US" sz="2600" dirty="0"/>
              <a:t> </a:t>
            </a:r>
            <a:r>
              <a:rPr lang="en-US" sz="2600" dirty="0" err="1"/>
              <a:t>d’eau</a:t>
            </a:r>
            <a:r>
              <a:rPr lang="en-US" sz="2600" dirty="0"/>
              <a:t> </a:t>
            </a:r>
            <a:r>
              <a:rPr lang="en-US" sz="2600" dirty="0" err="1"/>
              <a:t>en</a:t>
            </a:r>
            <a:r>
              <a:rPr lang="en-US" sz="2600" dirty="0"/>
              <a:t> </a:t>
            </a:r>
            <a:r>
              <a:rPr lang="en-US" sz="2600" dirty="0" err="1"/>
              <a:t>france</a:t>
            </a:r>
            <a:endParaRPr lang="en-US" sz="2600" dirty="0"/>
          </a:p>
        </p:txBody>
      </p:sp>
      <p:pic>
        <p:nvPicPr>
          <p:cNvPr id="5" name="Espace réservé du contenu 4" descr="Une image contenant texte, carte&#10;&#10;Description générée automatiquement">
            <a:extLst>
              <a:ext uri="{FF2B5EF4-FFF2-40B4-BE49-F238E27FC236}">
                <a16:creationId xmlns:a16="http://schemas.microsoft.com/office/drawing/2014/main" id="{3996884E-FA96-6B4F-824C-EE5526BE5387}"/>
              </a:ext>
            </a:extLst>
          </p:cNvPr>
          <p:cNvPicPr>
            <a:picLocks noGrp="1" noChangeAspect="1"/>
          </p:cNvPicPr>
          <p:nvPr>
            <p:ph idx="1"/>
          </p:nvPr>
        </p:nvPicPr>
        <p:blipFill rotWithShape="1">
          <a:blip r:embed="rId2"/>
          <a:srcRect t="1067" r="-3" b="8176"/>
          <a:stretch/>
        </p:blipFill>
        <p:spPr>
          <a:xfrm>
            <a:off x="4654296" y="10"/>
            <a:ext cx="7537704" cy="6857990"/>
          </a:xfrm>
          <a:prstGeom prst="rect">
            <a:avLst/>
          </a:prstGeom>
        </p:spPr>
      </p:pic>
    </p:spTree>
    <p:extLst>
      <p:ext uri="{BB962C8B-B14F-4D97-AF65-F5344CB8AC3E}">
        <p14:creationId xmlns:p14="http://schemas.microsoft.com/office/powerpoint/2010/main" val="29699048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2C00F696-A081-AE29-A3E6-4859526A0868}"/>
              </a:ext>
            </a:extLst>
          </p:cNvPr>
          <p:cNvPicPr>
            <a:picLocks noGrp="1" noChangeAspect="1"/>
          </p:cNvPicPr>
          <p:nvPr>
            <p:ph idx="1"/>
          </p:nvPr>
        </p:nvPicPr>
        <p:blipFill>
          <a:blip r:embed="rId2"/>
          <a:stretch>
            <a:fillRect/>
          </a:stretch>
        </p:blipFill>
        <p:spPr>
          <a:xfrm>
            <a:off x="628714" y="-151641"/>
            <a:ext cx="6249405" cy="7230948"/>
          </a:xfrm>
        </p:spPr>
      </p:pic>
    </p:spTree>
    <p:extLst>
      <p:ext uri="{BB962C8B-B14F-4D97-AF65-F5344CB8AC3E}">
        <p14:creationId xmlns:p14="http://schemas.microsoft.com/office/powerpoint/2010/main" val="38394176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65361C-592A-4445-A823-715479910975}"/>
              </a:ext>
            </a:extLst>
          </p:cNvPr>
          <p:cNvSpPr>
            <a:spLocks noGrp="1"/>
          </p:cNvSpPr>
          <p:nvPr>
            <p:ph type="title"/>
          </p:nvPr>
        </p:nvSpPr>
        <p:spPr>
          <a:xfrm>
            <a:off x="804672" y="2404872"/>
            <a:ext cx="3044950" cy="1627792"/>
          </a:xfrm>
        </p:spPr>
        <p:txBody>
          <a:bodyPr vert="horz" lIns="274320" tIns="182880" rIns="274320" bIns="182880" rtlCol="0" anchor="ctr" anchorCtr="1">
            <a:normAutofit/>
          </a:bodyPr>
          <a:lstStyle/>
          <a:p>
            <a:r>
              <a:rPr lang="en-US"/>
              <a:t>Les vignobles angevins</a:t>
            </a:r>
          </a:p>
        </p:txBody>
      </p:sp>
      <p:pic>
        <p:nvPicPr>
          <p:cNvPr id="5" name="Espace réservé du contenu 4" descr="Une image contenant herbe, extérieur, ciel&#10;&#10;Description générée automatiquement">
            <a:extLst>
              <a:ext uri="{FF2B5EF4-FFF2-40B4-BE49-F238E27FC236}">
                <a16:creationId xmlns:a16="http://schemas.microsoft.com/office/drawing/2014/main" id="{84A9D9BC-04B0-E44F-A55D-09302E22AD44}"/>
              </a:ext>
            </a:extLst>
          </p:cNvPr>
          <p:cNvPicPr>
            <a:picLocks noGrp="1" noChangeAspect="1"/>
          </p:cNvPicPr>
          <p:nvPr>
            <p:ph idx="1"/>
          </p:nvPr>
        </p:nvPicPr>
        <p:blipFill>
          <a:blip r:embed="rId2"/>
          <a:stretch>
            <a:fillRect/>
          </a:stretch>
        </p:blipFill>
        <p:spPr>
          <a:xfrm>
            <a:off x="6561314" y="640080"/>
            <a:ext cx="3723667" cy="5263134"/>
          </a:xfrm>
          <a:prstGeom prst="rect">
            <a:avLst/>
          </a:prstGeom>
        </p:spPr>
      </p:pic>
    </p:spTree>
    <p:extLst>
      <p:ext uri="{BB962C8B-B14F-4D97-AF65-F5344CB8AC3E}">
        <p14:creationId xmlns:p14="http://schemas.microsoft.com/office/powerpoint/2010/main" val="34148273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7209F6-8A16-D449-B444-E2BF9D61E66E}"/>
              </a:ext>
            </a:extLst>
          </p:cNvPr>
          <p:cNvSpPr>
            <a:spLocks noGrp="1"/>
          </p:cNvSpPr>
          <p:nvPr>
            <p:ph type="title"/>
          </p:nvPr>
        </p:nvSpPr>
        <p:spPr/>
        <p:txBody>
          <a:bodyPr/>
          <a:lstStyle/>
          <a:p>
            <a:r>
              <a:rPr lang="fr-FR" dirty="0"/>
              <a:t>L’évolution des ardoisières de </a:t>
            </a:r>
            <a:r>
              <a:rPr lang="fr-FR" dirty="0" err="1"/>
              <a:t>trélazé</a:t>
            </a:r>
            <a:endParaRPr lang="fr-FR" dirty="0"/>
          </a:p>
        </p:txBody>
      </p:sp>
      <p:sp>
        <p:nvSpPr>
          <p:cNvPr id="3" name="Espace réservé du contenu 2">
            <a:extLst>
              <a:ext uri="{FF2B5EF4-FFF2-40B4-BE49-F238E27FC236}">
                <a16:creationId xmlns:a16="http://schemas.microsoft.com/office/drawing/2014/main" id="{A01B504F-A8CD-904D-82A6-A8DE56D0B608}"/>
              </a:ext>
            </a:extLst>
          </p:cNvPr>
          <p:cNvSpPr>
            <a:spLocks noGrp="1"/>
          </p:cNvSpPr>
          <p:nvPr>
            <p:ph idx="1"/>
          </p:nvPr>
        </p:nvSpPr>
        <p:spPr/>
        <p:txBody>
          <a:bodyPr/>
          <a:lstStyle/>
          <a:p>
            <a:r>
              <a:rPr lang="fr-FR" dirty="0">
                <a:hlinkClick r:id="rId2"/>
              </a:rPr>
              <a:t>https://www.ina.fr/video/RYC9710295230/l-histoire-de-l-ardoise-a-trelaze-video.html</a:t>
            </a:r>
            <a:endParaRPr lang="fr-FR" dirty="0"/>
          </a:p>
          <a:p>
            <a:r>
              <a:rPr lang="fr-FR" dirty="0">
                <a:hlinkClick r:id="rId3"/>
              </a:rPr>
              <a:t>http://www.angersloiremetropole.fr/un-territoire-en-mouvement/espaces-nature/5-parcs-communautaires/parc-des-ardoisieres/index.html</a:t>
            </a:r>
            <a:endParaRPr lang="fr-FR" dirty="0"/>
          </a:p>
        </p:txBody>
      </p:sp>
    </p:spTree>
    <p:extLst>
      <p:ext uri="{BB962C8B-B14F-4D97-AF65-F5344CB8AC3E}">
        <p14:creationId xmlns:p14="http://schemas.microsoft.com/office/powerpoint/2010/main" val="1903645570"/>
      </p:ext>
    </p:extLst>
  </p:cSld>
  <p:clrMapOvr>
    <a:masterClrMapping/>
  </p:clrMapOvr>
</p:sld>
</file>

<file path=ppt/theme/theme1.xml><?xml version="1.0" encoding="utf-8"?>
<a:theme xmlns:a="http://schemas.openxmlformats.org/drawingml/2006/main" name="Colis">
  <a:themeElements>
    <a:clrScheme name="Colis">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Colis">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olis">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otalTime>167</TotalTime>
  <Words>461</Words>
  <Application>Microsoft Office PowerPoint</Application>
  <PresentationFormat>Grand écran</PresentationFormat>
  <Paragraphs>36</Paragraphs>
  <Slides>32</Slides>
  <Notes>0</Notes>
  <HiddenSlides>0</HiddenSlides>
  <MMClips>0</MMClips>
  <ScaleCrop>false</ScaleCrop>
  <HeadingPairs>
    <vt:vector size="4" baseType="variant">
      <vt:variant>
        <vt:lpstr>Thème</vt:lpstr>
      </vt:variant>
      <vt:variant>
        <vt:i4>1</vt:i4>
      </vt:variant>
      <vt:variant>
        <vt:lpstr>Titres des diapositives</vt:lpstr>
      </vt:variant>
      <vt:variant>
        <vt:i4>32</vt:i4>
      </vt:variant>
    </vt:vector>
  </HeadingPairs>
  <TitlesOfParts>
    <vt:vector size="33" baseType="lpstr">
      <vt:lpstr>Colis</vt:lpstr>
      <vt:lpstr>  THEME 1 SOCIÉTÉS ET ENVIRONNEMENTS : DES ÉQUILIBRES FRAGILES   </vt:lpstr>
      <vt:lpstr>Problématique du cours :  Comment les sociétés humaines se prémunissent-elles des aléas et gèrent-elles les ressources naturelles ? </vt:lpstr>
      <vt:lpstr>Plan du cours</vt:lpstr>
      <vt:lpstr>1. Les sociétés face aux risques </vt:lpstr>
      <vt:lpstr>Définition d’un aléa</vt:lpstr>
      <vt:lpstr>Présentation PowerPoint</vt:lpstr>
      <vt:lpstr>Définition d’un risque</vt:lpstr>
      <vt:lpstr>Présentation PowerPoint</vt:lpstr>
      <vt:lpstr>Présentation PowerPoint</vt:lpstr>
      <vt:lpstr>vulnérabilité</vt:lpstr>
      <vt:lpstr>Le parcours et la puissance du cyclone Dorian </vt:lpstr>
      <vt:lpstr>Présentation PowerPoint</vt:lpstr>
      <vt:lpstr>Etude de cas sur le bangladesh</vt:lpstr>
      <vt:lpstr>Les inondations des exploitations agricoles après un cyclone en 2018</vt:lpstr>
      <vt:lpstr>Un bidonville à dakha</vt:lpstr>
      <vt:lpstr>Présentation PowerPoint</vt:lpstr>
      <vt:lpstr>Présentation PowerPoint</vt:lpstr>
      <vt:lpstr>Dans le golfe du bengale, les populations sont fortement exposées aux inondations. Elles construisent des digues de boue pour se protéger.</vt:lpstr>
      <vt:lpstr>Présentation PowerPoint</vt:lpstr>
      <vt:lpstr>Présentation PowerPoint</vt:lpstr>
      <vt:lpstr>2. Des ressources majeures sous pression </vt:lpstr>
      <vt:lpstr>Carte interactive page 286-287</vt:lpstr>
      <vt:lpstr>L’évolution de la production pétrolière mondiale </vt:lpstr>
      <vt:lpstr>Energie primaire</vt:lpstr>
      <vt:lpstr>Présentation PowerPoint</vt:lpstr>
      <vt:lpstr>3. Étude de cas en France : des milieux entre valorisation et protection </vt:lpstr>
      <vt:lpstr>Les 12 régions de la france métropolitaine</vt:lpstr>
      <vt:lpstr>Présentation PowerPoint</vt:lpstr>
      <vt:lpstr>Fleuves et cours d’eau en france</vt:lpstr>
      <vt:lpstr>Présentation PowerPoint</vt:lpstr>
      <vt:lpstr>Les vignobles angevins</vt:lpstr>
      <vt:lpstr>L’évolution des ardoisières de trélazé</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THEME 1 SOCIÉTÉS ET ENVIRONNEMENTS : DES ÉQUILIBRES FRAGILES   </dc:title>
  <dc:creator>sylvie Bernay</dc:creator>
  <cp:lastModifiedBy>sylvie Bernay</cp:lastModifiedBy>
  <cp:revision>19</cp:revision>
  <dcterms:created xsi:type="dcterms:W3CDTF">2019-09-18T15:32:52Z</dcterms:created>
  <dcterms:modified xsi:type="dcterms:W3CDTF">2024-10-18T11:20:29Z</dcterms:modified>
</cp:coreProperties>
</file>