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294DB-B786-4617-9B77-D6F17E28BC4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8A239D6-DA8E-4143-8377-8B4AAD2F6A8F}">
      <dgm:prSet/>
      <dgm:spPr/>
      <dgm:t>
        <a:bodyPr/>
        <a:lstStyle/>
        <a:p>
          <a:r>
            <a:rPr lang="fr-FR"/>
            <a:t>" Le Bien Commun de toute société (quelle qu'en soit l'étendue et la fin : famille, pays, humanité …) comprend essentiellement trois éléments ou fins :</a:t>
          </a:r>
          <a:endParaRPr lang="en-US"/>
        </a:p>
      </dgm:t>
    </dgm:pt>
    <dgm:pt modelId="{740ACFD9-6B2B-41DA-94F9-EAD569E6DEE7}" type="parTrans" cxnId="{850F70A7-AA8B-441D-A28E-88E34F2325B5}">
      <dgm:prSet/>
      <dgm:spPr/>
      <dgm:t>
        <a:bodyPr/>
        <a:lstStyle/>
        <a:p>
          <a:endParaRPr lang="en-US"/>
        </a:p>
      </dgm:t>
    </dgm:pt>
    <dgm:pt modelId="{DEC66AA5-E073-4C4E-A2F4-EB1CF0AE2F63}" type="sibTrans" cxnId="{850F70A7-AA8B-441D-A28E-88E34F2325B5}">
      <dgm:prSet/>
      <dgm:spPr/>
      <dgm:t>
        <a:bodyPr/>
        <a:lstStyle/>
        <a:p>
          <a:endParaRPr lang="en-US"/>
        </a:p>
      </dgm:t>
    </dgm:pt>
    <dgm:pt modelId="{F2FC5005-6126-4718-AB0C-B2E653626D81}">
      <dgm:prSet/>
      <dgm:spPr/>
      <dgm:t>
        <a:bodyPr/>
        <a:lstStyle/>
        <a:p>
          <a:r>
            <a:rPr lang="fr-FR"/>
            <a:t>1°) À  la base</a:t>
          </a:r>
          <a:r>
            <a:rPr lang="fr-FR" u="sng"/>
            <a:t>, l'existence et la sécurité de ses membres </a:t>
          </a:r>
          <a:r>
            <a:rPr lang="fr-FR"/>
            <a:t>dans un état de coexistence paisible, permettant les échanges essentiels à la vie du groupe.</a:t>
          </a:r>
          <a:endParaRPr lang="en-US"/>
        </a:p>
      </dgm:t>
    </dgm:pt>
    <dgm:pt modelId="{E2253E97-9286-44BF-9731-A8AF8BD8084C}" type="parTrans" cxnId="{D710C493-E2A1-476D-ABD7-4495FCC80F86}">
      <dgm:prSet/>
      <dgm:spPr/>
      <dgm:t>
        <a:bodyPr/>
        <a:lstStyle/>
        <a:p>
          <a:endParaRPr lang="en-US"/>
        </a:p>
      </dgm:t>
    </dgm:pt>
    <dgm:pt modelId="{8284343F-0133-4E0C-8411-123253A9E32F}" type="sibTrans" cxnId="{D710C493-E2A1-476D-ABD7-4495FCC80F86}">
      <dgm:prSet/>
      <dgm:spPr/>
      <dgm:t>
        <a:bodyPr/>
        <a:lstStyle/>
        <a:p>
          <a:endParaRPr lang="en-US"/>
        </a:p>
      </dgm:t>
    </dgm:pt>
    <dgm:pt modelId="{84C9299D-81DB-469D-8006-5FE3DAE3E6DA}">
      <dgm:prSet/>
      <dgm:spPr/>
      <dgm:t>
        <a:bodyPr/>
        <a:lstStyle/>
        <a:p>
          <a:r>
            <a:rPr lang="fr-FR"/>
            <a:t>2° </a:t>
          </a:r>
          <a:r>
            <a:rPr lang="fr-FR" u="sng"/>
            <a:t>L'ordre du droit</a:t>
          </a:r>
          <a:r>
            <a:rPr lang="fr-FR"/>
            <a:t>, ensemble des règles juridiques et institutions se développant sous l'égide de la </a:t>
          </a:r>
          <a:r>
            <a:rPr lang="fr-FR" u="sng"/>
            <a:t>justice </a:t>
          </a:r>
          <a:r>
            <a:rPr lang="fr-FR"/>
            <a:t>et le contrôle de l'autorité.</a:t>
          </a:r>
          <a:endParaRPr lang="en-US"/>
        </a:p>
      </dgm:t>
    </dgm:pt>
    <dgm:pt modelId="{1C2F2E4F-9981-48DE-AFC8-E23C53B668A0}" type="parTrans" cxnId="{B7260597-9F4A-43A8-BDB7-A8A85E60FFF9}">
      <dgm:prSet/>
      <dgm:spPr/>
      <dgm:t>
        <a:bodyPr/>
        <a:lstStyle/>
        <a:p>
          <a:endParaRPr lang="en-US"/>
        </a:p>
      </dgm:t>
    </dgm:pt>
    <dgm:pt modelId="{597DD1DA-4C98-483D-9CBE-209100795F90}" type="sibTrans" cxnId="{B7260597-9F4A-43A8-BDB7-A8A85E60FFF9}">
      <dgm:prSet/>
      <dgm:spPr/>
      <dgm:t>
        <a:bodyPr/>
        <a:lstStyle/>
        <a:p>
          <a:endParaRPr lang="en-US"/>
        </a:p>
      </dgm:t>
    </dgm:pt>
    <dgm:pt modelId="{6348C066-83AA-4BB0-8BF4-F57F28CC3C2B}">
      <dgm:prSet/>
      <dgm:spPr/>
      <dgm:t>
        <a:bodyPr/>
        <a:lstStyle/>
        <a:p>
          <a:r>
            <a:rPr lang="fr-FR"/>
            <a:t>3° Au sommet, l'Idéal, (...) – Idée directrice qui est la raison d'être de la Société et, pour ses membres, leur raison de vivre associés.</a:t>
          </a:r>
          <a:endParaRPr lang="en-US"/>
        </a:p>
      </dgm:t>
    </dgm:pt>
    <dgm:pt modelId="{D14183EE-C357-4098-9409-DA2228EDF2B9}" type="parTrans" cxnId="{04C38211-1C59-4A16-86AB-B5CC3E7FC3B3}">
      <dgm:prSet/>
      <dgm:spPr/>
      <dgm:t>
        <a:bodyPr/>
        <a:lstStyle/>
        <a:p>
          <a:endParaRPr lang="en-US"/>
        </a:p>
      </dgm:t>
    </dgm:pt>
    <dgm:pt modelId="{7E4A0EE5-1708-4106-95D1-BDA61657D8D9}" type="sibTrans" cxnId="{04C38211-1C59-4A16-86AB-B5CC3E7FC3B3}">
      <dgm:prSet/>
      <dgm:spPr/>
      <dgm:t>
        <a:bodyPr/>
        <a:lstStyle/>
        <a:p>
          <a:endParaRPr lang="en-US"/>
        </a:p>
      </dgm:t>
    </dgm:pt>
    <dgm:pt modelId="{7CFDC36E-8054-BF4D-8028-7812E98EACE9}" type="pres">
      <dgm:prSet presAssocID="{418294DB-B786-4617-9B77-D6F17E28BC49}" presName="linear" presStyleCnt="0">
        <dgm:presLayoutVars>
          <dgm:animLvl val="lvl"/>
          <dgm:resizeHandles val="exact"/>
        </dgm:presLayoutVars>
      </dgm:prSet>
      <dgm:spPr/>
    </dgm:pt>
    <dgm:pt modelId="{5CC2C586-F68B-8342-AF1C-15CFD15E7E88}" type="pres">
      <dgm:prSet presAssocID="{98A239D6-DA8E-4143-8377-8B4AAD2F6A8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6BFCA45-7C35-1D4B-A965-06857DFAF552}" type="pres">
      <dgm:prSet presAssocID="{DEC66AA5-E073-4C4E-A2F4-EB1CF0AE2F63}" presName="spacer" presStyleCnt="0"/>
      <dgm:spPr/>
    </dgm:pt>
    <dgm:pt modelId="{FAF04AF4-2A49-7A4F-8A8C-9CBE8DBB31EB}" type="pres">
      <dgm:prSet presAssocID="{F2FC5005-6126-4718-AB0C-B2E653626D8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92A3D10-AD12-2148-8C1E-A5C698FC2C72}" type="pres">
      <dgm:prSet presAssocID="{8284343F-0133-4E0C-8411-123253A9E32F}" presName="spacer" presStyleCnt="0"/>
      <dgm:spPr/>
    </dgm:pt>
    <dgm:pt modelId="{62279E36-4644-A74D-BE51-1A50A7651E77}" type="pres">
      <dgm:prSet presAssocID="{84C9299D-81DB-469D-8006-5FE3DAE3E6D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D2D58CA-C9C7-1C43-A02C-68E9B1EF8DFC}" type="pres">
      <dgm:prSet presAssocID="{597DD1DA-4C98-483D-9CBE-209100795F90}" presName="spacer" presStyleCnt="0"/>
      <dgm:spPr/>
    </dgm:pt>
    <dgm:pt modelId="{84B84DCD-2882-064D-BE19-088D160F4E5D}" type="pres">
      <dgm:prSet presAssocID="{6348C066-83AA-4BB0-8BF4-F57F28CC3C2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87F2C0C-0662-CB45-90D4-D2B455E97DCF}" type="presOf" srcId="{418294DB-B786-4617-9B77-D6F17E28BC49}" destId="{7CFDC36E-8054-BF4D-8028-7812E98EACE9}" srcOrd="0" destOrd="0" presId="urn:microsoft.com/office/officeart/2005/8/layout/vList2"/>
    <dgm:cxn modelId="{04C38211-1C59-4A16-86AB-B5CC3E7FC3B3}" srcId="{418294DB-B786-4617-9B77-D6F17E28BC49}" destId="{6348C066-83AA-4BB0-8BF4-F57F28CC3C2B}" srcOrd="3" destOrd="0" parTransId="{D14183EE-C357-4098-9409-DA2228EDF2B9}" sibTransId="{7E4A0EE5-1708-4106-95D1-BDA61657D8D9}"/>
    <dgm:cxn modelId="{B77E4857-767B-E84B-AFF5-CEDE241357E9}" type="presOf" srcId="{F2FC5005-6126-4718-AB0C-B2E653626D81}" destId="{FAF04AF4-2A49-7A4F-8A8C-9CBE8DBB31EB}" srcOrd="0" destOrd="0" presId="urn:microsoft.com/office/officeart/2005/8/layout/vList2"/>
    <dgm:cxn modelId="{DB9E2F81-CF37-0345-BF24-9859428511CC}" type="presOf" srcId="{6348C066-83AA-4BB0-8BF4-F57F28CC3C2B}" destId="{84B84DCD-2882-064D-BE19-088D160F4E5D}" srcOrd="0" destOrd="0" presId="urn:microsoft.com/office/officeart/2005/8/layout/vList2"/>
    <dgm:cxn modelId="{D710C493-E2A1-476D-ABD7-4495FCC80F86}" srcId="{418294DB-B786-4617-9B77-D6F17E28BC49}" destId="{F2FC5005-6126-4718-AB0C-B2E653626D81}" srcOrd="1" destOrd="0" parTransId="{E2253E97-9286-44BF-9731-A8AF8BD8084C}" sibTransId="{8284343F-0133-4E0C-8411-123253A9E32F}"/>
    <dgm:cxn modelId="{B7260597-9F4A-43A8-BDB7-A8A85E60FFF9}" srcId="{418294DB-B786-4617-9B77-D6F17E28BC49}" destId="{84C9299D-81DB-469D-8006-5FE3DAE3E6DA}" srcOrd="2" destOrd="0" parTransId="{1C2F2E4F-9981-48DE-AFC8-E23C53B668A0}" sibTransId="{597DD1DA-4C98-483D-9CBE-209100795F90}"/>
    <dgm:cxn modelId="{850F70A7-AA8B-441D-A28E-88E34F2325B5}" srcId="{418294DB-B786-4617-9B77-D6F17E28BC49}" destId="{98A239D6-DA8E-4143-8377-8B4AAD2F6A8F}" srcOrd="0" destOrd="0" parTransId="{740ACFD9-6B2B-41DA-94F9-EAD569E6DEE7}" sibTransId="{DEC66AA5-E073-4C4E-A2F4-EB1CF0AE2F63}"/>
    <dgm:cxn modelId="{9FE1D1AA-6247-0B44-8C99-EE7D715E88F9}" type="presOf" srcId="{84C9299D-81DB-469D-8006-5FE3DAE3E6DA}" destId="{62279E36-4644-A74D-BE51-1A50A7651E77}" srcOrd="0" destOrd="0" presId="urn:microsoft.com/office/officeart/2005/8/layout/vList2"/>
    <dgm:cxn modelId="{34406AB9-B536-7F4E-89BA-05A02485A72F}" type="presOf" srcId="{98A239D6-DA8E-4143-8377-8B4AAD2F6A8F}" destId="{5CC2C586-F68B-8342-AF1C-15CFD15E7E88}" srcOrd="0" destOrd="0" presId="urn:microsoft.com/office/officeart/2005/8/layout/vList2"/>
    <dgm:cxn modelId="{EC7DB84C-FF4F-5342-981D-A7D671BD6156}" type="presParOf" srcId="{7CFDC36E-8054-BF4D-8028-7812E98EACE9}" destId="{5CC2C586-F68B-8342-AF1C-15CFD15E7E88}" srcOrd="0" destOrd="0" presId="urn:microsoft.com/office/officeart/2005/8/layout/vList2"/>
    <dgm:cxn modelId="{0B79FA92-E6FC-7248-9E3C-5B0A7D591603}" type="presParOf" srcId="{7CFDC36E-8054-BF4D-8028-7812E98EACE9}" destId="{66BFCA45-7C35-1D4B-A965-06857DFAF552}" srcOrd="1" destOrd="0" presId="urn:microsoft.com/office/officeart/2005/8/layout/vList2"/>
    <dgm:cxn modelId="{C49FECA0-C201-0C43-8D54-913BB3B0F8BA}" type="presParOf" srcId="{7CFDC36E-8054-BF4D-8028-7812E98EACE9}" destId="{FAF04AF4-2A49-7A4F-8A8C-9CBE8DBB31EB}" srcOrd="2" destOrd="0" presId="urn:microsoft.com/office/officeart/2005/8/layout/vList2"/>
    <dgm:cxn modelId="{18C4E111-D3E4-CF4E-9F3B-20C6B367ADFB}" type="presParOf" srcId="{7CFDC36E-8054-BF4D-8028-7812E98EACE9}" destId="{092A3D10-AD12-2148-8C1E-A5C698FC2C72}" srcOrd="3" destOrd="0" presId="urn:microsoft.com/office/officeart/2005/8/layout/vList2"/>
    <dgm:cxn modelId="{2EB74F3F-5158-E640-839F-B22AA2FAEC28}" type="presParOf" srcId="{7CFDC36E-8054-BF4D-8028-7812E98EACE9}" destId="{62279E36-4644-A74D-BE51-1A50A7651E77}" srcOrd="4" destOrd="0" presId="urn:microsoft.com/office/officeart/2005/8/layout/vList2"/>
    <dgm:cxn modelId="{78FFB6B3-5570-8B4C-8AF4-243A5D204F6F}" type="presParOf" srcId="{7CFDC36E-8054-BF4D-8028-7812E98EACE9}" destId="{1D2D58CA-C9C7-1C43-A02C-68E9B1EF8DFC}" srcOrd="5" destOrd="0" presId="urn:microsoft.com/office/officeart/2005/8/layout/vList2"/>
    <dgm:cxn modelId="{8786918C-4FC5-F941-8562-AF8DF72DB35E}" type="presParOf" srcId="{7CFDC36E-8054-BF4D-8028-7812E98EACE9}" destId="{84B84DCD-2882-064D-BE19-088D160F4E5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2C586-F68B-8342-AF1C-15CFD15E7E88}">
      <dsp:nvSpPr>
        <dsp:cNvPr id="0" name=""/>
        <dsp:cNvSpPr/>
      </dsp:nvSpPr>
      <dsp:spPr>
        <a:xfrm>
          <a:off x="0" y="352044"/>
          <a:ext cx="6263640" cy="11547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" Le Bien Commun de toute société (quelle qu'en soit l'étendue et la fin : famille, pays, humanité …) comprend essentiellement trois éléments ou fins :</a:t>
          </a:r>
          <a:endParaRPr lang="en-US" sz="2100" kern="1200"/>
        </a:p>
      </dsp:txBody>
      <dsp:txXfrm>
        <a:off x="56372" y="408416"/>
        <a:ext cx="6150896" cy="1042045"/>
      </dsp:txXfrm>
    </dsp:sp>
    <dsp:sp modelId="{FAF04AF4-2A49-7A4F-8A8C-9CBE8DBB31EB}">
      <dsp:nvSpPr>
        <dsp:cNvPr id="0" name=""/>
        <dsp:cNvSpPr/>
      </dsp:nvSpPr>
      <dsp:spPr>
        <a:xfrm>
          <a:off x="0" y="1567314"/>
          <a:ext cx="6263640" cy="115478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1°) À  la base</a:t>
          </a:r>
          <a:r>
            <a:rPr lang="fr-FR" sz="2100" u="sng" kern="1200"/>
            <a:t>, l'existence et la sécurité de ses membres </a:t>
          </a:r>
          <a:r>
            <a:rPr lang="fr-FR" sz="2100" kern="1200"/>
            <a:t>dans un état de coexistence paisible, permettant les échanges essentiels à la vie du groupe.</a:t>
          </a:r>
          <a:endParaRPr lang="en-US" sz="2100" kern="1200"/>
        </a:p>
      </dsp:txBody>
      <dsp:txXfrm>
        <a:off x="56372" y="1623686"/>
        <a:ext cx="6150896" cy="1042045"/>
      </dsp:txXfrm>
    </dsp:sp>
    <dsp:sp modelId="{62279E36-4644-A74D-BE51-1A50A7651E77}">
      <dsp:nvSpPr>
        <dsp:cNvPr id="0" name=""/>
        <dsp:cNvSpPr/>
      </dsp:nvSpPr>
      <dsp:spPr>
        <a:xfrm>
          <a:off x="0" y="2782584"/>
          <a:ext cx="6263640" cy="115478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2° </a:t>
          </a:r>
          <a:r>
            <a:rPr lang="fr-FR" sz="2100" u="sng" kern="1200"/>
            <a:t>L'ordre du droit</a:t>
          </a:r>
          <a:r>
            <a:rPr lang="fr-FR" sz="2100" kern="1200"/>
            <a:t>, ensemble des règles juridiques et institutions se développant sous l'égide de la </a:t>
          </a:r>
          <a:r>
            <a:rPr lang="fr-FR" sz="2100" u="sng" kern="1200"/>
            <a:t>justice </a:t>
          </a:r>
          <a:r>
            <a:rPr lang="fr-FR" sz="2100" kern="1200"/>
            <a:t>et le contrôle de l'autorité.</a:t>
          </a:r>
          <a:endParaRPr lang="en-US" sz="2100" kern="1200"/>
        </a:p>
      </dsp:txBody>
      <dsp:txXfrm>
        <a:off x="56372" y="2838956"/>
        <a:ext cx="6150896" cy="1042045"/>
      </dsp:txXfrm>
    </dsp:sp>
    <dsp:sp modelId="{84B84DCD-2882-064D-BE19-088D160F4E5D}">
      <dsp:nvSpPr>
        <dsp:cNvPr id="0" name=""/>
        <dsp:cNvSpPr/>
      </dsp:nvSpPr>
      <dsp:spPr>
        <a:xfrm>
          <a:off x="0" y="3997854"/>
          <a:ext cx="6263640" cy="115478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3° Au sommet, l'Idéal, (...) – Idée directrice qui est la raison d'être de la Société et, pour ses membres, leur raison de vivre associés.</a:t>
          </a:r>
          <a:endParaRPr lang="en-US" sz="2100" kern="1200"/>
        </a:p>
      </dsp:txBody>
      <dsp:txXfrm>
        <a:off x="56372" y="4054226"/>
        <a:ext cx="6150896" cy="1042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B9878-E79A-AA46-87B7-D484849CD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38EA06-CB40-8F45-B79F-922D43232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6CD30E-CD4D-D14D-9214-DE417D551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234F55-EE22-E249-BF89-4AAB26FD5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B1AA6E-5414-D54F-9753-4BF490B67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39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68063-A73A-2D42-9827-EB8C7BA4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7EB9BA-49AF-C34B-AED2-34E89241B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5B2BFE-2F24-384F-8A5C-FCBFEE30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71DC3B-4F22-CF47-B68E-4D871758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8BB877-D54C-A740-9881-C0839BFF9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3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D908E-397C-7045-B874-08834162C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68EAE3-18D6-7E4A-9548-40BF7D6AA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CCBB59-2917-8944-B0DD-C242DA415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179DD1-C995-3744-A1DB-D47EA660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559D78-465C-F04F-A725-CEACFB57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130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C9206F-B0C8-794E-9B19-F83EC2CF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77D4D6-B292-0C4B-80B6-CD0342B95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37997A-653C-1243-ADE3-70D174D3B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AD9C2B-634D-B340-9808-37820B70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8B4344-A429-DD41-8D25-31F995C9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E18AE3-0E4B-2E4E-BDC8-DB975DB08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623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FA759-A636-D448-BF95-93A6E50A0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D8E0EF-64B4-444B-A00A-3B6010F6E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01CCDF-7A72-A741-BE3D-52BB5C1F5B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44A54F-DF1E-4549-96FE-58E9850D2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EFF74D-4DB2-A449-9D06-F3961A93DD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5B3CE2-E901-1049-BD0F-9BD82D81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EF73BF-4F87-8D4D-920F-2EC7B2B3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3C53FD-FD61-CC43-877B-6CBDB13EA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9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007B-3E34-1F4E-9181-8C8BA6A1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CAD295-DC5C-2A44-A894-F32438D0A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C6D4F1-FA88-C049-8AD7-0FD6816F3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C0A393-070E-6A42-B353-DB27C8446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30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1CCFAD2-CEF3-0B42-A6C7-EFAB2CBDC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32407A-2A89-A44A-9239-CB476BE8B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E5716F-1275-1740-87C8-79CBD8FB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45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04BD3E-19A1-D148-ADC8-3F416E34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9808A4-EA07-634D-9232-0B66AEF0D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003BED-6521-6E48-83E7-91C116290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64054F-C54F-A348-AE6A-00CE04BD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014C63-A2EB-B646-AAEB-59BA2C8D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0F343A-6A3F-914F-949E-8C863E60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581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53666-D3EE-D24D-9390-8783068F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3986D48-034D-5D4D-8343-10C09742EE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FC8213-7088-814A-9A53-9B9BD29DC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332831-9C53-3A40-8D8B-3C8774C0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E73DB4E-5FB3-0648-9284-2ABEEFDB4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1A4907-8D66-7B40-B411-BDE5AD64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85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9EEF4-4581-2A48-87AB-83E595A77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0A8E25-FF48-4449-A8F7-027A587E8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1E5AD0-E9E7-5B44-A0A1-2BEB77663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062FD7-38DE-734D-B1D4-D158268A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08072F-64A9-8F42-A855-2CC6AD732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59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D608D0A-6ED8-5E4E-A16C-B28DD7B4F9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D5EF0B-7104-0445-84A0-0E43FB098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D00F51-AAEE-4947-B591-2EF7EA944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587699-AB8C-8441-A7C9-63DB314A5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56522A-6AE2-8B41-AEE3-FD93CC137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22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B99732-243E-C845-80CD-3CC9E09E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4B3F81-C52D-6E45-A14F-736470F61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3729F0-5A0A-6D41-B1E4-E67CE21213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278DE-E9C4-794F-9CE0-5CF57B877FB8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65B631-6A2A-5743-AA54-03D9BEC78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9294F-0934-A740-9C75-4A3B123A3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037C-0DE6-214F-8791-510E0DBF02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10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704096-977C-6B42-8448-F48D958299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6813" r="7855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893722-B584-3949-A403-16D5ABA30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La société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C2798A-CDF9-3D4D-B48A-93AC0DC81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Education morale et civique – Premières </a:t>
            </a:r>
          </a:p>
        </p:txBody>
      </p:sp>
    </p:spTree>
    <p:extLst>
      <p:ext uri="{BB962C8B-B14F-4D97-AF65-F5344CB8AC3E}">
        <p14:creationId xmlns:p14="http://schemas.microsoft.com/office/powerpoint/2010/main" val="3704977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B31E52-96C0-0142-B4A3-00AB04EA4E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84" r="1028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7AD251A-58D7-2B4D-9027-525270C8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FR" sz="4000"/>
              <a:t>Définition d’un Etat de droit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E3047C-E828-794C-83B3-A7B918A4E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26" y="2421627"/>
            <a:ext cx="3822189" cy="3742762"/>
          </a:xfrm>
        </p:spPr>
        <p:txBody>
          <a:bodyPr>
            <a:normAutofit/>
          </a:bodyPr>
          <a:lstStyle/>
          <a:p>
            <a:r>
              <a:rPr lang="fr-FR" sz="2000" dirty="0"/>
              <a:t>État dont la puissance est limitée par le droit , c’est-à-dire par la Constitution et par les Lois.</a:t>
            </a:r>
          </a:p>
          <a:p>
            <a:r>
              <a:rPr lang="fr-FR" sz="2000" dirty="0"/>
              <a:t>Situation d’un pays dans lequel les dirigeants sont élus par les citoyens et où les droits de l’Homme sont garantis.</a:t>
            </a:r>
          </a:p>
        </p:txBody>
      </p:sp>
    </p:spTree>
    <p:extLst>
      <p:ext uri="{BB962C8B-B14F-4D97-AF65-F5344CB8AC3E}">
        <p14:creationId xmlns:p14="http://schemas.microsoft.com/office/powerpoint/2010/main" val="289797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295F1C-57AD-1348-AE75-7A666DBC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chemeClr val="bg1"/>
                </a:solidFill>
              </a:rPr>
              <a:t>Définition du Bien Commun par le père Gaston </a:t>
            </a:r>
            <a:r>
              <a:rPr lang="fr-FR" sz="6000" dirty="0" err="1">
                <a:solidFill>
                  <a:schemeClr val="bg1"/>
                </a:solidFill>
              </a:rPr>
              <a:t>Fessard</a:t>
            </a:r>
            <a:endParaRPr lang="fr-FR" sz="6000" dirty="0">
              <a:solidFill>
                <a:schemeClr val="bg1"/>
              </a:solidFill>
            </a:endParaRPr>
          </a:p>
        </p:txBody>
      </p:sp>
      <p:graphicFrame>
        <p:nvGraphicFramePr>
          <p:cNvPr id="12" name="Espace réservé du contenu 2">
            <a:extLst>
              <a:ext uri="{FF2B5EF4-FFF2-40B4-BE49-F238E27FC236}">
                <a16:creationId xmlns:a16="http://schemas.microsoft.com/office/drawing/2014/main" id="{FB9F30A3-7C5E-EE1A-1891-1B80C196B1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522096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339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55881-0EF6-2807-1C91-1277B54268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5242" b="104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1585F98-9F80-BD4D-9396-28C622512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Quatre formes de lien social selon Émile Durckheim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F07C9D-6467-4547-8B86-4DCA795A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Liens familiaux</a:t>
            </a:r>
          </a:p>
          <a:p>
            <a:r>
              <a:rPr lang="fr-FR">
                <a:solidFill>
                  <a:srgbClr val="FFFFFF"/>
                </a:solidFill>
              </a:rPr>
              <a:t>Liens amicaux </a:t>
            </a:r>
          </a:p>
          <a:p>
            <a:r>
              <a:rPr lang="fr-FR">
                <a:solidFill>
                  <a:srgbClr val="FFFFFF"/>
                </a:solidFill>
              </a:rPr>
              <a:t>Liens professionnels</a:t>
            </a:r>
          </a:p>
          <a:p>
            <a:r>
              <a:rPr lang="fr-FR">
                <a:solidFill>
                  <a:srgbClr val="FFFFFF"/>
                </a:solidFill>
              </a:rPr>
              <a:t>Liens de citoyenneté</a:t>
            </a:r>
          </a:p>
        </p:txBody>
      </p:sp>
    </p:spTree>
    <p:extLst>
      <p:ext uri="{BB962C8B-B14F-4D97-AF65-F5344CB8AC3E}">
        <p14:creationId xmlns:p14="http://schemas.microsoft.com/office/powerpoint/2010/main" val="810358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C85EF31-376A-8846-A83E-D1F176ABA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b="1"/>
              <a:t>Définitions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041115-118D-8E4C-A476-964847404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259" y="2120853"/>
            <a:ext cx="10515600" cy="3871762"/>
          </a:xfrm>
        </p:spPr>
        <p:txBody>
          <a:bodyPr>
            <a:normAutofit/>
          </a:bodyPr>
          <a:lstStyle/>
          <a:p>
            <a:r>
              <a:rPr lang="fr-FR" sz="2400" b="1"/>
              <a:t>Droit : </a:t>
            </a:r>
            <a:r>
              <a:rPr lang="fr-FR" sz="2400"/>
              <a:t>à l’échelle d’une société, ensemble des règles qui s’imposent à ses membres. À l’échelle individuelle, faculté d’une personne à agir de telle ou telle façon en accord avec l’autorité publique (droit de vote, droit de circuler).</a:t>
            </a:r>
          </a:p>
          <a:p>
            <a:r>
              <a:rPr lang="fr-FR" sz="2400" b="1"/>
              <a:t>Juridiction :</a:t>
            </a:r>
            <a:r>
              <a:rPr lang="fr-FR" sz="2400"/>
              <a:t> ensemble de tribunaux ayant le pouvoir de rendre la justice</a:t>
            </a:r>
          </a:p>
          <a:p>
            <a:r>
              <a:rPr lang="fr-FR" sz="2400" b="1"/>
              <a:t>Loi : </a:t>
            </a:r>
            <a:r>
              <a:rPr lang="fr-FR" sz="2400"/>
              <a:t>texte juridique qui s’impose à tous les citoyens placés sous le contrôle de l’Etat.</a:t>
            </a:r>
          </a:p>
          <a:p>
            <a:r>
              <a:rPr lang="fr-FR" sz="2400" b="1"/>
              <a:t>Sûreté : </a:t>
            </a:r>
            <a:r>
              <a:rPr lang="fr-FR" sz="2400"/>
              <a:t>sécurité</a:t>
            </a:r>
          </a:p>
          <a:p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3681694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6C250-A3AC-FF9E-53CF-54ACE6EEDB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Figaro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95A98-6636-1C44-DBBD-3BDDD4F1A9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Semaine du 25 septembre </a:t>
            </a:r>
          </a:p>
        </p:txBody>
      </p:sp>
    </p:spTree>
    <p:extLst>
      <p:ext uri="{BB962C8B-B14F-4D97-AF65-F5344CB8AC3E}">
        <p14:creationId xmlns:p14="http://schemas.microsoft.com/office/powerpoint/2010/main" val="2683626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>
            <a:extLst>
              <a:ext uri="{FF2B5EF4-FFF2-40B4-BE49-F238E27FC236}">
                <a16:creationId xmlns:a16="http://schemas.microsoft.com/office/drawing/2014/main" id="{21282691-1A9F-EBE4-DB88-DD7A97E3C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9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4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76F00887-60E1-3BAA-7AAD-622F3BE5C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65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030BE2F0-C2B1-E9A6-4EF6-356F2BA0F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719" b="102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94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D21811B2-A110-E396-8686-8C10D2926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776" b="172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8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BA928BE5-FC53-337D-9A24-56C4332AD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8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16013A53-3F00-9F31-535E-1D9EF4E8B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09" b="1810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932463B8-BC37-8208-D42F-BA65D9A58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785" b="32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21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68833A60-034F-DC0C-EDDE-8405EB388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074" b="1594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160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Grand écran</PresentationFormat>
  <Paragraphs>20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La société</vt:lpstr>
      <vt:lpstr>Définition d’un Etat de droit</vt:lpstr>
      <vt:lpstr>Définition du Bien Commun par le père Gaston Fessard</vt:lpstr>
      <vt:lpstr>Quatre formes de lien social selon Émile Durckheim</vt:lpstr>
      <vt:lpstr>Définitions </vt:lpstr>
      <vt:lpstr>Le Figaro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société</dc:title>
  <dc:creator>sylvie Bernay</dc:creator>
  <cp:lastModifiedBy>sylvie Bernay</cp:lastModifiedBy>
  <cp:revision>3</cp:revision>
  <dcterms:created xsi:type="dcterms:W3CDTF">2022-09-16T13:07:47Z</dcterms:created>
  <dcterms:modified xsi:type="dcterms:W3CDTF">2023-11-09T14:20:16Z</dcterms:modified>
</cp:coreProperties>
</file>