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1" r:id="rId4"/>
    <p:sldId id="258" r:id="rId5"/>
    <p:sldId id="259" r:id="rId6"/>
    <p:sldId id="263" r:id="rId7"/>
    <p:sldId id="260" r:id="rId8"/>
    <p:sldId id="266" r:id="rId9"/>
    <p:sldId id="262" r:id="rId10"/>
    <p:sldId id="265" r:id="rId11"/>
    <p:sldId id="264" r:id="rId12"/>
    <p:sldId id="268" r:id="rId13"/>
    <p:sldId id="270" r:id="rId14"/>
    <p:sldId id="269" r:id="rId15"/>
    <p:sldId id="284" r:id="rId16"/>
    <p:sldId id="271" r:id="rId17"/>
    <p:sldId id="267" r:id="rId18"/>
    <p:sldId id="287" r:id="rId19"/>
    <p:sldId id="285" r:id="rId20"/>
    <p:sldId id="286" r:id="rId21"/>
    <p:sldId id="288" r:id="rId22"/>
    <p:sldId id="289" r:id="rId23"/>
    <p:sldId id="290" r:id="rId24"/>
    <p:sldId id="291"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3"/>
  </p:normalViewPr>
  <p:slideViewPr>
    <p:cSldViewPr snapToGrid="0" snapToObjects="1">
      <p:cViewPr varScale="1">
        <p:scale>
          <a:sx n="104" d="100"/>
          <a:sy n="104" d="100"/>
        </p:scale>
        <p:origin x="232"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552D2-3837-E748-B8A7-43B60F27215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C276FD5-EE36-7844-B210-CD340DE4C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17F4CE2-11AF-F441-BFF2-42D9CB1908E3}"/>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5" name="Espace réservé du pied de page 4">
            <a:extLst>
              <a:ext uri="{FF2B5EF4-FFF2-40B4-BE49-F238E27FC236}">
                <a16:creationId xmlns:a16="http://schemas.microsoft.com/office/drawing/2014/main" id="{7BA510E7-4C5A-8C4A-8011-DA40C9FA1B3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01D60C-BDAD-8B44-9B3A-CAC1A5CE5DB4}"/>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591006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BC3BB7-B7CC-484C-B6BB-F98BDABC8EF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99A5CFC-BCA4-AD45-9C51-5F5CA06E16A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30E52B-6A19-4C4D-82EC-83B2F1FAB6E9}"/>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5" name="Espace réservé du pied de page 4">
            <a:extLst>
              <a:ext uri="{FF2B5EF4-FFF2-40B4-BE49-F238E27FC236}">
                <a16:creationId xmlns:a16="http://schemas.microsoft.com/office/drawing/2014/main" id="{44E2D6C3-358C-084B-A30B-66436505F4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1F65BB-2085-504A-B80B-50775AD9969D}"/>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3777254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4BD37D-5104-2742-A0DB-08BA8DAF144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A32CB3C-F96D-E240-AB53-737523263F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01AB702-9E08-9F45-88BF-071670D19DBD}"/>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5" name="Espace réservé du pied de page 4">
            <a:extLst>
              <a:ext uri="{FF2B5EF4-FFF2-40B4-BE49-F238E27FC236}">
                <a16:creationId xmlns:a16="http://schemas.microsoft.com/office/drawing/2014/main" id="{5116AC6B-E39F-D747-8D72-5F41CD3E361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9CB754-C0EA-7843-AD5A-FDAC74E4FFCF}"/>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3374874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4F7F0A-CDA8-2F4E-B942-1BF2FB521CD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E816C4E-E6AE-744A-ABCF-8B6CC2171DC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C4B911F-16F2-DC46-84BE-F1D427BB7E5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6AD5CF1-B04F-B64D-B4DA-004B09B2A10B}"/>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6" name="Espace réservé du pied de page 5">
            <a:extLst>
              <a:ext uri="{FF2B5EF4-FFF2-40B4-BE49-F238E27FC236}">
                <a16:creationId xmlns:a16="http://schemas.microsoft.com/office/drawing/2014/main" id="{488E6A49-8BDA-C745-AE57-495582BA2CC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943B68E-0595-884D-98D5-B2791F421198}"/>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2123630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D074C2-BECF-3E40-B769-59B2A0BCD14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8349A99-6BF5-D44E-9DB1-437136C53E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25904CA-6103-9540-AB4C-A78E6B057C4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FC8B173-EA1D-3942-AC84-4DA63D4754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D05B694-B152-9449-8FE2-66C74CCE5E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441204-27A7-6F4A-9667-161FE16C4244}"/>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8" name="Espace réservé du pied de page 7">
            <a:extLst>
              <a:ext uri="{FF2B5EF4-FFF2-40B4-BE49-F238E27FC236}">
                <a16:creationId xmlns:a16="http://schemas.microsoft.com/office/drawing/2014/main" id="{AEF59602-F895-F64B-AECA-F03C0A43DFA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D93183E-BD4C-2643-A39F-951905C7767E}"/>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3607493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D50079-9FC7-0748-947A-F7CF0372C32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2A0C1AA-05F5-D449-A7CF-5CCA1814EEAE}"/>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4" name="Espace réservé du pied de page 3">
            <a:extLst>
              <a:ext uri="{FF2B5EF4-FFF2-40B4-BE49-F238E27FC236}">
                <a16:creationId xmlns:a16="http://schemas.microsoft.com/office/drawing/2014/main" id="{ED1640E5-FAB3-C643-9D60-A992A93BB86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5FD38EF-CD7C-8240-B8F3-D45A8B23F1A1}"/>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2475696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EFC22A-C5E7-8E4F-A379-330E849E437E}"/>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3" name="Espace réservé du pied de page 2">
            <a:extLst>
              <a:ext uri="{FF2B5EF4-FFF2-40B4-BE49-F238E27FC236}">
                <a16:creationId xmlns:a16="http://schemas.microsoft.com/office/drawing/2014/main" id="{CD2A2D07-3394-3A4F-A3BF-E68550998C4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593E178-FE8D-0048-8D2B-F6C297D06D61}"/>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2883058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1A22E0-5F5B-2441-AFB1-759C45DC76C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07D9D39-398F-E54C-BC05-09EC8A074E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4CE2810-4268-E84B-9917-82CD5F930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0D15CC-A5C7-3F4C-BCD4-78B5C9C7BEDE}"/>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6" name="Espace réservé du pied de page 5">
            <a:extLst>
              <a:ext uri="{FF2B5EF4-FFF2-40B4-BE49-F238E27FC236}">
                <a16:creationId xmlns:a16="http://schemas.microsoft.com/office/drawing/2014/main" id="{0A9F297F-5233-4149-B6C1-8BAA661164A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3EAD9C5-7AFC-7D49-B63C-F35DEEDACE25}"/>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303572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CEFE62-DD06-F340-8C2B-A2C3FA3A797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FC6BA9D-7EFF-BE49-9B63-BEC6CF395A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8A5DDD2-8026-7D42-B6DE-BE65B0B14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E504F20-CB5B-854C-8C8B-C728EC6F245D}"/>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6" name="Espace réservé du pied de page 5">
            <a:extLst>
              <a:ext uri="{FF2B5EF4-FFF2-40B4-BE49-F238E27FC236}">
                <a16:creationId xmlns:a16="http://schemas.microsoft.com/office/drawing/2014/main" id="{DA890D11-B30E-4B45-9FFA-FF5D5467E18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39E7BB7-B227-BD43-8790-27F4CBEE971E}"/>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3980231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01ECEB-52CE-1648-8153-5FF0C8A884D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D51DB3-2EA5-6F41-B3B8-20A86495229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5162873-A7AE-F647-BD84-3806375047E1}"/>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5" name="Espace réservé du pied de page 4">
            <a:extLst>
              <a:ext uri="{FF2B5EF4-FFF2-40B4-BE49-F238E27FC236}">
                <a16:creationId xmlns:a16="http://schemas.microsoft.com/office/drawing/2014/main" id="{531F5167-739C-6A40-A307-CBBD473A87B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FADAC19-E206-B14E-B5DF-8874FD1122E0}"/>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978927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C0C1835-DB7C-814E-8366-35BA8C2735F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5E305B9-4901-6A42-A325-515C005DB8A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4CABC5B-24BE-FF42-9586-4CB37FD7FEBA}"/>
              </a:ext>
            </a:extLst>
          </p:cNvPr>
          <p:cNvSpPr>
            <a:spLocks noGrp="1"/>
          </p:cNvSpPr>
          <p:nvPr>
            <p:ph type="dt" sz="half" idx="10"/>
          </p:nvPr>
        </p:nvSpPr>
        <p:spPr/>
        <p:txBody>
          <a:bodyPr/>
          <a:lstStyle/>
          <a:p>
            <a:fld id="{13EC3233-0163-AA4E-8B89-E7124EFEA267}" type="datetimeFigureOut">
              <a:rPr lang="fr-FR" smtClean="0"/>
              <a:t>27/09/2022</a:t>
            </a:fld>
            <a:endParaRPr lang="fr-FR"/>
          </a:p>
        </p:txBody>
      </p:sp>
      <p:sp>
        <p:nvSpPr>
          <p:cNvPr id="5" name="Espace réservé du pied de page 4">
            <a:extLst>
              <a:ext uri="{FF2B5EF4-FFF2-40B4-BE49-F238E27FC236}">
                <a16:creationId xmlns:a16="http://schemas.microsoft.com/office/drawing/2014/main" id="{ED0CBC9F-1104-264F-98D3-8F3074CCDC9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29349F4-4AA7-8244-8524-29407B852C23}"/>
              </a:ext>
            </a:extLst>
          </p:cNvPr>
          <p:cNvSpPr>
            <a:spLocks noGrp="1"/>
          </p:cNvSpPr>
          <p:nvPr>
            <p:ph type="sldNum" sz="quarter" idx="12"/>
          </p:nvPr>
        </p:nvSpPr>
        <p:spPr/>
        <p:txBody>
          <a:bodyPr/>
          <a:lstStyle/>
          <a:p>
            <a:fld id="{28F3EDCF-71EC-5542-9E35-91CAEC6D76B3}" type="slidenum">
              <a:rPr lang="fr-FR" smtClean="0"/>
              <a:t>‹N°›</a:t>
            </a:fld>
            <a:endParaRPr lang="fr-FR"/>
          </a:p>
        </p:txBody>
      </p:sp>
    </p:spTree>
    <p:extLst>
      <p:ext uri="{BB962C8B-B14F-4D97-AF65-F5344CB8AC3E}">
        <p14:creationId xmlns:p14="http://schemas.microsoft.com/office/powerpoint/2010/main" val="3341937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66D1570-1C29-AA45-B7CE-262CD06E2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E0C26A6-EEFF-D04B-865E-AC27DB72A8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008C639-712D-A547-85C7-070FECEC81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EC3233-0163-AA4E-8B89-E7124EFEA267}" type="datetimeFigureOut">
              <a:rPr lang="fr-FR" smtClean="0"/>
              <a:t>27/09/2022</a:t>
            </a:fld>
            <a:endParaRPr lang="fr-FR"/>
          </a:p>
        </p:txBody>
      </p:sp>
      <p:sp>
        <p:nvSpPr>
          <p:cNvPr id="5" name="Espace réservé du pied de page 4">
            <a:extLst>
              <a:ext uri="{FF2B5EF4-FFF2-40B4-BE49-F238E27FC236}">
                <a16:creationId xmlns:a16="http://schemas.microsoft.com/office/drawing/2014/main" id="{EB644172-0E8C-294B-8A7D-E3D9A14237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546305C-D12F-214C-924E-DAACE540EC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F3EDCF-71EC-5542-9E35-91CAEC6D76B3}" type="slidenum">
              <a:rPr lang="fr-FR" smtClean="0"/>
              <a:t>‹N°›</a:t>
            </a:fld>
            <a:endParaRPr lang="fr-FR"/>
          </a:p>
        </p:txBody>
      </p:sp>
    </p:spTree>
    <p:extLst>
      <p:ext uri="{BB962C8B-B14F-4D97-AF65-F5344CB8AC3E}">
        <p14:creationId xmlns:p14="http://schemas.microsoft.com/office/powerpoint/2010/main" val="4105570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776F9-DC76-B842-AB90-DC57E54D4408}"/>
              </a:ext>
            </a:extLst>
          </p:cNvPr>
          <p:cNvPicPr>
            <a:picLocks noChangeAspect="1"/>
          </p:cNvPicPr>
          <p:nvPr/>
        </p:nvPicPr>
        <p:blipFill rotWithShape="1">
          <a:blip r:embed="rId2">
            <a:alphaModFix amt="50000"/>
          </a:blip>
          <a:srcRect t="6197" r="-1" b="9813"/>
          <a:stretch/>
        </p:blipFill>
        <p:spPr>
          <a:xfrm>
            <a:off x="20" y="1"/>
            <a:ext cx="12191980" cy="6857999"/>
          </a:xfrm>
          <a:prstGeom prst="rect">
            <a:avLst/>
          </a:prstGeom>
        </p:spPr>
      </p:pic>
      <p:sp>
        <p:nvSpPr>
          <p:cNvPr id="2" name="Titre 1">
            <a:extLst>
              <a:ext uri="{FF2B5EF4-FFF2-40B4-BE49-F238E27FC236}">
                <a16:creationId xmlns:a16="http://schemas.microsoft.com/office/drawing/2014/main" id="{6AA54345-F473-B24E-A585-52F6B7B5FF5E}"/>
              </a:ext>
            </a:extLst>
          </p:cNvPr>
          <p:cNvSpPr>
            <a:spLocks noGrp="1"/>
          </p:cNvSpPr>
          <p:nvPr>
            <p:ph type="ctrTitle"/>
          </p:nvPr>
        </p:nvSpPr>
        <p:spPr>
          <a:xfrm>
            <a:off x="1524000" y="1122362"/>
            <a:ext cx="9144000" cy="2900518"/>
          </a:xfrm>
        </p:spPr>
        <p:txBody>
          <a:bodyPr>
            <a:normAutofit/>
          </a:bodyPr>
          <a:lstStyle/>
          <a:p>
            <a:r>
              <a:rPr lang="fr-FR" b="1">
                <a:solidFill>
                  <a:srgbClr val="FFFFFF"/>
                </a:solidFill>
              </a:rPr>
              <a:t>LES DROITS ET LES LIBERTES EN FRANCE</a:t>
            </a:r>
            <a:br>
              <a:rPr lang="fr-FR">
                <a:solidFill>
                  <a:srgbClr val="FFFFFF"/>
                </a:solidFill>
              </a:rPr>
            </a:br>
            <a:endParaRPr lang="fr-FR">
              <a:solidFill>
                <a:srgbClr val="FFFFFF"/>
              </a:solidFill>
            </a:endParaRPr>
          </a:p>
        </p:txBody>
      </p:sp>
      <p:sp>
        <p:nvSpPr>
          <p:cNvPr id="3" name="Sous-titre 2">
            <a:extLst>
              <a:ext uri="{FF2B5EF4-FFF2-40B4-BE49-F238E27FC236}">
                <a16:creationId xmlns:a16="http://schemas.microsoft.com/office/drawing/2014/main" id="{7A14D145-72AB-5C4A-9462-DED86EAEF8CE}"/>
              </a:ext>
            </a:extLst>
          </p:cNvPr>
          <p:cNvSpPr>
            <a:spLocks noGrp="1"/>
          </p:cNvSpPr>
          <p:nvPr>
            <p:ph type="subTitle" idx="1"/>
          </p:nvPr>
        </p:nvSpPr>
        <p:spPr>
          <a:xfrm>
            <a:off x="1524000" y="4159404"/>
            <a:ext cx="9144000" cy="1098395"/>
          </a:xfrm>
        </p:spPr>
        <p:txBody>
          <a:bodyPr>
            <a:normAutofit/>
          </a:bodyPr>
          <a:lstStyle/>
          <a:p>
            <a:r>
              <a:rPr lang="fr-FR" b="1">
                <a:solidFill>
                  <a:srgbClr val="FFFFFF"/>
                </a:solidFill>
              </a:rPr>
              <a:t>CHAPITRE 1</a:t>
            </a:r>
            <a:endParaRPr lang="fr-FR">
              <a:solidFill>
                <a:srgbClr val="FFFFFF"/>
              </a:solidFill>
            </a:endParaRPr>
          </a:p>
        </p:txBody>
      </p:sp>
    </p:spTree>
    <p:extLst>
      <p:ext uri="{BB962C8B-B14F-4D97-AF65-F5344CB8AC3E}">
        <p14:creationId xmlns:p14="http://schemas.microsoft.com/office/powerpoint/2010/main" val="351283361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CFB31E52-96C0-0142-B4A3-00AB04EA4EC9}"/>
              </a:ext>
            </a:extLst>
          </p:cNvPr>
          <p:cNvPicPr>
            <a:picLocks noChangeAspect="1"/>
          </p:cNvPicPr>
          <p:nvPr/>
        </p:nvPicPr>
        <p:blipFill rotWithShape="1">
          <a:blip r:embed="rId2">
            <a:alphaModFix amt="35000"/>
          </a:blip>
          <a:srcRect r="1" b="152"/>
          <a:stretch/>
        </p:blipFill>
        <p:spPr>
          <a:xfrm>
            <a:off x="20" y="10"/>
            <a:ext cx="12191980" cy="6857990"/>
          </a:xfrm>
          <a:prstGeom prst="rect">
            <a:avLst/>
          </a:prstGeom>
        </p:spPr>
      </p:pic>
      <p:sp>
        <p:nvSpPr>
          <p:cNvPr id="2" name="Titre 1">
            <a:extLst>
              <a:ext uri="{FF2B5EF4-FFF2-40B4-BE49-F238E27FC236}">
                <a16:creationId xmlns:a16="http://schemas.microsoft.com/office/drawing/2014/main" id="{57AD251A-58D7-2B4D-9027-525270C85CCF}"/>
              </a:ext>
            </a:extLst>
          </p:cNvPr>
          <p:cNvSpPr>
            <a:spLocks noGrp="1"/>
          </p:cNvSpPr>
          <p:nvPr>
            <p:ph type="title"/>
          </p:nvPr>
        </p:nvSpPr>
        <p:spPr>
          <a:xfrm>
            <a:off x="838200" y="365125"/>
            <a:ext cx="10515600" cy="1325563"/>
          </a:xfrm>
        </p:spPr>
        <p:txBody>
          <a:bodyPr>
            <a:normAutofit/>
          </a:bodyPr>
          <a:lstStyle/>
          <a:p>
            <a:r>
              <a:rPr lang="fr-FR">
                <a:solidFill>
                  <a:srgbClr val="FFFFFF"/>
                </a:solidFill>
              </a:rPr>
              <a:t>Définition d’un Etat de droit</a:t>
            </a:r>
          </a:p>
        </p:txBody>
      </p:sp>
      <p:sp>
        <p:nvSpPr>
          <p:cNvPr id="3" name="Espace réservé du contenu 2">
            <a:extLst>
              <a:ext uri="{FF2B5EF4-FFF2-40B4-BE49-F238E27FC236}">
                <a16:creationId xmlns:a16="http://schemas.microsoft.com/office/drawing/2014/main" id="{43E3047C-E828-794C-83B3-A7B918A4E9C7}"/>
              </a:ext>
            </a:extLst>
          </p:cNvPr>
          <p:cNvSpPr>
            <a:spLocks noGrp="1"/>
          </p:cNvSpPr>
          <p:nvPr>
            <p:ph idx="1"/>
          </p:nvPr>
        </p:nvSpPr>
        <p:spPr>
          <a:xfrm>
            <a:off x="838200" y="1825625"/>
            <a:ext cx="10515600" cy="4351338"/>
          </a:xfrm>
        </p:spPr>
        <p:txBody>
          <a:bodyPr>
            <a:normAutofit/>
          </a:bodyPr>
          <a:lstStyle/>
          <a:p>
            <a:r>
              <a:rPr lang="fr-FR">
                <a:solidFill>
                  <a:srgbClr val="FFFFFF"/>
                </a:solidFill>
              </a:rPr>
              <a:t>État dont la puissance est limitée par le droit , c’est-à-dire par la Constitution et par les Lois.</a:t>
            </a:r>
          </a:p>
          <a:p>
            <a:r>
              <a:rPr lang="fr-FR">
                <a:solidFill>
                  <a:srgbClr val="FFFFFF"/>
                </a:solidFill>
              </a:rPr>
              <a:t>Situation d’un pays dans lequel les dirigeants sont élus par les citoyens et où les droits de l’Homme sont garantis.</a:t>
            </a:r>
          </a:p>
        </p:txBody>
      </p:sp>
    </p:spTree>
    <p:extLst>
      <p:ext uri="{BB962C8B-B14F-4D97-AF65-F5344CB8AC3E}">
        <p14:creationId xmlns:p14="http://schemas.microsoft.com/office/powerpoint/2010/main" val="341882971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32EF4CA5-6BB5-024C-90E1-2B4735D3802F}"/>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b="1" kern="1200">
                <a:solidFill>
                  <a:schemeClr val="tx1"/>
                </a:solidFill>
                <a:latin typeface="+mj-lt"/>
                <a:ea typeface="+mj-ea"/>
                <a:cs typeface="+mj-cs"/>
              </a:rPr>
              <a:t>QUELLES SONT LES LIBERTES DES INDIVIDUS ?</a:t>
            </a:r>
            <a:br>
              <a:rPr lang="en-US" sz="6600" kern="1200">
                <a:solidFill>
                  <a:schemeClr val="tx1"/>
                </a:solidFill>
                <a:latin typeface="+mj-lt"/>
                <a:ea typeface="+mj-ea"/>
                <a:cs typeface="+mj-cs"/>
              </a:rPr>
            </a:br>
            <a:endParaRPr lang="en-US" sz="66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DB9BF35F-D4E3-6B4D-A88F-677D82AFD95F}"/>
              </a:ext>
            </a:extLst>
          </p:cNvPr>
          <p:cNvSpPr>
            <a:spLocks noGrp="1"/>
          </p:cNvSpPr>
          <p:nvPr>
            <p:ph type="body" idx="1"/>
          </p:nvPr>
        </p:nvSpPr>
        <p:spPr>
          <a:xfrm>
            <a:off x="838199" y="4983276"/>
            <a:ext cx="10512552" cy="1126680"/>
          </a:xfrm>
        </p:spPr>
        <p:txBody>
          <a:bodyPr vert="horz" lIns="91440" tIns="45720" rIns="91440" bIns="45720" rtlCol="0">
            <a:normAutofit/>
          </a:bodyPr>
          <a:lstStyle/>
          <a:p>
            <a:r>
              <a:rPr lang="en-US" kern="1200">
                <a:solidFill>
                  <a:schemeClr val="tx1"/>
                </a:solidFill>
                <a:latin typeface="+mn-lt"/>
                <a:ea typeface="+mn-ea"/>
                <a:cs typeface="+mn-cs"/>
              </a:rPr>
              <a:t>Première partie</a:t>
            </a:r>
          </a:p>
        </p:txBody>
      </p:sp>
      <p:sp>
        <p:nvSpPr>
          <p:cNvPr id="12"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239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C5ECF63-D6D0-884B-9262-884FE905BEE8}"/>
              </a:ext>
            </a:extLst>
          </p:cNvPr>
          <p:cNvSpPr>
            <a:spLocks noGrp="1"/>
          </p:cNvSpPr>
          <p:nvPr>
            <p:ph type="title"/>
          </p:nvPr>
        </p:nvSpPr>
        <p:spPr>
          <a:xfrm>
            <a:off x="630936" y="640080"/>
            <a:ext cx="4818888" cy="1481328"/>
          </a:xfrm>
        </p:spPr>
        <p:txBody>
          <a:bodyPr anchor="b">
            <a:normAutofit/>
          </a:bodyPr>
          <a:lstStyle/>
          <a:p>
            <a:r>
              <a:rPr lang="fr-FR" sz="3000" dirty="0"/>
              <a:t>Déclaration d’indépendance des Etats-Unis 4 juillet 1776</a:t>
            </a:r>
          </a:p>
        </p:txBody>
      </p:sp>
      <p:sp>
        <p:nvSpPr>
          <p:cNvPr id="1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2467D00B-33F7-6B4C-8B7C-16140FDE56E2}"/>
              </a:ext>
            </a:extLst>
          </p:cNvPr>
          <p:cNvSpPr>
            <a:spLocks noGrp="1"/>
          </p:cNvSpPr>
          <p:nvPr>
            <p:ph idx="1"/>
          </p:nvPr>
        </p:nvSpPr>
        <p:spPr>
          <a:xfrm>
            <a:off x="630936" y="2660904"/>
            <a:ext cx="4818888" cy="3547872"/>
          </a:xfrm>
        </p:spPr>
        <p:txBody>
          <a:bodyPr anchor="t">
            <a:normAutofit/>
          </a:bodyPr>
          <a:lstStyle/>
          <a:p>
            <a:r>
              <a:rPr lang="fr-FR" sz="2200"/>
              <a:t>Nous tenons pour évidentes par elles-mêmes les vérités suivantes : </a:t>
            </a:r>
            <a:r>
              <a:rPr lang="fr-FR" sz="2200" b="1"/>
              <a:t>tous les hommes sont créés égaux ; ils sont dotés par le Créateur de certains droits inaliénables ; parmi ces droits se trouvent la vie, la liberté et la recherche du bonheur</a:t>
            </a:r>
            <a:r>
              <a:rPr lang="fr-FR" sz="2200"/>
              <a:t>.</a:t>
            </a:r>
          </a:p>
        </p:txBody>
      </p:sp>
      <p:pic>
        <p:nvPicPr>
          <p:cNvPr id="5" name="Image 4">
            <a:extLst>
              <a:ext uri="{FF2B5EF4-FFF2-40B4-BE49-F238E27FC236}">
                <a16:creationId xmlns:a16="http://schemas.microsoft.com/office/drawing/2014/main" id="{476B7D46-1F77-C646-AF55-52B06C572229}"/>
              </a:ext>
            </a:extLst>
          </p:cNvPr>
          <p:cNvPicPr>
            <a:picLocks noChangeAspect="1"/>
          </p:cNvPicPr>
          <p:nvPr/>
        </p:nvPicPr>
        <p:blipFill>
          <a:blip r:embed="rId2"/>
          <a:stretch>
            <a:fillRect/>
          </a:stretch>
        </p:blipFill>
        <p:spPr>
          <a:xfrm>
            <a:off x="6483563" y="640080"/>
            <a:ext cx="4689938" cy="5577840"/>
          </a:xfrm>
          <a:prstGeom prst="rect">
            <a:avLst/>
          </a:prstGeom>
        </p:spPr>
      </p:pic>
    </p:spTree>
    <p:extLst>
      <p:ext uri="{BB962C8B-B14F-4D97-AF65-F5344CB8AC3E}">
        <p14:creationId xmlns:p14="http://schemas.microsoft.com/office/powerpoint/2010/main" val="3456675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961CAD5-8A6A-1646-9ABB-8A1F9B35BAD2}"/>
              </a:ext>
            </a:extLst>
          </p:cNvPr>
          <p:cNvSpPr>
            <a:spLocks noGrp="1"/>
          </p:cNvSpPr>
          <p:nvPr>
            <p:ph type="title"/>
          </p:nvPr>
        </p:nvSpPr>
        <p:spPr>
          <a:xfrm>
            <a:off x="572493" y="238539"/>
            <a:ext cx="11018520" cy="1434415"/>
          </a:xfrm>
        </p:spPr>
        <p:txBody>
          <a:bodyPr anchor="b">
            <a:normAutofit/>
          </a:bodyPr>
          <a:lstStyle/>
          <a:p>
            <a:r>
              <a:rPr lang="fr-FR" sz="4600"/>
              <a:t>Déclaration des Droits de l’Homme et du Citoyen (1789)</a:t>
            </a:r>
          </a:p>
        </p:txBody>
      </p:sp>
      <p:sp>
        <p:nvSpPr>
          <p:cNvPr id="1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6B934198-48E0-5240-A5B7-92077B0E72B1}"/>
              </a:ext>
            </a:extLst>
          </p:cNvPr>
          <p:cNvSpPr>
            <a:spLocks noGrp="1"/>
          </p:cNvSpPr>
          <p:nvPr>
            <p:ph idx="1"/>
          </p:nvPr>
        </p:nvSpPr>
        <p:spPr>
          <a:xfrm>
            <a:off x="572493" y="2071316"/>
            <a:ext cx="6713552" cy="4119172"/>
          </a:xfrm>
        </p:spPr>
        <p:txBody>
          <a:bodyPr anchor="t">
            <a:normAutofit/>
          </a:bodyPr>
          <a:lstStyle/>
          <a:p>
            <a:r>
              <a:rPr lang="fr-FR" sz="1700"/>
              <a:t>Les représentants du peuple français, constitués en Assemblée nationale, considérant que l'ignorance, l'oubli ou le mépris des droits de l'homme sont les seules causes des malheurs publics et de la corruption des gouvernements, ont résolu d'exposer, dans une déclaration solennelle, les droits naturels, inaliénables et sacrés de l'homme, afin que cette déclaration, constamment présente à tous les membres du corps social, leur rappelle sans cesse leurs droits et leurs devoirs ; afin que les actes du pouvoir législatif et ceux du pouvoir exécutif, pouvant être à chaque instant comparés avec le but de toute institution politique, en soient plus respectés ; afin que les réclamations des citoyens, fondées désormais sur des principes simples et incontestables, tournent toujours au maintien de la Constitution et au bonheur de tous.</a:t>
            </a:r>
            <a:br>
              <a:rPr lang="fr-FR" sz="1700"/>
            </a:br>
            <a:br>
              <a:rPr lang="fr-FR" sz="1700"/>
            </a:br>
            <a:r>
              <a:rPr lang="fr-FR" sz="1700"/>
              <a:t>En conséquence, l'Assemblée nationale reconnaît et déclare, en présence et sous les auspices de l'Être Suprême, les droits suivants de l'homme et du citoyen.</a:t>
            </a:r>
          </a:p>
          <a:p>
            <a:endParaRPr lang="fr-FR" sz="1700"/>
          </a:p>
        </p:txBody>
      </p:sp>
      <p:pic>
        <p:nvPicPr>
          <p:cNvPr id="5" name="Image 4">
            <a:extLst>
              <a:ext uri="{FF2B5EF4-FFF2-40B4-BE49-F238E27FC236}">
                <a16:creationId xmlns:a16="http://schemas.microsoft.com/office/drawing/2014/main" id="{5EFCE01C-368B-404B-8E43-96B71D194E87}"/>
              </a:ext>
            </a:extLst>
          </p:cNvPr>
          <p:cNvPicPr>
            <a:picLocks noChangeAspect="1"/>
          </p:cNvPicPr>
          <p:nvPr/>
        </p:nvPicPr>
        <p:blipFill rotWithShape="1">
          <a:blip r:embed="rId2"/>
          <a:srcRect l="22683" r="25270" b="-1"/>
          <a:stretch/>
        </p:blipFill>
        <p:spPr>
          <a:xfrm>
            <a:off x="7675658" y="2093976"/>
            <a:ext cx="3941064" cy="4096512"/>
          </a:xfrm>
          <a:prstGeom prst="rect">
            <a:avLst/>
          </a:prstGeom>
        </p:spPr>
      </p:pic>
    </p:spTree>
    <p:extLst>
      <p:ext uri="{BB962C8B-B14F-4D97-AF65-F5344CB8AC3E}">
        <p14:creationId xmlns:p14="http://schemas.microsoft.com/office/powerpoint/2010/main" val="208649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5A9221-AD6A-4346-BE90-AD0532C38A05}"/>
              </a:ext>
            </a:extLst>
          </p:cNvPr>
          <p:cNvSpPr>
            <a:spLocks noGrp="1"/>
          </p:cNvSpPr>
          <p:nvPr>
            <p:ph type="title"/>
          </p:nvPr>
        </p:nvSpPr>
        <p:spPr>
          <a:xfrm>
            <a:off x="572493" y="238539"/>
            <a:ext cx="11047013" cy="1434415"/>
          </a:xfrm>
        </p:spPr>
        <p:txBody>
          <a:bodyPr anchor="b">
            <a:normAutofit/>
          </a:bodyPr>
          <a:lstStyle/>
          <a:p>
            <a:r>
              <a:rPr lang="fr-FR" sz="5400"/>
              <a:t>Préambule de la Constitution de 1946</a:t>
            </a:r>
          </a:p>
        </p:txBody>
      </p:sp>
      <p:sp>
        <p:nvSpPr>
          <p:cNvPr id="12"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0BD1059A-A223-C54F-A433-97C1AF935CDF}"/>
              </a:ext>
            </a:extLst>
          </p:cNvPr>
          <p:cNvPicPr>
            <a:picLocks noChangeAspect="1"/>
          </p:cNvPicPr>
          <p:nvPr/>
        </p:nvPicPr>
        <p:blipFill rotWithShape="1">
          <a:blip r:embed="rId2"/>
          <a:srcRect l="18328" r="33342"/>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Espace réservé du contenu 2">
            <a:extLst>
              <a:ext uri="{FF2B5EF4-FFF2-40B4-BE49-F238E27FC236}">
                <a16:creationId xmlns:a16="http://schemas.microsoft.com/office/drawing/2014/main" id="{B98FC673-7B1A-DE49-A194-1E5B80D42C6D}"/>
              </a:ext>
            </a:extLst>
          </p:cNvPr>
          <p:cNvSpPr>
            <a:spLocks noGrp="1"/>
          </p:cNvSpPr>
          <p:nvPr>
            <p:ph idx="1"/>
          </p:nvPr>
        </p:nvSpPr>
        <p:spPr>
          <a:xfrm>
            <a:off x="4905955" y="2071316"/>
            <a:ext cx="6713552" cy="4114800"/>
          </a:xfrm>
        </p:spPr>
        <p:txBody>
          <a:bodyPr anchor="t">
            <a:normAutofit/>
          </a:bodyPr>
          <a:lstStyle/>
          <a:p>
            <a:r>
              <a:rPr lang="fr-FR" sz="2000"/>
              <a:t>La Nation assure à l'individu et à la famille les conditions nécessaires à leur développement. </a:t>
            </a:r>
            <a:r>
              <a:rPr lang="en-US" sz="2000"/>
              <a:t> </a:t>
            </a:r>
            <a:r>
              <a:rPr lang="fr-FR" sz="2000"/>
              <a:t>Elle garantit à tous, notamment à l'enfant, à la mère et aux vieux travailleurs, la protection de la santé, la sécurité matérielle, le repos et les loisirs. Tout être humain qui, en raison de son âge, de son état physique ou mental, de la situation économique, se trouve dans l'incapacité de travailler a le droit d'obtenir de la collectivité des moyens convenables d'existence. </a:t>
            </a:r>
            <a:r>
              <a:rPr lang="en-US" sz="2000"/>
              <a:t> </a:t>
            </a:r>
            <a:r>
              <a:rPr lang="fr-FR" sz="2000"/>
              <a:t>La Nation proclame la solidarité et l'égalité de tous les Français devant les charges qui résultent des calamités nationales. </a:t>
            </a:r>
          </a:p>
          <a:p>
            <a:r>
              <a:rPr lang="en-US" sz="2000"/>
              <a:t> </a:t>
            </a:r>
            <a:r>
              <a:rPr lang="fr-FR" sz="2000"/>
              <a:t>La Nation garantit l'égal accès de l'enfant et de l'adulte à l'instruction, à la formation professionnelle et à la culture. L'organisation de l'enseignement public gratuit et laïque à tous les degrés est un devoir de l'État. </a:t>
            </a:r>
            <a:r>
              <a:rPr lang="en-US" sz="2000"/>
              <a:t> </a:t>
            </a:r>
            <a:endParaRPr lang="fr-FR" sz="2000"/>
          </a:p>
          <a:p>
            <a:endParaRPr lang="fr-FR" sz="2000"/>
          </a:p>
        </p:txBody>
      </p:sp>
    </p:spTree>
    <p:extLst>
      <p:ext uri="{BB962C8B-B14F-4D97-AF65-F5344CB8AC3E}">
        <p14:creationId xmlns:p14="http://schemas.microsoft.com/office/powerpoint/2010/main" val="113958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94D6E86-D5DE-0041-A4F3-4046D89D0368}"/>
              </a:ext>
            </a:extLst>
          </p:cNvPr>
          <p:cNvSpPr>
            <a:spLocks noGrp="1"/>
          </p:cNvSpPr>
          <p:nvPr>
            <p:ph type="title"/>
          </p:nvPr>
        </p:nvSpPr>
        <p:spPr>
          <a:xfrm>
            <a:off x="838200" y="365125"/>
            <a:ext cx="10515600" cy="1325563"/>
          </a:xfrm>
        </p:spPr>
        <p:txBody>
          <a:bodyPr>
            <a:normAutofit/>
          </a:bodyPr>
          <a:lstStyle/>
          <a:p>
            <a:r>
              <a:rPr lang="fr-FR" sz="5400" dirty="0"/>
              <a:t>Loi constitutionnelle 1</a:t>
            </a:r>
            <a:r>
              <a:rPr lang="fr-FR" sz="5400" baseline="30000" dirty="0"/>
              <a:t>er</a:t>
            </a:r>
            <a:r>
              <a:rPr lang="fr-FR" sz="5400" dirty="0"/>
              <a:t> mars 2005</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CDE439D-655A-A74D-9AE8-7B50DBFFFBF6}"/>
              </a:ext>
            </a:extLst>
          </p:cNvPr>
          <p:cNvSpPr>
            <a:spLocks noGrp="1"/>
          </p:cNvSpPr>
          <p:nvPr>
            <p:ph idx="1"/>
          </p:nvPr>
        </p:nvSpPr>
        <p:spPr>
          <a:xfrm>
            <a:off x="838200" y="1929384"/>
            <a:ext cx="10515600" cy="4251960"/>
          </a:xfrm>
        </p:spPr>
        <p:txBody>
          <a:bodyPr>
            <a:normAutofit/>
          </a:bodyPr>
          <a:lstStyle/>
          <a:p>
            <a:r>
              <a:rPr lang="fr-FR" sz="1400" dirty="0"/>
              <a:t>Le peuple français,</a:t>
            </a:r>
          </a:p>
          <a:p>
            <a:r>
              <a:rPr lang="fr-FR" sz="1400" dirty="0"/>
              <a:t>Considérant,</a:t>
            </a:r>
          </a:p>
          <a:p>
            <a:r>
              <a:rPr lang="fr-FR" sz="1400" dirty="0"/>
              <a:t>Que les ressources et les équilibres naturels ont conditionné l'émergence de l'humanité ;</a:t>
            </a:r>
          </a:p>
          <a:p>
            <a:r>
              <a:rPr lang="fr-FR" sz="1400" dirty="0"/>
              <a:t>Que l'avenir et l'existence même de l'humanité sont indissociables de son milieu naturel ;</a:t>
            </a:r>
          </a:p>
          <a:p>
            <a:r>
              <a:rPr lang="fr-FR" sz="1400" dirty="0"/>
              <a:t>Que l'environnement est le patrimoine commun des êtres humains ;</a:t>
            </a:r>
          </a:p>
          <a:p>
            <a:r>
              <a:rPr lang="fr-FR" sz="1400" dirty="0"/>
              <a:t>Que l'homme exerce une influence croissante sur les conditions de la vie et sur sa propre évolution ;</a:t>
            </a:r>
          </a:p>
          <a:p>
            <a:r>
              <a:rPr lang="fr-FR" sz="1400" dirty="0"/>
              <a:t>Que la diversité biologique, l'épanouissement de la personne et le progrès des sociétés humaines sont affectés par certains modes de consommation ou de production et par l'exploitation excessive des ressources naturelles ;</a:t>
            </a:r>
          </a:p>
          <a:p>
            <a:r>
              <a:rPr lang="fr-FR" sz="1400" dirty="0"/>
              <a:t>Que la préservation de l'environnement doit être recherchée au même titre que les autres intérêts fondamentaux de la Nation ;</a:t>
            </a:r>
          </a:p>
          <a:p>
            <a:r>
              <a:rPr lang="fr-FR" sz="1400" dirty="0"/>
              <a:t>Qu'afin d'assurer un développement durable, les choix destinés à répondre aux besoins du présent ne doivent pas compromettre la capacité des générations futures et des autres peuples à satisfaire leurs propres besoins,</a:t>
            </a:r>
          </a:p>
          <a:p>
            <a:r>
              <a:rPr lang="fr-FR" sz="1400" dirty="0"/>
              <a:t>Proclame :</a:t>
            </a:r>
          </a:p>
          <a:p>
            <a:r>
              <a:rPr lang="fr-FR" sz="1400" dirty="0"/>
              <a:t>Art. 1er. - Chacun a le droit de vivre dans un environnement équilibré et respectueux de la santé.</a:t>
            </a:r>
          </a:p>
          <a:p>
            <a:r>
              <a:rPr lang="fr-FR" sz="1400" dirty="0"/>
              <a:t>Art. 2. - Toute personne a le devoir de prendre part à la préservation et à l'amélioration de l'environnement.</a:t>
            </a:r>
          </a:p>
          <a:p>
            <a:endParaRPr lang="fr-FR" sz="1400" dirty="0"/>
          </a:p>
        </p:txBody>
      </p:sp>
    </p:spTree>
    <p:extLst>
      <p:ext uri="{BB962C8B-B14F-4D97-AF65-F5344CB8AC3E}">
        <p14:creationId xmlns:p14="http://schemas.microsoft.com/office/powerpoint/2010/main" val="271597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4A7A7A7-ABE5-9440-B0A8-EFD84395AFA7}"/>
              </a:ext>
            </a:extLst>
          </p:cNvPr>
          <p:cNvSpPr>
            <a:spLocks noGrp="1"/>
          </p:cNvSpPr>
          <p:nvPr>
            <p:ph type="title"/>
          </p:nvPr>
        </p:nvSpPr>
        <p:spPr>
          <a:xfrm>
            <a:off x="838200" y="365125"/>
            <a:ext cx="10515600" cy="1325563"/>
          </a:xfrm>
        </p:spPr>
        <p:txBody>
          <a:bodyPr>
            <a:normAutofit/>
          </a:bodyPr>
          <a:lstStyle/>
          <a:p>
            <a:r>
              <a:rPr lang="fr-FR" sz="5400" b="1"/>
              <a:t>Définitions</a:t>
            </a:r>
            <a:r>
              <a:rPr lang="fr-FR" sz="5400"/>
              <a:t>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98366501-4727-4B4F-B6B9-2AFBA04465E7}"/>
              </a:ext>
            </a:extLst>
          </p:cNvPr>
          <p:cNvSpPr>
            <a:spLocks noGrp="1"/>
          </p:cNvSpPr>
          <p:nvPr>
            <p:ph idx="1"/>
          </p:nvPr>
        </p:nvSpPr>
        <p:spPr>
          <a:xfrm>
            <a:off x="838200" y="1929384"/>
            <a:ext cx="10515600" cy="4251960"/>
          </a:xfrm>
        </p:spPr>
        <p:txBody>
          <a:bodyPr>
            <a:normAutofit/>
          </a:bodyPr>
          <a:lstStyle/>
          <a:p>
            <a:r>
              <a:rPr lang="fr-FR" sz="2200" b="1" dirty="0"/>
              <a:t>Pluralisme : </a:t>
            </a:r>
            <a:r>
              <a:rPr lang="fr-FR" sz="2200" dirty="0"/>
              <a:t>reconnaissance de l’existence de plusieurs modes de pensée, d’opinions politiques et religieuses, de plusieurs partis politiques.</a:t>
            </a:r>
          </a:p>
          <a:p>
            <a:r>
              <a:rPr lang="fr-FR" sz="2200" b="1" dirty="0"/>
              <a:t>Presse d’opinion : </a:t>
            </a:r>
            <a:r>
              <a:rPr lang="fr-FR" sz="2200" dirty="0"/>
              <a:t>média où les journalistes prennent position sur les sujets traités </a:t>
            </a:r>
          </a:p>
        </p:txBody>
      </p:sp>
    </p:spTree>
    <p:extLst>
      <p:ext uri="{BB962C8B-B14F-4D97-AF65-F5344CB8AC3E}">
        <p14:creationId xmlns:p14="http://schemas.microsoft.com/office/powerpoint/2010/main" val="745075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3274922-3AE4-7C4B-A716-1FBE3596144F}"/>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Quelles sont les conditions juridiques de la liberté ? </a:t>
            </a:r>
            <a:br>
              <a:rPr lang="en-US" sz="6600" kern="1200">
                <a:solidFill>
                  <a:schemeClr val="tx1"/>
                </a:solidFill>
                <a:latin typeface="+mj-lt"/>
                <a:ea typeface="+mj-ea"/>
                <a:cs typeface="+mj-cs"/>
              </a:rPr>
            </a:br>
            <a:endParaRPr lang="en-US" sz="66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BC666A1C-7A6B-214B-BE07-5A7A376DF88F}"/>
              </a:ext>
            </a:extLst>
          </p:cNvPr>
          <p:cNvSpPr>
            <a:spLocks noGrp="1"/>
          </p:cNvSpPr>
          <p:nvPr>
            <p:ph type="body" idx="1"/>
          </p:nvPr>
        </p:nvSpPr>
        <p:spPr>
          <a:xfrm>
            <a:off x="838199" y="4983276"/>
            <a:ext cx="10512552" cy="1126680"/>
          </a:xfrm>
        </p:spPr>
        <p:txBody>
          <a:bodyPr vert="horz" lIns="91440" tIns="45720" rIns="91440" bIns="45720" rtlCol="0">
            <a:normAutofit/>
          </a:bodyPr>
          <a:lstStyle/>
          <a:p>
            <a:r>
              <a:rPr lang="en-US" kern="1200">
                <a:solidFill>
                  <a:schemeClr val="tx1"/>
                </a:solidFill>
                <a:latin typeface="+mn-lt"/>
                <a:ea typeface="+mn-ea"/>
                <a:cs typeface="+mn-cs"/>
              </a:rPr>
              <a:t>Deuxième partie</a:t>
            </a:r>
          </a:p>
        </p:txBody>
      </p:sp>
      <p:sp>
        <p:nvSpPr>
          <p:cNvPr id="12"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1223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C85EF31-376A-8846-A83E-D1F176ABAF6E}"/>
              </a:ext>
            </a:extLst>
          </p:cNvPr>
          <p:cNvSpPr>
            <a:spLocks noGrp="1"/>
          </p:cNvSpPr>
          <p:nvPr>
            <p:ph type="title"/>
          </p:nvPr>
        </p:nvSpPr>
        <p:spPr>
          <a:xfrm>
            <a:off x="838200" y="365125"/>
            <a:ext cx="10515600" cy="1325563"/>
          </a:xfrm>
        </p:spPr>
        <p:txBody>
          <a:bodyPr>
            <a:normAutofit/>
          </a:bodyPr>
          <a:lstStyle/>
          <a:p>
            <a:r>
              <a:rPr lang="fr-FR" sz="5400" b="1"/>
              <a:t>Définitions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80041115-118D-8E4C-A476-964847404738}"/>
              </a:ext>
            </a:extLst>
          </p:cNvPr>
          <p:cNvSpPr>
            <a:spLocks noGrp="1"/>
          </p:cNvSpPr>
          <p:nvPr>
            <p:ph idx="1"/>
          </p:nvPr>
        </p:nvSpPr>
        <p:spPr>
          <a:xfrm>
            <a:off x="838200" y="1929384"/>
            <a:ext cx="10515600" cy="4251960"/>
          </a:xfrm>
        </p:spPr>
        <p:txBody>
          <a:bodyPr>
            <a:normAutofit/>
          </a:bodyPr>
          <a:lstStyle/>
          <a:p>
            <a:r>
              <a:rPr lang="fr-FR" sz="2200" b="1" dirty="0"/>
              <a:t>Droit : </a:t>
            </a:r>
            <a:r>
              <a:rPr lang="fr-FR" sz="2200" dirty="0"/>
              <a:t>à l’échelle d’une société, ensemble des règles qui s’imposent à ses membres. À l’échelle individuelle, faculté d’une personne à agir de telle ou telle façon en accord avec l’autorité publique (droit de vote, droit de circuler).</a:t>
            </a:r>
          </a:p>
          <a:p>
            <a:r>
              <a:rPr lang="fr-FR" sz="2200" b="1" dirty="0"/>
              <a:t>Juridiction :</a:t>
            </a:r>
            <a:r>
              <a:rPr lang="fr-FR" sz="2200" dirty="0"/>
              <a:t> ensemble de tribunaux ayant le pouvoir de rendre la justice</a:t>
            </a:r>
          </a:p>
          <a:p>
            <a:r>
              <a:rPr lang="fr-FR" sz="2200" b="1" dirty="0"/>
              <a:t>Loi : </a:t>
            </a:r>
            <a:r>
              <a:rPr lang="fr-FR" sz="2200" dirty="0"/>
              <a:t>texte juridique qui s’impose à tous les citoyens placés sous le contrôle de l’Etat.</a:t>
            </a:r>
          </a:p>
          <a:p>
            <a:r>
              <a:rPr lang="fr-FR" sz="2200" b="1" dirty="0"/>
              <a:t>Sûreté : </a:t>
            </a:r>
            <a:r>
              <a:rPr lang="fr-FR" sz="2200" dirty="0"/>
              <a:t>sécurité</a:t>
            </a:r>
          </a:p>
          <a:p>
            <a:endParaRPr lang="fr-FR" sz="2200" dirty="0"/>
          </a:p>
        </p:txBody>
      </p:sp>
    </p:spTree>
    <p:extLst>
      <p:ext uri="{BB962C8B-B14F-4D97-AF65-F5344CB8AC3E}">
        <p14:creationId xmlns:p14="http://schemas.microsoft.com/office/powerpoint/2010/main" val="864741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09998EB4-8C36-0146-AAEB-6B4AD96EDF78}"/>
              </a:ext>
            </a:extLst>
          </p:cNvPr>
          <p:cNvPicPr>
            <a:picLocks noChangeAspect="1"/>
          </p:cNvPicPr>
          <p:nvPr/>
        </p:nvPicPr>
        <p:blipFill rotWithShape="1">
          <a:blip r:embed="rId2">
            <a:alphaModFix amt="35000"/>
          </a:blip>
          <a:srcRect r="1" b="152"/>
          <a:stretch/>
        </p:blipFill>
        <p:spPr>
          <a:xfrm>
            <a:off x="20" y="10"/>
            <a:ext cx="12191980" cy="6857990"/>
          </a:xfrm>
          <a:prstGeom prst="rect">
            <a:avLst/>
          </a:prstGeom>
        </p:spPr>
      </p:pic>
      <p:sp>
        <p:nvSpPr>
          <p:cNvPr id="4" name="Titre 3">
            <a:extLst>
              <a:ext uri="{FF2B5EF4-FFF2-40B4-BE49-F238E27FC236}">
                <a16:creationId xmlns:a16="http://schemas.microsoft.com/office/drawing/2014/main" id="{FFE1E0F1-1928-5D40-878A-9F805645587A}"/>
              </a:ext>
            </a:extLst>
          </p:cNvPr>
          <p:cNvSpPr>
            <a:spLocks noGrp="1"/>
          </p:cNvSpPr>
          <p:nvPr>
            <p:ph type="title"/>
          </p:nvPr>
        </p:nvSpPr>
        <p:spPr>
          <a:xfrm>
            <a:off x="838201" y="1065862"/>
            <a:ext cx="3313164" cy="4726276"/>
          </a:xfrm>
        </p:spPr>
        <p:txBody>
          <a:bodyPr>
            <a:normAutofit/>
          </a:bodyPr>
          <a:lstStyle/>
          <a:p>
            <a:pPr algn="r"/>
            <a:r>
              <a:rPr lang="fr-FR" sz="4000">
                <a:solidFill>
                  <a:srgbClr val="FFFFFF"/>
                </a:solidFill>
              </a:rPr>
              <a:t>La loi protège les libertés et les droits humains</a:t>
            </a:r>
          </a:p>
        </p:txBody>
      </p:sp>
      <p:cxnSp>
        <p:nvCxnSpPr>
          <p:cNvPr id="22" name="Straight Connector 18">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Espace réservé du contenu 4">
            <a:extLst>
              <a:ext uri="{FF2B5EF4-FFF2-40B4-BE49-F238E27FC236}">
                <a16:creationId xmlns:a16="http://schemas.microsoft.com/office/drawing/2014/main" id="{73D3B8A3-9BE5-DD48-A6C5-65CC8FDB2ED6}"/>
              </a:ext>
            </a:extLst>
          </p:cNvPr>
          <p:cNvSpPr>
            <a:spLocks noGrp="1"/>
          </p:cNvSpPr>
          <p:nvPr>
            <p:ph idx="1"/>
          </p:nvPr>
        </p:nvSpPr>
        <p:spPr>
          <a:xfrm>
            <a:off x="5155379" y="1065862"/>
            <a:ext cx="5744685" cy="4726276"/>
          </a:xfrm>
        </p:spPr>
        <p:txBody>
          <a:bodyPr anchor="ctr">
            <a:normAutofit/>
          </a:bodyPr>
          <a:lstStyle/>
          <a:p>
            <a:r>
              <a:rPr lang="fr-FR" sz="1700" b="1">
                <a:solidFill>
                  <a:srgbClr val="FFFFFF"/>
                </a:solidFill>
              </a:rPr>
              <a:t>Article 6</a:t>
            </a:r>
            <a:r>
              <a:rPr lang="fr-FR" sz="1700">
                <a:solidFill>
                  <a:srgbClr val="FFFFFF"/>
                </a:solidFill>
              </a:rPr>
              <a:t> - La loi est l'expression de la volonté générale. Tous les citoyens ont droit de concourir personnellement ou par leurs représentants à sa formation. Elle doit être la même pour tous, soit qu'elle protège, soit qu'elle punisse. Tous les citoyens, étant égaux à ses yeux, sont également admissibles à toutes dignités, places et emplois publics, selon leur capacité et sans autre distinction que celle de leurs vertus et de leurs talents.</a:t>
            </a:r>
            <a:br>
              <a:rPr lang="fr-FR" sz="1700">
                <a:solidFill>
                  <a:srgbClr val="FFFFFF"/>
                </a:solidFill>
              </a:rPr>
            </a:br>
            <a:br>
              <a:rPr lang="fr-FR" sz="1700">
                <a:solidFill>
                  <a:srgbClr val="FFFFFF"/>
                </a:solidFill>
              </a:rPr>
            </a:br>
            <a:r>
              <a:rPr lang="fr-FR" sz="1700" b="1">
                <a:solidFill>
                  <a:srgbClr val="FFFFFF"/>
                </a:solidFill>
              </a:rPr>
              <a:t>Article 7</a:t>
            </a:r>
            <a:r>
              <a:rPr lang="fr-FR" sz="1700">
                <a:solidFill>
                  <a:srgbClr val="FFFFFF"/>
                </a:solidFill>
              </a:rPr>
              <a:t> - Nul homme ne peut être accusé, arrêté ou détenu que dans les cas déterminés par la loi et selon les formes qu'elle a prescrites. Ceux qui sollicitent, expédient, exécutent ou font exécuter des ordres arbitraires doivent être punis ; mais tout citoyen appelé ou saisi en vertu de la loi doit obéir à l'instant ; il se rend coupable par la résistance.</a:t>
            </a:r>
            <a:br>
              <a:rPr lang="fr-FR" sz="1700">
                <a:solidFill>
                  <a:srgbClr val="FFFFFF"/>
                </a:solidFill>
              </a:rPr>
            </a:br>
            <a:endParaRPr lang="fr-FR" sz="1700">
              <a:solidFill>
                <a:srgbClr val="FFFFFF"/>
              </a:solidFill>
            </a:endParaRPr>
          </a:p>
        </p:txBody>
      </p:sp>
    </p:spTree>
    <p:extLst>
      <p:ext uri="{BB962C8B-B14F-4D97-AF65-F5344CB8AC3E}">
        <p14:creationId xmlns:p14="http://schemas.microsoft.com/office/powerpoint/2010/main" val="77429732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B6FC50C-D0EE-5942-A1D6-24D477C79653}"/>
              </a:ext>
            </a:extLst>
          </p:cNvPr>
          <p:cNvSpPr>
            <a:spLocks noGrp="1"/>
          </p:cNvSpPr>
          <p:nvPr>
            <p:ph type="title"/>
          </p:nvPr>
        </p:nvSpPr>
        <p:spPr>
          <a:xfrm>
            <a:off x="838200" y="365125"/>
            <a:ext cx="10515600" cy="1306443"/>
          </a:xfrm>
        </p:spPr>
        <p:txBody>
          <a:bodyPr>
            <a:normAutofit/>
          </a:bodyPr>
          <a:lstStyle/>
          <a:p>
            <a:r>
              <a:rPr lang="fr-FR" sz="4000"/>
              <a:t>Extrait de la loi de séparation des Églises et de l’État (1905)</a:t>
            </a:r>
          </a:p>
        </p:txBody>
      </p:sp>
      <p:sp>
        <p:nvSpPr>
          <p:cNvPr id="3" name="Espace réservé du contenu 2">
            <a:extLst>
              <a:ext uri="{FF2B5EF4-FFF2-40B4-BE49-F238E27FC236}">
                <a16:creationId xmlns:a16="http://schemas.microsoft.com/office/drawing/2014/main" id="{C5EE103C-A568-ED49-A8F7-A6FAD077634D}"/>
              </a:ext>
            </a:extLst>
          </p:cNvPr>
          <p:cNvSpPr>
            <a:spLocks noGrp="1"/>
          </p:cNvSpPr>
          <p:nvPr>
            <p:ph idx="1"/>
          </p:nvPr>
        </p:nvSpPr>
        <p:spPr>
          <a:xfrm>
            <a:off x="838200" y="1825625"/>
            <a:ext cx="4152774" cy="4303464"/>
          </a:xfrm>
        </p:spPr>
        <p:txBody>
          <a:bodyPr>
            <a:normAutofit/>
          </a:bodyPr>
          <a:lstStyle/>
          <a:p>
            <a:r>
              <a:rPr lang="fr-FR" sz="1900"/>
              <a:t>Article 1 : La République assure la liberté de conscience. Elle garantit le libre exercice des cultes sous les seules restrictions édictées (...) dans l’intérêt de l’ordre public. </a:t>
            </a:r>
          </a:p>
          <a:p>
            <a:r>
              <a:rPr lang="fr-FR" sz="1900"/>
              <a:t>Article 2 : La République ne reconnaît, ne salarie ni ne subventionne aucun culte. En conséquence, à partir du 1er janvier qui suivra la promulgation de la présente loi, seront supprimées des budgets de l'Etat, des départements et des communes, toutes dépenses relatives à l'exercice des cultes.</a:t>
            </a:r>
          </a:p>
          <a:p>
            <a:pPr marL="0" indent="0">
              <a:buNone/>
            </a:pPr>
            <a:br>
              <a:rPr lang="fr-FR" sz="1900"/>
            </a:br>
            <a:endParaRPr lang="fr-FR" sz="1900"/>
          </a:p>
        </p:txBody>
      </p:sp>
      <p:pic>
        <p:nvPicPr>
          <p:cNvPr id="5" name="Image 4">
            <a:extLst>
              <a:ext uri="{FF2B5EF4-FFF2-40B4-BE49-F238E27FC236}">
                <a16:creationId xmlns:a16="http://schemas.microsoft.com/office/drawing/2014/main" id="{CF58CF68-4BBA-644C-80D3-B752E2BE35AE}"/>
              </a:ext>
            </a:extLst>
          </p:cNvPr>
          <p:cNvPicPr>
            <a:picLocks noChangeAspect="1"/>
          </p:cNvPicPr>
          <p:nvPr/>
        </p:nvPicPr>
        <p:blipFill rotWithShape="1">
          <a:blip r:embed="rId2"/>
          <a:srcRect l="5988" r="11463" b="1"/>
          <a:stretch/>
        </p:blipFill>
        <p:spPr>
          <a:xfrm>
            <a:off x="5183500" y="1904282"/>
            <a:ext cx="6170299" cy="4224808"/>
          </a:xfrm>
          <a:prstGeom prst="rect">
            <a:avLst/>
          </a:prstGeom>
        </p:spPr>
      </p:pic>
    </p:spTree>
    <p:extLst>
      <p:ext uri="{BB962C8B-B14F-4D97-AF65-F5344CB8AC3E}">
        <p14:creationId xmlns:p14="http://schemas.microsoft.com/office/powerpoint/2010/main" val="1488384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6F5AD0E-6436-8241-A319-524D7A824227}"/>
              </a:ext>
            </a:extLst>
          </p:cNvPr>
          <p:cNvPicPr>
            <a:picLocks noChangeAspect="1"/>
          </p:cNvPicPr>
          <p:nvPr/>
        </p:nvPicPr>
        <p:blipFill rotWithShape="1">
          <a:blip r:embed="rId2"/>
          <a:srcRect l="18222" r="1" b="1"/>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re 1">
            <a:extLst>
              <a:ext uri="{FF2B5EF4-FFF2-40B4-BE49-F238E27FC236}">
                <a16:creationId xmlns:a16="http://schemas.microsoft.com/office/drawing/2014/main" id="{4904ADAC-2933-9145-A8DC-F9BCC953D798}"/>
              </a:ext>
            </a:extLst>
          </p:cNvPr>
          <p:cNvSpPr>
            <a:spLocks noGrp="1"/>
          </p:cNvSpPr>
          <p:nvPr>
            <p:ph type="title"/>
          </p:nvPr>
        </p:nvSpPr>
        <p:spPr>
          <a:xfrm>
            <a:off x="709448" y="1913950"/>
            <a:ext cx="4204137" cy="1342754"/>
          </a:xfrm>
        </p:spPr>
        <p:txBody>
          <a:bodyPr>
            <a:normAutofit/>
          </a:bodyPr>
          <a:lstStyle/>
          <a:p>
            <a:pPr algn="ctr"/>
            <a:r>
              <a:rPr lang="fr-FR" sz="3600"/>
              <a:t>Les principes de la République française</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FE47A6C0-A5DC-0642-8B67-D7F59E0B9E12}"/>
              </a:ext>
            </a:extLst>
          </p:cNvPr>
          <p:cNvSpPr>
            <a:spLocks noGrp="1"/>
          </p:cNvSpPr>
          <p:nvPr>
            <p:ph idx="1"/>
          </p:nvPr>
        </p:nvSpPr>
        <p:spPr>
          <a:xfrm>
            <a:off x="525516" y="3417573"/>
            <a:ext cx="4593021" cy="2619839"/>
          </a:xfrm>
        </p:spPr>
        <p:txBody>
          <a:bodyPr anchor="ctr">
            <a:normAutofit/>
          </a:bodyPr>
          <a:lstStyle/>
          <a:p>
            <a:r>
              <a:rPr lang="fr-FR" sz="1800"/>
              <a:t>« La République française est indivisible, laïque, démocratique et sociale ». Telle est l’affirmation solennelle du premier article</a:t>
            </a:r>
            <a:r>
              <a:rPr lang="fr-FR" sz="1800" baseline="30000"/>
              <a:t> </a:t>
            </a:r>
            <a:r>
              <a:rPr lang="fr-FR" sz="1800"/>
              <a:t>de la Constitution française, en une formule qui résume les quatre piliers de l’esprit républicain.</a:t>
            </a:r>
          </a:p>
        </p:txBody>
      </p:sp>
    </p:spTree>
    <p:extLst>
      <p:ext uri="{BB962C8B-B14F-4D97-AF65-F5344CB8AC3E}">
        <p14:creationId xmlns:p14="http://schemas.microsoft.com/office/powerpoint/2010/main" val="2471395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6333DEEA-ECF9-0A45-94C5-43698ED976B1}"/>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6200" b="1" kern="1200">
                <a:solidFill>
                  <a:schemeClr val="tx1"/>
                </a:solidFill>
                <a:latin typeface="+mj-lt"/>
                <a:ea typeface="+mj-ea"/>
                <a:cs typeface="+mj-cs"/>
              </a:rPr>
              <a:t>QUELLES SONT LES CONDITIONS POLITIQUES DE LA LIBERTE ?</a:t>
            </a:r>
            <a:br>
              <a:rPr lang="en-US" sz="6200" kern="1200">
                <a:solidFill>
                  <a:schemeClr val="tx1"/>
                </a:solidFill>
                <a:latin typeface="+mj-lt"/>
                <a:ea typeface="+mj-ea"/>
                <a:cs typeface="+mj-cs"/>
              </a:rPr>
            </a:br>
            <a:endParaRPr lang="en-US" sz="62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4D4FDC36-9456-FE47-A4D0-2E7471262DE1}"/>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r>
              <a:rPr lang="en-US" kern="1200">
                <a:solidFill>
                  <a:schemeClr val="tx1"/>
                </a:solidFill>
                <a:latin typeface="+mn-lt"/>
                <a:ea typeface="+mn-ea"/>
                <a:cs typeface="+mn-cs"/>
              </a:rPr>
              <a:t>3</a:t>
            </a:r>
            <a:r>
              <a:rPr lang="en-US" kern="1200" baseline="30000">
                <a:solidFill>
                  <a:schemeClr val="tx1"/>
                </a:solidFill>
                <a:latin typeface="+mn-lt"/>
                <a:ea typeface="+mn-ea"/>
                <a:cs typeface="+mn-cs"/>
              </a:rPr>
              <a:t>ème</a:t>
            </a:r>
            <a:r>
              <a:rPr lang="en-US" kern="1200">
                <a:solidFill>
                  <a:schemeClr val="tx1"/>
                </a:solidFill>
                <a:latin typeface="+mn-lt"/>
                <a:ea typeface="+mn-ea"/>
                <a:cs typeface="+mn-cs"/>
              </a:rPr>
              <a:t> Partie</a:t>
            </a:r>
          </a:p>
        </p:txBody>
      </p:sp>
      <p:sp>
        <p:nvSpPr>
          <p:cNvPr id="23" name="Rectangle 22">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3864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6" name="Espace réservé du contenu 3" descr="5-republique.jpg">
            <a:extLst>
              <a:ext uri="{FF2B5EF4-FFF2-40B4-BE49-F238E27FC236}">
                <a16:creationId xmlns:a16="http://schemas.microsoft.com/office/drawing/2014/main" id="{6FFF7530-1780-714D-9395-BE6C915DE5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3204" y="643466"/>
            <a:ext cx="8985591" cy="5571067"/>
          </a:xfrm>
          <a:prstGeom prst="rect">
            <a:avLst/>
          </a:prstGeom>
        </p:spPr>
      </p:pic>
    </p:spTree>
    <p:extLst>
      <p:ext uri="{BB962C8B-B14F-4D97-AF65-F5344CB8AC3E}">
        <p14:creationId xmlns:p14="http://schemas.microsoft.com/office/powerpoint/2010/main" val="2915148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694DE71-7041-BE43-9C26-FC74D55B3181}"/>
              </a:ext>
            </a:extLst>
          </p:cNvPr>
          <p:cNvSpPr>
            <a:spLocks noGrp="1"/>
          </p:cNvSpPr>
          <p:nvPr>
            <p:ph type="title"/>
          </p:nvPr>
        </p:nvSpPr>
        <p:spPr/>
        <p:txBody>
          <a:bodyPr/>
          <a:lstStyle/>
          <a:p>
            <a:r>
              <a:rPr lang="fr-FR" b="1" dirty="0"/>
              <a:t>Définitions </a:t>
            </a:r>
          </a:p>
        </p:txBody>
      </p:sp>
      <p:sp>
        <p:nvSpPr>
          <p:cNvPr id="5" name="Espace réservé du contenu 4">
            <a:extLst>
              <a:ext uri="{FF2B5EF4-FFF2-40B4-BE49-F238E27FC236}">
                <a16:creationId xmlns:a16="http://schemas.microsoft.com/office/drawing/2014/main" id="{8C574C6D-365B-EE47-BA89-27BF0BC5093C}"/>
              </a:ext>
            </a:extLst>
          </p:cNvPr>
          <p:cNvSpPr>
            <a:spLocks noGrp="1"/>
          </p:cNvSpPr>
          <p:nvPr>
            <p:ph idx="1"/>
          </p:nvPr>
        </p:nvSpPr>
        <p:spPr/>
        <p:txBody>
          <a:bodyPr/>
          <a:lstStyle/>
          <a:p>
            <a:r>
              <a:rPr lang="fr-FR" b="1" dirty="0"/>
              <a:t>Constitution : </a:t>
            </a:r>
            <a:r>
              <a:rPr lang="fr-FR" dirty="0"/>
              <a:t>loi fondamentale définissant les valeurs et fixant  les droits politiques, la forme de gouvernement et l’organisation des pouvoirs publics d’un Etat. </a:t>
            </a:r>
          </a:p>
          <a:p>
            <a:r>
              <a:rPr lang="fr-FR" b="1" dirty="0"/>
              <a:t>Démocratie : </a:t>
            </a:r>
            <a:r>
              <a:rPr lang="fr-FR" dirty="0"/>
              <a:t>régime politique dans lequel les dirigeants sont élus par les citoyens et où les droits de l’Homme sont garantis.</a:t>
            </a:r>
          </a:p>
          <a:p>
            <a:r>
              <a:rPr lang="fr-FR" b="1" dirty="0"/>
              <a:t>Souveraineté : </a:t>
            </a:r>
            <a:r>
              <a:rPr lang="fr-FR" dirty="0"/>
              <a:t>pouvoir, autorité suprême. Dans une démocratie elle est détenue collectivement par l’ensemble du peuple.</a:t>
            </a:r>
          </a:p>
          <a:p>
            <a:r>
              <a:rPr lang="fr-FR" b="1" dirty="0"/>
              <a:t>Suffrage : </a:t>
            </a:r>
            <a:r>
              <a:rPr lang="fr-FR" dirty="0"/>
              <a:t>expression de l’opinion par un vote ; système particulier de vote (suffrage universel, suffrage direct). </a:t>
            </a:r>
          </a:p>
        </p:txBody>
      </p:sp>
    </p:spTree>
    <p:extLst>
      <p:ext uri="{BB962C8B-B14F-4D97-AF65-F5344CB8AC3E}">
        <p14:creationId xmlns:p14="http://schemas.microsoft.com/office/powerpoint/2010/main" val="260759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865F99-D0E5-6547-97A7-32D8AE741C97}"/>
              </a:ext>
            </a:extLst>
          </p:cNvPr>
          <p:cNvSpPr>
            <a:spLocks noGrp="1"/>
          </p:cNvSpPr>
          <p:nvPr>
            <p:ph type="title"/>
          </p:nvPr>
        </p:nvSpPr>
        <p:spPr/>
        <p:txBody>
          <a:bodyPr/>
          <a:lstStyle/>
          <a:p>
            <a:r>
              <a:rPr lang="fr-FR" dirty="0"/>
              <a:t>Thèmes possibles pour les articles </a:t>
            </a:r>
          </a:p>
        </p:txBody>
      </p:sp>
      <p:sp>
        <p:nvSpPr>
          <p:cNvPr id="3" name="Espace réservé du contenu 2">
            <a:extLst>
              <a:ext uri="{FF2B5EF4-FFF2-40B4-BE49-F238E27FC236}">
                <a16:creationId xmlns:a16="http://schemas.microsoft.com/office/drawing/2014/main" id="{1574FC4B-3E0F-6C44-8150-0B17ECD5A859}"/>
              </a:ext>
            </a:extLst>
          </p:cNvPr>
          <p:cNvSpPr>
            <a:spLocks noGrp="1"/>
          </p:cNvSpPr>
          <p:nvPr>
            <p:ph idx="1"/>
          </p:nvPr>
        </p:nvSpPr>
        <p:spPr/>
        <p:txBody>
          <a:bodyPr>
            <a:normAutofit fontScale="70000" lnSpcReduction="20000"/>
          </a:bodyPr>
          <a:lstStyle/>
          <a:p>
            <a:pPr lvl="0"/>
            <a:r>
              <a:rPr lang="fr-FR" dirty="0"/>
              <a:t>Le pluralisme religieux et la laïcité</a:t>
            </a:r>
          </a:p>
          <a:p>
            <a:pPr lvl="0"/>
            <a:r>
              <a:rPr lang="fr-FR" dirty="0"/>
              <a:t>Actualité de la loi de séparation des cultes et de l’État de 1905</a:t>
            </a:r>
          </a:p>
          <a:p>
            <a:pPr lvl="0"/>
            <a:r>
              <a:rPr lang="fr-FR" dirty="0"/>
              <a:t>La régulation des flux d’information sur Internet</a:t>
            </a:r>
          </a:p>
          <a:p>
            <a:pPr lvl="0"/>
            <a:r>
              <a:rPr lang="fr-FR" dirty="0"/>
              <a:t>La protection des mineurs et des personnes fragiles face au traitement numérique des données</a:t>
            </a:r>
          </a:p>
          <a:p>
            <a:pPr lvl="0"/>
            <a:r>
              <a:rPr lang="fr-FR" dirty="0"/>
              <a:t>Pauvreté et isolement et entrave à l’exercice des libertés </a:t>
            </a:r>
          </a:p>
          <a:p>
            <a:pPr lvl="0"/>
            <a:r>
              <a:rPr lang="fr-FR" dirty="0"/>
              <a:t>L’engagement au service des libertés (ex. l’abbé Pierre et les mal logés, Geneviève De Gaulle-</a:t>
            </a:r>
            <a:r>
              <a:rPr lang="fr-FR" dirty="0" err="1"/>
              <a:t>Anthonioz</a:t>
            </a:r>
            <a:r>
              <a:rPr lang="fr-FR" dirty="0"/>
              <a:t> et la résistance ainsi qu’ATD quart monde, René Cassin et la déclaration universelle des Droits de l’Homme) </a:t>
            </a:r>
          </a:p>
          <a:p>
            <a:pPr lvl="0"/>
            <a:r>
              <a:rPr lang="fr-FR" dirty="0"/>
              <a:t>L’engagement et la pratique citoyenne politique ou le service national (armée, gendarmerie et police) pour la protection des libertés</a:t>
            </a:r>
          </a:p>
          <a:p>
            <a:pPr lvl="0"/>
            <a:r>
              <a:rPr lang="fr-FR" dirty="0"/>
              <a:t>La Défense et la Sécurité Nationale (transformations de l’outil militaire, les stratégies de défense, les espaces de l’exercice de la défense et de la Sécurité)</a:t>
            </a:r>
          </a:p>
          <a:p>
            <a:pPr lvl="0"/>
            <a:r>
              <a:rPr lang="fr-FR" dirty="0"/>
              <a:t>Les enjeux éthiques : approche des grands débats contemporains (accès au soin et à la procréation)</a:t>
            </a:r>
          </a:p>
          <a:p>
            <a:endParaRPr lang="fr-FR" dirty="0"/>
          </a:p>
        </p:txBody>
      </p:sp>
    </p:spTree>
    <p:extLst>
      <p:ext uri="{BB962C8B-B14F-4D97-AF65-F5344CB8AC3E}">
        <p14:creationId xmlns:p14="http://schemas.microsoft.com/office/powerpoint/2010/main" val="2507956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6C087A-754D-79E6-A1B1-5C0F8152F922}"/>
              </a:ext>
            </a:extLst>
          </p:cNvPr>
          <p:cNvSpPr>
            <a:spLocks noGrp="1"/>
          </p:cNvSpPr>
          <p:nvPr>
            <p:ph type="title"/>
          </p:nvPr>
        </p:nvSpPr>
        <p:spPr/>
        <p:txBody>
          <a:bodyPr/>
          <a:lstStyle/>
          <a:p>
            <a:r>
              <a:rPr lang="fr-FR" dirty="0"/>
              <a:t>Le Figaro </a:t>
            </a:r>
          </a:p>
        </p:txBody>
      </p:sp>
      <p:sp>
        <p:nvSpPr>
          <p:cNvPr id="3" name="Espace réservé du contenu 2">
            <a:extLst>
              <a:ext uri="{FF2B5EF4-FFF2-40B4-BE49-F238E27FC236}">
                <a16:creationId xmlns:a16="http://schemas.microsoft.com/office/drawing/2014/main" id="{E8996944-26A1-CB6D-29FB-00F4722019F9}"/>
              </a:ext>
            </a:extLst>
          </p:cNvPr>
          <p:cNvSpPr>
            <a:spLocks noGrp="1"/>
          </p:cNvSpPr>
          <p:nvPr>
            <p:ph type="body" idx="1"/>
          </p:nvPr>
        </p:nvSpPr>
        <p:spPr/>
        <p:txBody>
          <a:bodyPr/>
          <a:lstStyle/>
          <a:p>
            <a:r>
              <a:rPr lang="fr-FR" dirty="0"/>
              <a:t>Semaine du 26 septembre </a:t>
            </a:r>
          </a:p>
        </p:txBody>
      </p:sp>
    </p:spTree>
    <p:extLst>
      <p:ext uri="{BB962C8B-B14F-4D97-AF65-F5344CB8AC3E}">
        <p14:creationId xmlns:p14="http://schemas.microsoft.com/office/powerpoint/2010/main" val="3889718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4">
            <a:extLst>
              <a:ext uri="{FF2B5EF4-FFF2-40B4-BE49-F238E27FC236}">
                <a16:creationId xmlns:a16="http://schemas.microsoft.com/office/drawing/2014/main" id="{88F1D581-A3F5-4056-5B4B-6FF02F2B35A9}"/>
              </a:ext>
            </a:extLst>
          </p:cNvPr>
          <p:cNvPicPr>
            <a:picLocks noGrp="1" noChangeAspect="1"/>
          </p:cNvPicPr>
          <p:nvPr>
            <p:ph idx="1"/>
          </p:nvPr>
        </p:nvPicPr>
        <p:blipFill rotWithShape="1">
          <a:blip r:embed="rId2"/>
          <a:srcRect b="25014"/>
          <a:stretch/>
        </p:blipFill>
        <p:spPr>
          <a:xfrm>
            <a:off x="20" y="1282"/>
            <a:ext cx="12191980" cy="6856718"/>
          </a:xfrm>
          <a:prstGeom prst="rect">
            <a:avLst/>
          </a:prstGeom>
        </p:spPr>
      </p:pic>
    </p:spTree>
    <p:extLst>
      <p:ext uri="{BB962C8B-B14F-4D97-AF65-F5344CB8AC3E}">
        <p14:creationId xmlns:p14="http://schemas.microsoft.com/office/powerpoint/2010/main" val="263299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4">
            <a:extLst>
              <a:ext uri="{FF2B5EF4-FFF2-40B4-BE49-F238E27FC236}">
                <a16:creationId xmlns:a16="http://schemas.microsoft.com/office/drawing/2014/main" id="{AB9719F0-F1E0-FB8B-4C06-3E32FB4FDA3B}"/>
              </a:ext>
            </a:extLst>
          </p:cNvPr>
          <p:cNvPicPr>
            <a:picLocks noGrp="1" noChangeAspect="1"/>
          </p:cNvPicPr>
          <p:nvPr>
            <p:ph idx="1"/>
          </p:nvPr>
        </p:nvPicPr>
        <p:blipFill rotWithShape="1">
          <a:blip r:embed="rId2"/>
          <a:srcRect t="21785" b="3229"/>
          <a:stretch/>
        </p:blipFill>
        <p:spPr>
          <a:xfrm>
            <a:off x="20" y="1282"/>
            <a:ext cx="12191980" cy="6856718"/>
          </a:xfrm>
          <a:prstGeom prst="rect">
            <a:avLst/>
          </a:prstGeom>
        </p:spPr>
      </p:pic>
    </p:spTree>
    <p:extLst>
      <p:ext uri="{BB962C8B-B14F-4D97-AF65-F5344CB8AC3E}">
        <p14:creationId xmlns:p14="http://schemas.microsoft.com/office/powerpoint/2010/main" val="636714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4">
            <a:extLst>
              <a:ext uri="{FF2B5EF4-FFF2-40B4-BE49-F238E27FC236}">
                <a16:creationId xmlns:a16="http://schemas.microsoft.com/office/drawing/2014/main" id="{C9AC193C-FAFB-FF77-5141-E3BA8AF30917}"/>
              </a:ext>
            </a:extLst>
          </p:cNvPr>
          <p:cNvPicPr>
            <a:picLocks noGrp="1" noChangeAspect="1"/>
          </p:cNvPicPr>
          <p:nvPr>
            <p:ph idx="1"/>
          </p:nvPr>
        </p:nvPicPr>
        <p:blipFill rotWithShape="1">
          <a:blip r:embed="rId2"/>
          <a:srcRect t="7005" b="18009"/>
          <a:stretch/>
        </p:blipFill>
        <p:spPr>
          <a:xfrm>
            <a:off x="20" y="1282"/>
            <a:ext cx="12191980" cy="6856718"/>
          </a:xfrm>
          <a:prstGeom prst="rect">
            <a:avLst/>
          </a:prstGeom>
        </p:spPr>
      </p:pic>
    </p:spTree>
    <p:extLst>
      <p:ext uri="{BB962C8B-B14F-4D97-AF65-F5344CB8AC3E}">
        <p14:creationId xmlns:p14="http://schemas.microsoft.com/office/powerpoint/2010/main" val="417962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4">
            <a:extLst>
              <a:ext uri="{FF2B5EF4-FFF2-40B4-BE49-F238E27FC236}">
                <a16:creationId xmlns:a16="http://schemas.microsoft.com/office/drawing/2014/main" id="{B5CB71EB-5220-53C9-0F2F-9CE368850592}"/>
              </a:ext>
            </a:extLst>
          </p:cNvPr>
          <p:cNvPicPr>
            <a:picLocks noGrp="1" noChangeAspect="1"/>
          </p:cNvPicPr>
          <p:nvPr>
            <p:ph idx="1"/>
          </p:nvPr>
        </p:nvPicPr>
        <p:blipFill rotWithShape="1">
          <a:blip r:embed="rId2"/>
          <a:srcRect t="10352" b="14662"/>
          <a:stretch/>
        </p:blipFill>
        <p:spPr>
          <a:xfrm>
            <a:off x="20" y="1282"/>
            <a:ext cx="12191980" cy="6856718"/>
          </a:xfrm>
          <a:prstGeom prst="rect">
            <a:avLst/>
          </a:prstGeom>
        </p:spPr>
      </p:pic>
    </p:spTree>
    <p:extLst>
      <p:ext uri="{BB962C8B-B14F-4D97-AF65-F5344CB8AC3E}">
        <p14:creationId xmlns:p14="http://schemas.microsoft.com/office/powerpoint/2010/main" val="3282713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4">
            <a:extLst>
              <a:ext uri="{FF2B5EF4-FFF2-40B4-BE49-F238E27FC236}">
                <a16:creationId xmlns:a16="http://schemas.microsoft.com/office/drawing/2014/main" id="{434DBB7A-6CE2-6C8F-11CE-7D5C463B618E}"/>
              </a:ext>
            </a:extLst>
          </p:cNvPr>
          <p:cNvPicPr>
            <a:picLocks noGrp="1" noChangeAspect="1"/>
          </p:cNvPicPr>
          <p:nvPr>
            <p:ph idx="1"/>
          </p:nvPr>
        </p:nvPicPr>
        <p:blipFill rotWithShape="1">
          <a:blip r:embed="rId2"/>
          <a:srcRect t="10532" b="14483"/>
          <a:stretch/>
        </p:blipFill>
        <p:spPr>
          <a:xfrm>
            <a:off x="20" y="1282"/>
            <a:ext cx="12191980" cy="6856718"/>
          </a:xfrm>
          <a:prstGeom prst="rect">
            <a:avLst/>
          </a:prstGeom>
        </p:spPr>
      </p:pic>
    </p:spTree>
    <p:extLst>
      <p:ext uri="{BB962C8B-B14F-4D97-AF65-F5344CB8AC3E}">
        <p14:creationId xmlns:p14="http://schemas.microsoft.com/office/powerpoint/2010/main" val="4184961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4">
            <a:extLst>
              <a:ext uri="{FF2B5EF4-FFF2-40B4-BE49-F238E27FC236}">
                <a16:creationId xmlns:a16="http://schemas.microsoft.com/office/drawing/2014/main" id="{F7F8B2D9-4428-FE43-7D03-56C624072D5E}"/>
              </a:ext>
            </a:extLst>
          </p:cNvPr>
          <p:cNvPicPr>
            <a:picLocks noGrp="1" noChangeAspect="1"/>
          </p:cNvPicPr>
          <p:nvPr>
            <p:ph idx="1"/>
          </p:nvPr>
        </p:nvPicPr>
        <p:blipFill>
          <a:blip r:embed="rId2"/>
          <a:stretch>
            <a:fillRect/>
          </a:stretch>
        </p:blipFill>
        <p:spPr>
          <a:xfrm>
            <a:off x="2381955" y="643466"/>
            <a:ext cx="7428090" cy="5571067"/>
          </a:xfrm>
          <a:prstGeom prst="rect">
            <a:avLst/>
          </a:prstGeom>
        </p:spPr>
      </p:pic>
    </p:spTree>
    <p:extLst>
      <p:ext uri="{BB962C8B-B14F-4D97-AF65-F5344CB8AC3E}">
        <p14:creationId xmlns:p14="http://schemas.microsoft.com/office/powerpoint/2010/main" val="320545333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902</Words>
  <Application>Microsoft Office PowerPoint</Application>
  <PresentationFormat>Grand écran</PresentationFormat>
  <Paragraphs>62</Paragraphs>
  <Slides>24</Slides>
  <Notes>0</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LES DROITS ET LES LIBERTES EN FRANCE </vt:lpstr>
      <vt:lpstr>Définition d’un Etat de droit</vt:lpstr>
      <vt:lpstr>QUELLES SONT LES LIBERTES DES INDIVIDUS ? </vt:lpstr>
      <vt:lpstr>Déclaration d’indépendance des Etats-Unis 4 juillet 1776</vt:lpstr>
      <vt:lpstr>Déclaration des Droits de l’Homme et du Citoyen (1789)</vt:lpstr>
      <vt:lpstr>Préambule de la Constitution de 1946</vt:lpstr>
      <vt:lpstr>Loi constitutionnelle 1er mars 2005</vt:lpstr>
      <vt:lpstr>Définitions </vt:lpstr>
      <vt:lpstr>Quelles sont les conditions juridiques de la liberté ?  </vt:lpstr>
      <vt:lpstr>Définitions </vt:lpstr>
      <vt:lpstr>La loi protège les libertés et les droits humains</vt:lpstr>
      <vt:lpstr>Extrait de la loi de séparation des Églises et de l’État (1905)</vt:lpstr>
      <vt:lpstr>Les principes de la République française</vt:lpstr>
      <vt:lpstr>QUELLES SONT LES CONDITIONS POLITIQUES DE LA LIBERTE ? </vt:lpstr>
      <vt:lpstr>Présentation PowerPoint</vt:lpstr>
      <vt:lpstr>Définitions </vt:lpstr>
      <vt:lpstr>Thèmes possibles pour les articles </vt:lpstr>
      <vt:lpstr>Le Figaro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DROITS ET LES LIBERTES EN FRANCE </dc:title>
  <dc:creator>sylvie Bernay</dc:creator>
  <cp:lastModifiedBy>sylvie Bernay</cp:lastModifiedBy>
  <cp:revision>4</cp:revision>
  <dcterms:created xsi:type="dcterms:W3CDTF">2022-09-10T14:38:18Z</dcterms:created>
  <dcterms:modified xsi:type="dcterms:W3CDTF">2022-09-27T09:25:42Z</dcterms:modified>
</cp:coreProperties>
</file>