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315" r:id="rId3"/>
    <p:sldId id="337" r:id="rId4"/>
    <p:sldId id="338" r:id="rId5"/>
    <p:sldId id="301" r:id="rId6"/>
    <p:sldId id="330" r:id="rId7"/>
    <p:sldId id="284" r:id="rId8"/>
    <p:sldId id="289" r:id="rId9"/>
    <p:sldId id="331" r:id="rId10"/>
    <p:sldId id="257" r:id="rId11"/>
    <p:sldId id="273" r:id="rId12"/>
    <p:sldId id="262" r:id="rId13"/>
    <p:sldId id="268" r:id="rId14"/>
    <p:sldId id="290" r:id="rId15"/>
    <p:sldId id="269" r:id="rId16"/>
    <p:sldId id="277" r:id="rId17"/>
    <p:sldId id="299" r:id="rId18"/>
    <p:sldId id="270" r:id="rId19"/>
    <p:sldId id="291" r:id="rId20"/>
    <p:sldId id="302" r:id="rId21"/>
    <p:sldId id="332" r:id="rId22"/>
    <p:sldId id="292" r:id="rId23"/>
    <p:sldId id="333" r:id="rId24"/>
    <p:sldId id="334" r:id="rId25"/>
    <p:sldId id="279" r:id="rId26"/>
    <p:sldId id="280" r:id="rId27"/>
    <p:sldId id="281" r:id="rId28"/>
    <p:sldId id="282" r:id="rId29"/>
    <p:sldId id="261" r:id="rId30"/>
    <p:sldId id="335" r:id="rId31"/>
    <p:sldId id="264" r:id="rId32"/>
    <p:sldId id="33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4"/>
    <p:restoredTop sz="96327"/>
  </p:normalViewPr>
  <p:slideViewPr>
    <p:cSldViewPr snapToGrid="0" snapToObjects="1">
      <p:cViewPr varScale="1">
        <p:scale>
          <a:sx n="151" d="100"/>
          <a:sy n="151" d="100"/>
        </p:scale>
        <p:origin x="208" y="6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8D807F-CAF7-4AB1-AC17-BF9C277C449D}" type="doc">
      <dgm:prSet loTypeId="urn:microsoft.com/office/officeart/2017/3/layout/HorizontalPathTimeline" loCatId="process" qsTypeId="urn:microsoft.com/office/officeart/2005/8/quickstyle/simple1" qsCatId="simple" csTypeId="urn:microsoft.com/office/officeart/2005/8/colors/colorful2" csCatId="colorful" phldr="1"/>
      <dgm:spPr/>
      <dgm:t>
        <a:bodyPr/>
        <a:lstStyle/>
        <a:p>
          <a:endParaRPr lang="en-US"/>
        </a:p>
      </dgm:t>
    </dgm:pt>
    <dgm:pt modelId="{2AAB042A-2FA9-45DF-9A11-F9B2DED22659}">
      <dgm:prSet/>
      <dgm:spPr/>
      <dgm:t>
        <a:bodyPr/>
        <a:lstStyle/>
        <a:p>
          <a:pPr>
            <a:defRPr b="1"/>
          </a:pPr>
          <a:r>
            <a:rPr lang="en-US"/>
            <a:t>26 mai 1972</a:t>
          </a:r>
        </a:p>
      </dgm:t>
    </dgm:pt>
    <dgm:pt modelId="{09626053-12D6-465C-A5CE-62CBC4CD95ED}" type="parTrans" cxnId="{A3DA5BAC-22E4-4BCD-857E-895426201436}">
      <dgm:prSet/>
      <dgm:spPr/>
      <dgm:t>
        <a:bodyPr/>
        <a:lstStyle/>
        <a:p>
          <a:endParaRPr lang="en-US"/>
        </a:p>
      </dgm:t>
    </dgm:pt>
    <dgm:pt modelId="{D599806A-C469-4D4B-B8BB-6820C8911DDD}" type="sibTrans" cxnId="{A3DA5BAC-22E4-4BCD-857E-895426201436}">
      <dgm:prSet/>
      <dgm:spPr/>
      <dgm:t>
        <a:bodyPr/>
        <a:lstStyle/>
        <a:p>
          <a:endParaRPr lang="en-US"/>
        </a:p>
      </dgm:t>
    </dgm:pt>
    <dgm:pt modelId="{01825966-6836-4B81-B63B-0BE6C7ADAA61}">
      <dgm:prSet/>
      <dgm:spPr/>
      <dgm:t>
        <a:bodyPr/>
        <a:lstStyle/>
        <a:p>
          <a:r>
            <a:rPr lang="en-US"/>
            <a:t>signature par Nixon et Brejnev des accords SALT 1 pour cinq ans : ils prévoient la limitation des armes stratégiques et la limitation des rampes de lancement.</a:t>
          </a:r>
        </a:p>
      </dgm:t>
    </dgm:pt>
    <dgm:pt modelId="{F1A52136-0A04-4229-BEA7-71108E8A2B0C}" type="parTrans" cxnId="{4EE14461-0FD8-4813-BC3E-19DF4C050E37}">
      <dgm:prSet/>
      <dgm:spPr/>
      <dgm:t>
        <a:bodyPr/>
        <a:lstStyle/>
        <a:p>
          <a:endParaRPr lang="en-US"/>
        </a:p>
      </dgm:t>
    </dgm:pt>
    <dgm:pt modelId="{1C75DF2C-E831-4691-A036-14F4CE30C014}" type="sibTrans" cxnId="{4EE14461-0FD8-4813-BC3E-19DF4C050E37}">
      <dgm:prSet/>
      <dgm:spPr/>
      <dgm:t>
        <a:bodyPr/>
        <a:lstStyle/>
        <a:p>
          <a:endParaRPr lang="en-US"/>
        </a:p>
      </dgm:t>
    </dgm:pt>
    <dgm:pt modelId="{A18866F6-3A3B-402B-8D2A-FAFF2A621BE7}">
      <dgm:prSet/>
      <dgm:spPr/>
      <dgm:t>
        <a:bodyPr/>
        <a:lstStyle/>
        <a:p>
          <a:pPr>
            <a:defRPr b="1"/>
          </a:pPr>
          <a:r>
            <a:rPr lang="en-US"/>
            <a:t>18 juin 1979</a:t>
          </a:r>
        </a:p>
      </dgm:t>
    </dgm:pt>
    <dgm:pt modelId="{E0010048-3623-4108-B250-38176374F5C9}" type="parTrans" cxnId="{7BEC4355-9BBA-46F7-9FD5-47CB69DAFA6D}">
      <dgm:prSet/>
      <dgm:spPr/>
      <dgm:t>
        <a:bodyPr/>
        <a:lstStyle/>
        <a:p>
          <a:endParaRPr lang="en-US"/>
        </a:p>
      </dgm:t>
    </dgm:pt>
    <dgm:pt modelId="{81E45244-0682-4F2D-96E7-213D8947359A}" type="sibTrans" cxnId="{7BEC4355-9BBA-46F7-9FD5-47CB69DAFA6D}">
      <dgm:prSet/>
      <dgm:spPr/>
      <dgm:t>
        <a:bodyPr/>
        <a:lstStyle/>
        <a:p>
          <a:endParaRPr lang="en-US"/>
        </a:p>
      </dgm:t>
    </dgm:pt>
    <dgm:pt modelId="{EB437EEA-17B7-44EA-A7D9-C5E3156997B5}">
      <dgm:prSet/>
      <dgm:spPr/>
      <dgm:t>
        <a:bodyPr/>
        <a:lstStyle/>
        <a:p>
          <a:r>
            <a:rPr lang="en-US"/>
            <a:t>signature à Vienne des accords SALT 2 entre Jimmy Carter et Leonid Brejnev. Non ratification par le Sénat américain en raison de l’intervention soviétique en Afghanistan</a:t>
          </a:r>
        </a:p>
      </dgm:t>
    </dgm:pt>
    <dgm:pt modelId="{495B3741-6FBC-457D-B821-12D5E5491A83}" type="parTrans" cxnId="{E43B6728-ECC1-4038-B150-1B82B75AEC67}">
      <dgm:prSet/>
      <dgm:spPr/>
      <dgm:t>
        <a:bodyPr/>
        <a:lstStyle/>
        <a:p>
          <a:endParaRPr lang="en-US"/>
        </a:p>
      </dgm:t>
    </dgm:pt>
    <dgm:pt modelId="{86BB2380-C9E0-48CC-84EA-7D4AA1C539E4}" type="sibTrans" cxnId="{E43B6728-ECC1-4038-B150-1B82B75AEC67}">
      <dgm:prSet/>
      <dgm:spPr/>
      <dgm:t>
        <a:bodyPr/>
        <a:lstStyle/>
        <a:p>
          <a:endParaRPr lang="en-US"/>
        </a:p>
      </dgm:t>
    </dgm:pt>
    <dgm:pt modelId="{7AAD0CC8-77F5-4B62-B713-EBC9C059CE73}">
      <dgm:prSet/>
      <dgm:spPr/>
      <dgm:t>
        <a:bodyPr/>
        <a:lstStyle/>
        <a:p>
          <a:pPr>
            <a:defRPr b="1"/>
          </a:pPr>
          <a:r>
            <a:rPr lang="en-US"/>
            <a:t>31 juil. 1991</a:t>
          </a:r>
        </a:p>
      </dgm:t>
    </dgm:pt>
    <dgm:pt modelId="{84BF1766-D0D9-4CBD-AB0A-7E77AFC0F84C}" type="parTrans" cxnId="{210454AD-F281-4E11-A1F3-AFC608A24D97}">
      <dgm:prSet/>
      <dgm:spPr/>
      <dgm:t>
        <a:bodyPr/>
        <a:lstStyle/>
        <a:p>
          <a:endParaRPr lang="en-US"/>
        </a:p>
      </dgm:t>
    </dgm:pt>
    <dgm:pt modelId="{3B97BF55-56D5-4D06-9964-34DB5627CF7C}" type="sibTrans" cxnId="{210454AD-F281-4E11-A1F3-AFC608A24D97}">
      <dgm:prSet/>
      <dgm:spPr/>
      <dgm:t>
        <a:bodyPr/>
        <a:lstStyle/>
        <a:p>
          <a:endParaRPr lang="en-US"/>
        </a:p>
      </dgm:t>
    </dgm:pt>
    <dgm:pt modelId="{F848BC10-9979-41F8-8FE0-7072CACF4C3E}">
      <dgm:prSet/>
      <dgm:spPr/>
      <dgm:t>
        <a:bodyPr/>
        <a:lstStyle/>
        <a:p>
          <a:r>
            <a:rPr lang="en-US"/>
            <a:t>signature des accords START 1 sur la réduction de 20 à 30 % des armes stratégiques des deux Grands</a:t>
          </a:r>
        </a:p>
      </dgm:t>
    </dgm:pt>
    <dgm:pt modelId="{C55C8BD7-8819-4091-805A-98646795DC37}" type="parTrans" cxnId="{C2AAC31A-36A0-441D-AECE-4F470312D4A4}">
      <dgm:prSet/>
      <dgm:spPr/>
      <dgm:t>
        <a:bodyPr/>
        <a:lstStyle/>
        <a:p>
          <a:endParaRPr lang="en-US"/>
        </a:p>
      </dgm:t>
    </dgm:pt>
    <dgm:pt modelId="{35D29C42-CE80-4891-BC8B-AACDCF90176E}" type="sibTrans" cxnId="{C2AAC31A-36A0-441D-AECE-4F470312D4A4}">
      <dgm:prSet/>
      <dgm:spPr/>
      <dgm:t>
        <a:bodyPr/>
        <a:lstStyle/>
        <a:p>
          <a:endParaRPr lang="en-US"/>
        </a:p>
      </dgm:t>
    </dgm:pt>
    <dgm:pt modelId="{1024EE50-3D23-D940-B450-A06CDB394179}" type="pres">
      <dgm:prSet presAssocID="{C68D807F-CAF7-4AB1-AC17-BF9C277C449D}" presName="root" presStyleCnt="0">
        <dgm:presLayoutVars>
          <dgm:chMax/>
          <dgm:chPref/>
          <dgm:animLvl val="lvl"/>
        </dgm:presLayoutVars>
      </dgm:prSet>
      <dgm:spPr/>
    </dgm:pt>
    <dgm:pt modelId="{6632D069-FB47-7047-B5CD-285254048488}" type="pres">
      <dgm:prSet presAssocID="{C68D807F-CAF7-4AB1-AC17-BF9C277C449D}" presName="divider" presStyleLbl="node1" presStyleIdx="0" presStyleCnt="1"/>
      <dgm:spPr/>
    </dgm:pt>
    <dgm:pt modelId="{F428543F-BCB1-2240-A9D7-4F87C0916C19}" type="pres">
      <dgm:prSet presAssocID="{C68D807F-CAF7-4AB1-AC17-BF9C277C449D}" presName="nodes" presStyleCnt="0">
        <dgm:presLayoutVars>
          <dgm:chMax/>
          <dgm:chPref/>
          <dgm:animLvl val="lvl"/>
        </dgm:presLayoutVars>
      </dgm:prSet>
      <dgm:spPr/>
    </dgm:pt>
    <dgm:pt modelId="{E68D605E-AD9C-2649-B01B-234D32D209AE}" type="pres">
      <dgm:prSet presAssocID="{2AAB042A-2FA9-45DF-9A11-F9B2DED22659}" presName="composite" presStyleCnt="0"/>
      <dgm:spPr/>
    </dgm:pt>
    <dgm:pt modelId="{65BF79E2-D6C7-9442-8205-8D5B4C8C8019}" type="pres">
      <dgm:prSet presAssocID="{2AAB042A-2FA9-45DF-9A11-F9B2DED22659}" presName="L1TextContainer" presStyleLbl="revTx" presStyleIdx="0" presStyleCnt="3">
        <dgm:presLayoutVars>
          <dgm:chMax val="1"/>
          <dgm:chPref val="1"/>
          <dgm:bulletEnabled val="1"/>
        </dgm:presLayoutVars>
      </dgm:prSet>
      <dgm:spPr/>
    </dgm:pt>
    <dgm:pt modelId="{C87CEC0E-9EBF-654D-9649-E37D6A4F7C96}" type="pres">
      <dgm:prSet presAssocID="{2AAB042A-2FA9-45DF-9A11-F9B2DED22659}" presName="L2TextContainerWrapper" presStyleCnt="0">
        <dgm:presLayoutVars>
          <dgm:chMax val="0"/>
          <dgm:chPref val="0"/>
          <dgm:bulletEnabled val="1"/>
        </dgm:presLayoutVars>
      </dgm:prSet>
      <dgm:spPr/>
    </dgm:pt>
    <dgm:pt modelId="{6AD2FCD0-F075-6F4E-A5FB-0524E68E36A1}" type="pres">
      <dgm:prSet presAssocID="{2AAB042A-2FA9-45DF-9A11-F9B2DED22659}" presName="L2TextContainer" presStyleLbl="bgAccFollowNode1" presStyleIdx="0" presStyleCnt="3"/>
      <dgm:spPr/>
    </dgm:pt>
    <dgm:pt modelId="{3BD794A0-93C5-D44D-AB0C-52C0A5F54BDF}" type="pres">
      <dgm:prSet presAssocID="{2AAB042A-2FA9-45DF-9A11-F9B2DED22659}" presName="FlexibleEmptyPlaceHolder" presStyleCnt="0"/>
      <dgm:spPr/>
    </dgm:pt>
    <dgm:pt modelId="{CB1A3A48-E259-B84D-98DA-37894706F8BD}" type="pres">
      <dgm:prSet presAssocID="{2AAB042A-2FA9-45DF-9A11-F9B2DED22659}" presName="ConnectLine" presStyleLbl="alignNode1" presStyleIdx="0" presStyleCnt="3"/>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gm:spPr>
    </dgm:pt>
    <dgm:pt modelId="{AF058C69-A198-8740-B360-1DBC46480834}" type="pres">
      <dgm:prSet presAssocID="{2AAB042A-2FA9-45DF-9A11-F9B2DED22659}" presName="ConnectorPoint" presStyleLbl="fgAcc1" presStyleIdx="0" presStyleCnt="3"/>
      <dgm:spPr>
        <a:solidFill>
          <a:schemeClr val="lt1">
            <a:alpha val="90000"/>
            <a:hueOff val="0"/>
            <a:satOff val="0"/>
            <a:lumOff val="0"/>
            <a:alphaOff val="0"/>
          </a:schemeClr>
        </a:solidFill>
        <a:ln w="15875" cap="flat" cmpd="sng" algn="ctr">
          <a:noFill/>
          <a:prstDash val="solid"/>
        </a:ln>
        <a:effectLst/>
      </dgm:spPr>
    </dgm:pt>
    <dgm:pt modelId="{A8EAF7C6-58AA-C14A-89E2-B8DD08C25DA1}" type="pres">
      <dgm:prSet presAssocID="{2AAB042A-2FA9-45DF-9A11-F9B2DED22659}" presName="EmptyPlaceHolder" presStyleCnt="0"/>
      <dgm:spPr/>
    </dgm:pt>
    <dgm:pt modelId="{48EB17DE-14E7-BB4B-AF6A-0FCFB7A1AB90}" type="pres">
      <dgm:prSet presAssocID="{D599806A-C469-4D4B-B8BB-6820C8911DDD}" presName="spaceBetweenRectangles" presStyleCnt="0"/>
      <dgm:spPr/>
    </dgm:pt>
    <dgm:pt modelId="{F7ABFB8D-2448-874B-8830-B33CF7BB6E02}" type="pres">
      <dgm:prSet presAssocID="{A18866F6-3A3B-402B-8D2A-FAFF2A621BE7}" presName="composite" presStyleCnt="0"/>
      <dgm:spPr/>
    </dgm:pt>
    <dgm:pt modelId="{B97A2D28-F7E5-5241-9C2E-DBF06C454C5F}" type="pres">
      <dgm:prSet presAssocID="{A18866F6-3A3B-402B-8D2A-FAFF2A621BE7}" presName="L1TextContainer" presStyleLbl="revTx" presStyleIdx="1" presStyleCnt="3">
        <dgm:presLayoutVars>
          <dgm:chMax val="1"/>
          <dgm:chPref val="1"/>
          <dgm:bulletEnabled val="1"/>
        </dgm:presLayoutVars>
      </dgm:prSet>
      <dgm:spPr/>
    </dgm:pt>
    <dgm:pt modelId="{DFF1E180-D1CA-B149-951E-E1BDE8C81B9B}" type="pres">
      <dgm:prSet presAssocID="{A18866F6-3A3B-402B-8D2A-FAFF2A621BE7}" presName="L2TextContainerWrapper" presStyleCnt="0">
        <dgm:presLayoutVars>
          <dgm:chMax val="0"/>
          <dgm:chPref val="0"/>
          <dgm:bulletEnabled val="1"/>
        </dgm:presLayoutVars>
      </dgm:prSet>
      <dgm:spPr/>
    </dgm:pt>
    <dgm:pt modelId="{F2C53C9A-3AE7-D74B-87C1-841DD9AFF58F}" type="pres">
      <dgm:prSet presAssocID="{A18866F6-3A3B-402B-8D2A-FAFF2A621BE7}" presName="L2TextContainer" presStyleLbl="bgAccFollowNode1" presStyleIdx="1" presStyleCnt="3"/>
      <dgm:spPr/>
    </dgm:pt>
    <dgm:pt modelId="{5DFA249D-3A5B-1A49-85A0-39A7D3915717}" type="pres">
      <dgm:prSet presAssocID="{A18866F6-3A3B-402B-8D2A-FAFF2A621BE7}" presName="FlexibleEmptyPlaceHolder" presStyleCnt="0"/>
      <dgm:spPr/>
    </dgm:pt>
    <dgm:pt modelId="{9062E806-A9A6-7C4A-A4F9-48E804DC2603}" type="pres">
      <dgm:prSet presAssocID="{A18866F6-3A3B-402B-8D2A-FAFF2A621BE7}" presName="ConnectLine" presStyleLbl="alignNode1" presStyleIdx="1" presStyleCnt="3"/>
      <dgm:spPr>
        <a:solidFill>
          <a:schemeClr val="accent2">
            <a:hueOff val="-1696488"/>
            <a:satOff val="5592"/>
            <a:lumOff val="5981"/>
            <a:alphaOff val="0"/>
          </a:schemeClr>
        </a:solidFill>
        <a:ln w="6350" cap="flat" cmpd="sng" algn="ctr">
          <a:solidFill>
            <a:schemeClr val="accent2">
              <a:hueOff val="-1696488"/>
              <a:satOff val="5592"/>
              <a:lumOff val="5981"/>
              <a:alphaOff val="0"/>
            </a:schemeClr>
          </a:solidFill>
          <a:prstDash val="dash"/>
        </a:ln>
        <a:effectLst/>
      </dgm:spPr>
    </dgm:pt>
    <dgm:pt modelId="{ADBF4F52-16D8-CF40-AB1E-5A4A93EB0F02}" type="pres">
      <dgm:prSet presAssocID="{A18866F6-3A3B-402B-8D2A-FAFF2A621BE7}" presName="ConnectorPoint" presStyleLbl="fgAcc1" presStyleIdx="1" presStyleCnt="3"/>
      <dgm:spPr>
        <a:solidFill>
          <a:schemeClr val="lt1">
            <a:alpha val="90000"/>
            <a:hueOff val="0"/>
            <a:satOff val="0"/>
            <a:lumOff val="0"/>
            <a:alphaOff val="0"/>
          </a:schemeClr>
        </a:solidFill>
        <a:ln w="15875" cap="flat" cmpd="sng" algn="ctr">
          <a:noFill/>
          <a:prstDash val="solid"/>
        </a:ln>
        <a:effectLst/>
      </dgm:spPr>
    </dgm:pt>
    <dgm:pt modelId="{F1CDB770-E525-984E-83AD-2ED6644EDC19}" type="pres">
      <dgm:prSet presAssocID="{A18866F6-3A3B-402B-8D2A-FAFF2A621BE7}" presName="EmptyPlaceHolder" presStyleCnt="0"/>
      <dgm:spPr/>
    </dgm:pt>
    <dgm:pt modelId="{1CFEAD89-28B3-FC40-A2E2-7997F00DF176}" type="pres">
      <dgm:prSet presAssocID="{81E45244-0682-4F2D-96E7-213D8947359A}" presName="spaceBetweenRectangles" presStyleCnt="0"/>
      <dgm:spPr/>
    </dgm:pt>
    <dgm:pt modelId="{B31BD460-6950-C847-935E-B5F9DC0DD5C3}" type="pres">
      <dgm:prSet presAssocID="{7AAD0CC8-77F5-4B62-B713-EBC9C059CE73}" presName="composite" presStyleCnt="0"/>
      <dgm:spPr/>
    </dgm:pt>
    <dgm:pt modelId="{DAB1AD62-0464-4F46-88B8-F949F9180839}" type="pres">
      <dgm:prSet presAssocID="{7AAD0CC8-77F5-4B62-B713-EBC9C059CE73}" presName="L1TextContainer" presStyleLbl="revTx" presStyleIdx="2" presStyleCnt="3">
        <dgm:presLayoutVars>
          <dgm:chMax val="1"/>
          <dgm:chPref val="1"/>
          <dgm:bulletEnabled val="1"/>
        </dgm:presLayoutVars>
      </dgm:prSet>
      <dgm:spPr/>
    </dgm:pt>
    <dgm:pt modelId="{DD15259A-45D9-D14B-B47F-47A1B2AF8877}" type="pres">
      <dgm:prSet presAssocID="{7AAD0CC8-77F5-4B62-B713-EBC9C059CE73}" presName="L2TextContainerWrapper" presStyleCnt="0">
        <dgm:presLayoutVars>
          <dgm:chMax val="0"/>
          <dgm:chPref val="0"/>
          <dgm:bulletEnabled val="1"/>
        </dgm:presLayoutVars>
      </dgm:prSet>
      <dgm:spPr/>
    </dgm:pt>
    <dgm:pt modelId="{AE901894-CAE4-E949-B510-26CF52D99575}" type="pres">
      <dgm:prSet presAssocID="{7AAD0CC8-77F5-4B62-B713-EBC9C059CE73}" presName="L2TextContainer" presStyleLbl="bgAccFollowNode1" presStyleIdx="2" presStyleCnt="3"/>
      <dgm:spPr/>
    </dgm:pt>
    <dgm:pt modelId="{19C922B8-DD92-BC43-9000-822F9F23990D}" type="pres">
      <dgm:prSet presAssocID="{7AAD0CC8-77F5-4B62-B713-EBC9C059CE73}" presName="FlexibleEmptyPlaceHolder" presStyleCnt="0"/>
      <dgm:spPr/>
    </dgm:pt>
    <dgm:pt modelId="{DABD85C7-D8C2-9B46-90CD-A3E3AD583081}" type="pres">
      <dgm:prSet presAssocID="{7AAD0CC8-77F5-4B62-B713-EBC9C059CE73}" presName="ConnectLine" presStyleLbl="alignNode1" presStyleIdx="2" presStyleCnt="3"/>
      <dgm:spPr>
        <a:solidFill>
          <a:schemeClr val="accent2">
            <a:hueOff val="-3392975"/>
            <a:satOff val="11185"/>
            <a:lumOff val="11961"/>
            <a:alphaOff val="0"/>
          </a:schemeClr>
        </a:solidFill>
        <a:ln w="6350" cap="flat" cmpd="sng" algn="ctr">
          <a:solidFill>
            <a:schemeClr val="accent2">
              <a:hueOff val="-3392975"/>
              <a:satOff val="11185"/>
              <a:lumOff val="11961"/>
              <a:alphaOff val="0"/>
            </a:schemeClr>
          </a:solidFill>
          <a:prstDash val="dash"/>
        </a:ln>
        <a:effectLst/>
      </dgm:spPr>
    </dgm:pt>
    <dgm:pt modelId="{608C2F93-2D27-4C4A-8F73-036F47080A98}" type="pres">
      <dgm:prSet presAssocID="{7AAD0CC8-77F5-4B62-B713-EBC9C059CE73}" presName="ConnectorPoint" presStyleLbl="fgAcc1" presStyleIdx="2" presStyleCnt="3"/>
      <dgm:spPr>
        <a:solidFill>
          <a:schemeClr val="lt1">
            <a:alpha val="90000"/>
            <a:hueOff val="0"/>
            <a:satOff val="0"/>
            <a:lumOff val="0"/>
            <a:alphaOff val="0"/>
          </a:schemeClr>
        </a:solidFill>
        <a:ln w="15875" cap="flat" cmpd="sng" algn="ctr">
          <a:noFill/>
          <a:prstDash val="solid"/>
        </a:ln>
        <a:effectLst/>
      </dgm:spPr>
    </dgm:pt>
    <dgm:pt modelId="{AD3CBC78-7D16-5F4D-8756-47159A3CFA64}" type="pres">
      <dgm:prSet presAssocID="{7AAD0CC8-77F5-4B62-B713-EBC9C059CE73}" presName="EmptyPlaceHolder" presStyleCnt="0"/>
      <dgm:spPr/>
    </dgm:pt>
  </dgm:ptLst>
  <dgm:cxnLst>
    <dgm:cxn modelId="{CB11C202-635B-974D-A1F3-5BDAB61BDE2B}" type="presOf" srcId="{01825966-6836-4B81-B63B-0BE6C7ADAA61}" destId="{6AD2FCD0-F075-6F4E-A5FB-0524E68E36A1}" srcOrd="0" destOrd="0" presId="urn:microsoft.com/office/officeart/2017/3/layout/HorizontalPathTimeline"/>
    <dgm:cxn modelId="{C2AAC31A-36A0-441D-AECE-4F470312D4A4}" srcId="{7AAD0CC8-77F5-4B62-B713-EBC9C059CE73}" destId="{F848BC10-9979-41F8-8FE0-7072CACF4C3E}" srcOrd="0" destOrd="0" parTransId="{C55C8BD7-8819-4091-805A-98646795DC37}" sibTransId="{35D29C42-CE80-4891-BC8B-AACDCF90176E}"/>
    <dgm:cxn modelId="{35A9ED27-DE49-674D-A2F8-F114BEF40A9C}" type="presOf" srcId="{F848BC10-9979-41F8-8FE0-7072CACF4C3E}" destId="{AE901894-CAE4-E949-B510-26CF52D99575}" srcOrd="0" destOrd="0" presId="urn:microsoft.com/office/officeart/2017/3/layout/HorizontalPathTimeline"/>
    <dgm:cxn modelId="{E43B6728-ECC1-4038-B150-1B82B75AEC67}" srcId="{A18866F6-3A3B-402B-8D2A-FAFF2A621BE7}" destId="{EB437EEA-17B7-44EA-A7D9-C5E3156997B5}" srcOrd="0" destOrd="0" parTransId="{495B3741-6FBC-457D-B821-12D5E5491A83}" sibTransId="{86BB2380-C9E0-48CC-84EA-7D4AA1C539E4}"/>
    <dgm:cxn modelId="{750D1235-65EF-F346-B897-35FDECD54D93}" type="presOf" srcId="{C68D807F-CAF7-4AB1-AC17-BF9C277C449D}" destId="{1024EE50-3D23-D940-B450-A06CDB394179}" srcOrd="0" destOrd="0" presId="urn:microsoft.com/office/officeart/2017/3/layout/HorizontalPathTimeline"/>
    <dgm:cxn modelId="{55654241-8275-2148-8A3D-0DF7C8BE3BA7}" type="presOf" srcId="{EB437EEA-17B7-44EA-A7D9-C5E3156997B5}" destId="{F2C53C9A-3AE7-D74B-87C1-841DD9AFF58F}" srcOrd="0" destOrd="0" presId="urn:microsoft.com/office/officeart/2017/3/layout/HorizontalPathTimeline"/>
    <dgm:cxn modelId="{7BEC4355-9BBA-46F7-9FD5-47CB69DAFA6D}" srcId="{C68D807F-CAF7-4AB1-AC17-BF9C277C449D}" destId="{A18866F6-3A3B-402B-8D2A-FAFF2A621BE7}" srcOrd="1" destOrd="0" parTransId="{E0010048-3623-4108-B250-38176374F5C9}" sibTransId="{81E45244-0682-4F2D-96E7-213D8947359A}"/>
    <dgm:cxn modelId="{4EE14461-0FD8-4813-BC3E-19DF4C050E37}" srcId="{2AAB042A-2FA9-45DF-9A11-F9B2DED22659}" destId="{01825966-6836-4B81-B63B-0BE6C7ADAA61}" srcOrd="0" destOrd="0" parTransId="{F1A52136-0A04-4229-BEA7-71108E8A2B0C}" sibTransId="{1C75DF2C-E831-4691-A036-14F4CE30C014}"/>
    <dgm:cxn modelId="{F0AED067-8E76-6D42-835A-4FDB8E15AACE}" type="presOf" srcId="{7AAD0CC8-77F5-4B62-B713-EBC9C059CE73}" destId="{DAB1AD62-0464-4F46-88B8-F949F9180839}" srcOrd="0" destOrd="0" presId="urn:microsoft.com/office/officeart/2017/3/layout/HorizontalPathTimeline"/>
    <dgm:cxn modelId="{2570BB7F-C5F0-DF4B-B003-23A697981F0C}" type="presOf" srcId="{A18866F6-3A3B-402B-8D2A-FAFF2A621BE7}" destId="{B97A2D28-F7E5-5241-9C2E-DBF06C454C5F}" srcOrd="0" destOrd="0" presId="urn:microsoft.com/office/officeart/2017/3/layout/HorizontalPathTimeline"/>
    <dgm:cxn modelId="{A3DA5BAC-22E4-4BCD-857E-895426201436}" srcId="{C68D807F-CAF7-4AB1-AC17-BF9C277C449D}" destId="{2AAB042A-2FA9-45DF-9A11-F9B2DED22659}" srcOrd="0" destOrd="0" parTransId="{09626053-12D6-465C-A5CE-62CBC4CD95ED}" sibTransId="{D599806A-C469-4D4B-B8BB-6820C8911DDD}"/>
    <dgm:cxn modelId="{210454AD-F281-4E11-A1F3-AFC608A24D97}" srcId="{C68D807F-CAF7-4AB1-AC17-BF9C277C449D}" destId="{7AAD0CC8-77F5-4B62-B713-EBC9C059CE73}" srcOrd="2" destOrd="0" parTransId="{84BF1766-D0D9-4CBD-AB0A-7E77AFC0F84C}" sibTransId="{3B97BF55-56D5-4D06-9964-34DB5627CF7C}"/>
    <dgm:cxn modelId="{46F417BA-8A16-6640-8558-ECBC56528D3A}" type="presOf" srcId="{2AAB042A-2FA9-45DF-9A11-F9B2DED22659}" destId="{65BF79E2-D6C7-9442-8205-8D5B4C8C8019}" srcOrd="0" destOrd="0" presId="urn:microsoft.com/office/officeart/2017/3/layout/HorizontalPathTimeline"/>
    <dgm:cxn modelId="{11506B4D-E177-EC4C-BF76-8A95539AAF12}" type="presParOf" srcId="{1024EE50-3D23-D940-B450-A06CDB394179}" destId="{6632D069-FB47-7047-B5CD-285254048488}" srcOrd="0" destOrd="0" presId="urn:microsoft.com/office/officeart/2017/3/layout/HorizontalPathTimeline"/>
    <dgm:cxn modelId="{7BFA4021-3322-D04B-AF12-C80190C7815C}" type="presParOf" srcId="{1024EE50-3D23-D940-B450-A06CDB394179}" destId="{F428543F-BCB1-2240-A9D7-4F87C0916C19}" srcOrd="1" destOrd="0" presId="urn:microsoft.com/office/officeart/2017/3/layout/HorizontalPathTimeline"/>
    <dgm:cxn modelId="{883BA4F1-2ADA-0E45-BC07-08B329D8EA25}" type="presParOf" srcId="{F428543F-BCB1-2240-A9D7-4F87C0916C19}" destId="{E68D605E-AD9C-2649-B01B-234D32D209AE}" srcOrd="0" destOrd="0" presId="urn:microsoft.com/office/officeart/2017/3/layout/HorizontalPathTimeline"/>
    <dgm:cxn modelId="{F6F2EDFE-E323-7D48-8D37-9F86EEF51E6F}" type="presParOf" srcId="{E68D605E-AD9C-2649-B01B-234D32D209AE}" destId="{65BF79E2-D6C7-9442-8205-8D5B4C8C8019}" srcOrd="0" destOrd="0" presId="urn:microsoft.com/office/officeart/2017/3/layout/HorizontalPathTimeline"/>
    <dgm:cxn modelId="{F60FD2F8-482D-484D-8884-500386208E37}" type="presParOf" srcId="{E68D605E-AD9C-2649-B01B-234D32D209AE}" destId="{C87CEC0E-9EBF-654D-9649-E37D6A4F7C96}" srcOrd="1" destOrd="0" presId="urn:microsoft.com/office/officeart/2017/3/layout/HorizontalPathTimeline"/>
    <dgm:cxn modelId="{31128756-FA82-5144-8A96-C798A552E269}" type="presParOf" srcId="{C87CEC0E-9EBF-654D-9649-E37D6A4F7C96}" destId="{6AD2FCD0-F075-6F4E-A5FB-0524E68E36A1}" srcOrd="0" destOrd="0" presId="urn:microsoft.com/office/officeart/2017/3/layout/HorizontalPathTimeline"/>
    <dgm:cxn modelId="{E5083ED6-48DE-5E45-A6E6-CD38668C76D9}" type="presParOf" srcId="{C87CEC0E-9EBF-654D-9649-E37D6A4F7C96}" destId="{3BD794A0-93C5-D44D-AB0C-52C0A5F54BDF}" srcOrd="1" destOrd="0" presId="urn:microsoft.com/office/officeart/2017/3/layout/HorizontalPathTimeline"/>
    <dgm:cxn modelId="{2623A1F8-87FF-824D-ACE1-FBB6215766C7}" type="presParOf" srcId="{E68D605E-AD9C-2649-B01B-234D32D209AE}" destId="{CB1A3A48-E259-B84D-98DA-37894706F8BD}" srcOrd="2" destOrd="0" presId="urn:microsoft.com/office/officeart/2017/3/layout/HorizontalPathTimeline"/>
    <dgm:cxn modelId="{4BE55D7C-2B8A-154B-8392-9B4068C2615F}" type="presParOf" srcId="{E68D605E-AD9C-2649-B01B-234D32D209AE}" destId="{AF058C69-A198-8740-B360-1DBC46480834}" srcOrd="3" destOrd="0" presId="urn:microsoft.com/office/officeart/2017/3/layout/HorizontalPathTimeline"/>
    <dgm:cxn modelId="{24CFA608-9F32-3B43-8597-C9E5279FACA9}" type="presParOf" srcId="{E68D605E-AD9C-2649-B01B-234D32D209AE}" destId="{A8EAF7C6-58AA-C14A-89E2-B8DD08C25DA1}" srcOrd="4" destOrd="0" presId="urn:microsoft.com/office/officeart/2017/3/layout/HorizontalPathTimeline"/>
    <dgm:cxn modelId="{41B8FE71-95C5-124B-BF0E-FEC49B48EF2B}" type="presParOf" srcId="{F428543F-BCB1-2240-A9D7-4F87C0916C19}" destId="{48EB17DE-14E7-BB4B-AF6A-0FCFB7A1AB90}" srcOrd="1" destOrd="0" presId="urn:microsoft.com/office/officeart/2017/3/layout/HorizontalPathTimeline"/>
    <dgm:cxn modelId="{A61DEB47-4CF2-D74B-98E8-501097E6D8A0}" type="presParOf" srcId="{F428543F-BCB1-2240-A9D7-4F87C0916C19}" destId="{F7ABFB8D-2448-874B-8830-B33CF7BB6E02}" srcOrd="2" destOrd="0" presId="urn:microsoft.com/office/officeart/2017/3/layout/HorizontalPathTimeline"/>
    <dgm:cxn modelId="{B966038D-F7E3-3F4C-A6B0-278050F0B811}" type="presParOf" srcId="{F7ABFB8D-2448-874B-8830-B33CF7BB6E02}" destId="{B97A2D28-F7E5-5241-9C2E-DBF06C454C5F}" srcOrd="0" destOrd="0" presId="urn:microsoft.com/office/officeart/2017/3/layout/HorizontalPathTimeline"/>
    <dgm:cxn modelId="{C33C1E5F-0AA8-6E40-A096-B3AA3D85EE0A}" type="presParOf" srcId="{F7ABFB8D-2448-874B-8830-B33CF7BB6E02}" destId="{DFF1E180-D1CA-B149-951E-E1BDE8C81B9B}" srcOrd="1" destOrd="0" presId="urn:microsoft.com/office/officeart/2017/3/layout/HorizontalPathTimeline"/>
    <dgm:cxn modelId="{44AEFA58-17EC-BB42-8E4F-E30B4672BF2A}" type="presParOf" srcId="{DFF1E180-D1CA-B149-951E-E1BDE8C81B9B}" destId="{F2C53C9A-3AE7-D74B-87C1-841DD9AFF58F}" srcOrd="0" destOrd="0" presId="urn:microsoft.com/office/officeart/2017/3/layout/HorizontalPathTimeline"/>
    <dgm:cxn modelId="{17A79C45-B1F3-354B-B1D4-D09E7F6F9799}" type="presParOf" srcId="{DFF1E180-D1CA-B149-951E-E1BDE8C81B9B}" destId="{5DFA249D-3A5B-1A49-85A0-39A7D3915717}" srcOrd="1" destOrd="0" presId="urn:microsoft.com/office/officeart/2017/3/layout/HorizontalPathTimeline"/>
    <dgm:cxn modelId="{155FE29D-F152-634D-95D7-E4C38510422F}" type="presParOf" srcId="{F7ABFB8D-2448-874B-8830-B33CF7BB6E02}" destId="{9062E806-A9A6-7C4A-A4F9-48E804DC2603}" srcOrd="2" destOrd="0" presId="urn:microsoft.com/office/officeart/2017/3/layout/HorizontalPathTimeline"/>
    <dgm:cxn modelId="{94E46B8E-3FAA-D649-8AD7-1166522D7162}" type="presParOf" srcId="{F7ABFB8D-2448-874B-8830-B33CF7BB6E02}" destId="{ADBF4F52-16D8-CF40-AB1E-5A4A93EB0F02}" srcOrd="3" destOrd="0" presId="urn:microsoft.com/office/officeart/2017/3/layout/HorizontalPathTimeline"/>
    <dgm:cxn modelId="{B93A3E3D-98D9-8440-93A5-FF1214CEA8A4}" type="presParOf" srcId="{F7ABFB8D-2448-874B-8830-B33CF7BB6E02}" destId="{F1CDB770-E525-984E-83AD-2ED6644EDC19}" srcOrd="4" destOrd="0" presId="urn:microsoft.com/office/officeart/2017/3/layout/HorizontalPathTimeline"/>
    <dgm:cxn modelId="{6EF8BBC3-7AC1-4345-90A3-069D92388D23}" type="presParOf" srcId="{F428543F-BCB1-2240-A9D7-4F87C0916C19}" destId="{1CFEAD89-28B3-FC40-A2E2-7997F00DF176}" srcOrd="3" destOrd="0" presId="urn:microsoft.com/office/officeart/2017/3/layout/HorizontalPathTimeline"/>
    <dgm:cxn modelId="{69FF97BD-F77F-9A42-907A-AD6531410C60}" type="presParOf" srcId="{F428543F-BCB1-2240-A9D7-4F87C0916C19}" destId="{B31BD460-6950-C847-935E-B5F9DC0DD5C3}" srcOrd="4" destOrd="0" presId="urn:microsoft.com/office/officeart/2017/3/layout/HorizontalPathTimeline"/>
    <dgm:cxn modelId="{5A029889-B680-014C-9513-B02941A2E6E0}" type="presParOf" srcId="{B31BD460-6950-C847-935E-B5F9DC0DD5C3}" destId="{DAB1AD62-0464-4F46-88B8-F949F9180839}" srcOrd="0" destOrd="0" presId="urn:microsoft.com/office/officeart/2017/3/layout/HorizontalPathTimeline"/>
    <dgm:cxn modelId="{26E6D6C7-3138-C64B-A527-72F6D783A395}" type="presParOf" srcId="{B31BD460-6950-C847-935E-B5F9DC0DD5C3}" destId="{DD15259A-45D9-D14B-B47F-47A1B2AF8877}" srcOrd="1" destOrd="0" presId="urn:microsoft.com/office/officeart/2017/3/layout/HorizontalPathTimeline"/>
    <dgm:cxn modelId="{9F5EC1F0-2E38-384B-8557-A9E9E551DF87}" type="presParOf" srcId="{DD15259A-45D9-D14B-B47F-47A1B2AF8877}" destId="{AE901894-CAE4-E949-B510-26CF52D99575}" srcOrd="0" destOrd="0" presId="urn:microsoft.com/office/officeart/2017/3/layout/HorizontalPathTimeline"/>
    <dgm:cxn modelId="{9E7445E7-9744-0843-A0E0-003D36F86004}" type="presParOf" srcId="{DD15259A-45D9-D14B-B47F-47A1B2AF8877}" destId="{19C922B8-DD92-BC43-9000-822F9F23990D}" srcOrd="1" destOrd="0" presId="urn:microsoft.com/office/officeart/2017/3/layout/HorizontalPathTimeline"/>
    <dgm:cxn modelId="{8CD4D2C4-E029-124B-954F-C582D824A8CF}" type="presParOf" srcId="{B31BD460-6950-C847-935E-B5F9DC0DD5C3}" destId="{DABD85C7-D8C2-9B46-90CD-A3E3AD583081}" srcOrd="2" destOrd="0" presId="urn:microsoft.com/office/officeart/2017/3/layout/HorizontalPathTimeline"/>
    <dgm:cxn modelId="{9F86BCB5-C0BE-AF41-8FB6-D42B20C1ED04}" type="presParOf" srcId="{B31BD460-6950-C847-935E-B5F9DC0DD5C3}" destId="{608C2F93-2D27-4C4A-8F73-036F47080A98}" srcOrd="3" destOrd="0" presId="urn:microsoft.com/office/officeart/2017/3/layout/HorizontalPathTimeline"/>
    <dgm:cxn modelId="{43923DC9-6BF0-6B42-B953-F5384E9784D7}" type="presParOf" srcId="{B31BD460-6950-C847-935E-B5F9DC0DD5C3}" destId="{AD3CBC78-7D16-5F4D-8756-47159A3CFA64}"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F79E2-D6C7-9442-8205-8D5B4C8C8019}">
      <dsp:nvSpPr>
        <dsp:cNvPr id="0" name=""/>
        <dsp:cNvSpPr/>
      </dsp:nvSpPr>
      <dsp:spPr>
        <a:xfrm>
          <a:off x="480218" y="1785253"/>
          <a:ext cx="3841750" cy="375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44550">
            <a:lnSpc>
              <a:spcPct val="90000"/>
            </a:lnSpc>
            <a:spcBef>
              <a:spcPct val="0"/>
            </a:spcBef>
            <a:spcAft>
              <a:spcPct val="35000"/>
            </a:spcAft>
            <a:buNone/>
            <a:defRPr b="1"/>
          </a:pPr>
          <a:r>
            <a:rPr lang="en-US" sz="1900" kern="1200"/>
            <a:t>26 mai 1972</a:t>
          </a:r>
        </a:p>
      </dsp:txBody>
      <dsp:txXfrm>
        <a:off x="480218" y="1785253"/>
        <a:ext cx="3841750" cy="375667"/>
      </dsp:txXfrm>
    </dsp:sp>
    <dsp:sp modelId="{6632D069-FB47-7047-B5CD-285254048488}">
      <dsp:nvSpPr>
        <dsp:cNvPr id="0" name=""/>
        <dsp:cNvSpPr/>
      </dsp:nvSpPr>
      <dsp:spPr>
        <a:xfrm>
          <a:off x="0" y="1595757"/>
          <a:ext cx="9604375" cy="13297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D2FCD0-F075-6F4E-A5FB-0524E68E36A1}">
      <dsp:nvSpPr>
        <dsp:cNvPr id="0" name=""/>
        <dsp:cNvSpPr/>
      </dsp:nvSpPr>
      <dsp:spPr>
        <a:xfrm>
          <a:off x="288131" y="204508"/>
          <a:ext cx="4225925" cy="82608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signature par Nixon et Brejnev des accords SALT 1 pour cinq ans : ils prévoient la limitation des armes stratégiques et la limitation des rampes de lancement.</a:t>
          </a:r>
        </a:p>
      </dsp:txBody>
      <dsp:txXfrm>
        <a:off x="288131" y="204508"/>
        <a:ext cx="4225925" cy="826084"/>
      </dsp:txXfrm>
    </dsp:sp>
    <dsp:sp modelId="{CB1A3A48-E259-B84D-98DA-37894706F8BD}">
      <dsp:nvSpPr>
        <dsp:cNvPr id="0" name=""/>
        <dsp:cNvSpPr/>
      </dsp:nvSpPr>
      <dsp:spPr>
        <a:xfrm>
          <a:off x="2401093" y="1030593"/>
          <a:ext cx="0" cy="565163"/>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B97A2D28-F7E5-5241-9C2E-DBF06C454C5F}">
      <dsp:nvSpPr>
        <dsp:cNvPr id="0" name=""/>
        <dsp:cNvSpPr/>
      </dsp:nvSpPr>
      <dsp:spPr>
        <a:xfrm>
          <a:off x="2881312" y="1163572"/>
          <a:ext cx="3841750" cy="375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44550">
            <a:lnSpc>
              <a:spcPct val="90000"/>
            </a:lnSpc>
            <a:spcBef>
              <a:spcPct val="0"/>
            </a:spcBef>
            <a:spcAft>
              <a:spcPct val="35000"/>
            </a:spcAft>
            <a:buNone/>
            <a:defRPr b="1"/>
          </a:pPr>
          <a:r>
            <a:rPr lang="en-US" sz="1900" kern="1200"/>
            <a:t>18 juin 1979</a:t>
          </a:r>
        </a:p>
      </dsp:txBody>
      <dsp:txXfrm>
        <a:off x="2881312" y="1163572"/>
        <a:ext cx="3841750" cy="375667"/>
      </dsp:txXfrm>
    </dsp:sp>
    <dsp:sp modelId="{F2C53C9A-3AE7-D74B-87C1-841DD9AFF58F}">
      <dsp:nvSpPr>
        <dsp:cNvPr id="0" name=""/>
        <dsp:cNvSpPr/>
      </dsp:nvSpPr>
      <dsp:spPr>
        <a:xfrm>
          <a:off x="2689225" y="2293900"/>
          <a:ext cx="4225925" cy="1014490"/>
        </a:xfrm>
        <a:prstGeom prst="rect">
          <a:avLst/>
        </a:prstGeom>
        <a:solidFill>
          <a:schemeClr val="accent2">
            <a:tint val="40000"/>
            <a:alpha val="90000"/>
            <a:hueOff val="-5472996"/>
            <a:satOff val="15661"/>
            <a:lumOff val="-1042"/>
            <a:alphaOff val="0"/>
          </a:schemeClr>
        </a:solidFill>
        <a:ln w="12700" cap="flat" cmpd="sng" algn="ctr">
          <a:solidFill>
            <a:schemeClr val="accent2">
              <a:tint val="40000"/>
              <a:alpha val="90000"/>
              <a:hueOff val="-5472996"/>
              <a:satOff val="15661"/>
              <a:lumOff val="-10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signature à Vienne des accords SALT 2 entre Jimmy Carter et Leonid Brejnev. Non ratification par le Sénat américain en raison de l’intervention soviétique en Afghanistan</a:t>
          </a:r>
        </a:p>
      </dsp:txBody>
      <dsp:txXfrm>
        <a:off x="2689225" y="2293900"/>
        <a:ext cx="4225925" cy="1014490"/>
      </dsp:txXfrm>
    </dsp:sp>
    <dsp:sp modelId="{9062E806-A9A6-7C4A-A4F9-48E804DC2603}">
      <dsp:nvSpPr>
        <dsp:cNvPr id="0" name=""/>
        <dsp:cNvSpPr/>
      </dsp:nvSpPr>
      <dsp:spPr>
        <a:xfrm>
          <a:off x="4802187" y="1728736"/>
          <a:ext cx="0" cy="565163"/>
        </a:xfrm>
        <a:prstGeom prst="line">
          <a:avLst/>
        </a:prstGeom>
        <a:solidFill>
          <a:schemeClr val="accent2">
            <a:hueOff val="-1696488"/>
            <a:satOff val="5592"/>
            <a:lumOff val="5981"/>
            <a:alphaOff val="0"/>
          </a:schemeClr>
        </a:solidFill>
        <a:ln w="6350" cap="flat" cmpd="sng" algn="ctr">
          <a:solidFill>
            <a:schemeClr val="accent2">
              <a:hueOff val="-1696488"/>
              <a:satOff val="5592"/>
              <a:lumOff val="5981"/>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AF058C69-A198-8740-B360-1DBC46480834}">
      <dsp:nvSpPr>
        <dsp:cNvPr id="0" name=""/>
        <dsp:cNvSpPr/>
      </dsp:nvSpPr>
      <dsp:spPr>
        <a:xfrm>
          <a:off x="2359537" y="1620690"/>
          <a:ext cx="83112" cy="83112"/>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ADBF4F52-16D8-CF40-AB1E-5A4A93EB0F02}">
      <dsp:nvSpPr>
        <dsp:cNvPr id="0" name=""/>
        <dsp:cNvSpPr/>
      </dsp:nvSpPr>
      <dsp:spPr>
        <a:xfrm>
          <a:off x="4760631" y="1620690"/>
          <a:ext cx="83112" cy="83112"/>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DAB1AD62-0464-4F46-88B8-F949F9180839}">
      <dsp:nvSpPr>
        <dsp:cNvPr id="0" name=""/>
        <dsp:cNvSpPr/>
      </dsp:nvSpPr>
      <dsp:spPr>
        <a:xfrm>
          <a:off x="5282406" y="1785253"/>
          <a:ext cx="3841750" cy="375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44550">
            <a:lnSpc>
              <a:spcPct val="90000"/>
            </a:lnSpc>
            <a:spcBef>
              <a:spcPct val="0"/>
            </a:spcBef>
            <a:spcAft>
              <a:spcPct val="35000"/>
            </a:spcAft>
            <a:buNone/>
            <a:defRPr b="1"/>
          </a:pPr>
          <a:r>
            <a:rPr lang="en-US" sz="1900" kern="1200"/>
            <a:t>31 juil. 1991</a:t>
          </a:r>
        </a:p>
      </dsp:txBody>
      <dsp:txXfrm>
        <a:off x="5282406" y="1785253"/>
        <a:ext cx="3841750" cy="375667"/>
      </dsp:txXfrm>
    </dsp:sp>
    <dsp:sp modelId="{AE901894-CAE4-E949-B510-26CF52D99575}">
      <dsp:nvSpPr>
        <dsp:cNvPr id="0" name=""/>
        <dsp:cNvSpPr/>
      </dsp:nvSpPr>
      <dsp:spPr>
        <a:xfrm>
          <a:off x="5090318" y="392913"/>
          <a:ext cx="4225925" cy="637679"/>
        </a:xfrm>
        <a:prstGeom prst="rect">
          <a:avLst/>
        </a:prstGeom>
        <a:solidFill>
          <a:schemeClr val="accent2">
            <a:tint val="40000"/>
            <a:alpha val="90000"/>
            <a:hueOff val="-10945993"/>
            <a:satOff val="31321"/>
            <a:lumOff val="-2084"/>
            <a:alphaOff val="0"/>
          </a:schemeClr>
        </a:solidFill>
        <a:ln w="12700" cap="flat" cmpd="sng" algn="ctr">
          <a:solidFill>
            <a:schemeClr val="accent2">
              <a:tint val="40000"/>
              <a:alpha val="90000"/>
              <a:hueOff val="-10945993"/>
              <a:satOff val="31321"/>
              <a:lumOff val="-20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signature des accords START 1 sur la réduction de 20 à 30 % des armes stratégiques des deux Grands</a:t>
          </a:r>
        </a:p>
      </dsp:txBody>
      <dsp:txXfrm>
        <a:off x="5090318" y="392913"/>
        <a:ext cx="4225925" cy="637679"/>
      </dsp:txXfrm>
    </dsp:sp>
    <dsp:sp modelId="{DABD85C7-D8C2-9B46-90CD-A3E3AD583081}">
      <dsp:nvSpPr>
        <dsp:cNvPr id="0" name=""/>
        <dsp:cNvSpPr/>
      </dsp:nvSpPr>
      <dsp:spPr>
        <a:xfrm>
          <a:off x="7203281" y="1030593"/>
          <a:ext cx="0" cy="565163"/>
        </a:xfrm>
        <a:prstGeom prst="line">
          <a:avLst/>
        </a:prstGeom>
        <a:solidFill>
          <a:schemeClr val="accent2">
            <a:hueOff val="-3392975"/>
            <a:satOff val="11185"/>
            <a:lumOff val="11961"/>
            <a:alphaOff val="0"/>
          </a:schemeClr>
        </a:solidFill>
        <a:ln w="6350" cap="flat" cmpd="sng" algn="ctr">
          <a:solidFill>
            <a:schemeClr val="accent2">
              <a:hueOff val="-3392975"/>
              <a:satOff val="11185"/>
              <a:lumOff val="11961"/>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608C2F93-2D27-4C4A-8F73-036F47080A98}">
      <dsp:nvSpPr>
        <dsp:cNvPr id="0" name=""/>
        <dsp:cNvSpPr/>
      </dsp:nvSpPr>
      <dsp:spPr>
        <a:xfrm>
          <a:off x="7161725" y="1620690"/>
          <a:ext cx="83112" cy="83112"/>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5819B518-5265-D641-B3BB-0EAF8883E26A}"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8492545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819B518-5265-D641-B3BB-0EAF8883E26A}"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3815965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5819B518-5265-D641-B3BB-0EAF8883E26A}"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375301080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5819B518-5265-D641-B3BB-0EAF8883E26A}" type="datetimeFigureOut">
              <a:rPr lang="fr-FR" smtClean="0"/>
              <a:t>23/08/2024</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1800382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5819B518-5265-D641-B3BB-0EAF8883E26A}"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9AC83CF-8487-9741-A993-4A14BAB19FAF}" type="slidenum">
              <a:rPr lang="fr-FR" smtClean="0"/>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3872203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819B518-5265-D641-B3BB-0EAF8883E26A}" type="datetimeFigureOut">
              <a:rPr lang="fr-FR" smtClean="0"/>
              <a:t>23/08/2024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1508126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19B518-5265-D641-B3BB-0EAF8883E26A}" type="datetimeFigureOut">
              <a:rPr lang="fr-FR" smtClean="0"/>
              <a:t>23/08/2024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295691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5819B518-5265-D641-B3BB-0EAF8883E26A}" type="datetimeFigureOut">
              <a:rPr lang="fr-FR" smtClean="0"/>
              <a:t>23/08/2024</a:t>
            </a:fld>
            <a:endParaRPr lang="fr-F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1" name="Slide Number Placeholder 10"/>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11688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5819B518-5265-D641-B3BB-0EAF8883E26A}" type="datetimeFigureOut">
              <a:rPr lang="fr-FR" smtClean="0"/>
              <a:t>23/08/2024</a:t>
            </a:fld>
            <a:endParaRPr lang="fr-F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0" name="Slide Number Placeholder 9"/>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1806996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819B518-5265-D641-B3BB-0EAF8883E26A}" type="datetimeFigureOut">
              <a:rPr lang="fr-FR" smtClean="0"/>
              <a:t>23/08/2024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2451812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819B518-5265-D641-B3BB-0EAF8883E26A}" type="datetimeFigureOut">
              <a:rPr lang="fr-FR" smtClean="0"/>
              <a:t>23/08/2024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AC83CF-8487-9741-A993-4A14BAB19FAF}" type="slidenum">
              <a:rPr lang="fr-FR" smtClean="0"/>
              <a:t>‹N°›</a:t>
            </a:fld>
            <a:endParaRPr lang="fr-FR"/>
          </a:p>
        </p:txBody>
      </p:sp>
    </p:spTree>
    <p:extLst>
      <p:ext uri="{BB962C8B-B14F-4D97-AF65-F5344CB8AC3E}">
        <p14:creationId xmlns:p14="http://schemas.microsoft.com/office/powerpoint/2010/main" val="1904811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1447191" y="2824269"/>
            <a:ext cx="4645152" cy="2644457"/>
          </a:xfrm>
        </p:spPr>
        <p:txBody>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6412362" y="2821491"/>
            <a:ext cx="4645152" cy="2637371"/>
          </a:xfrm>
        </p:spPr>
        <p:txBody>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0BE1722D-B7C4-6E47-92EC-E605231E2BC6}"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92EEA3B-B21C-964C-83E6-60FB49B96E63}" type="slidenum">
              <a:rPr lang="fr-FR" smtClean="0"/>
              <a:t>‹N°›</a:t>
            </a:fld>
            <a:endParaRPr lang="fr-F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074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5819B518-5265-D641-B3BB-0EAF8883E26A}" type="datetimeFigureOut">
              <a:rPr lang="fr-FR" smtClean="0"/>
              <a:t>23/08/2024</a:t>
            </a:fld>
            <a:endParaRPr lang="fr-F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fr-F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79AC83CF-8487-9741-A993-4A14BAB19FAF}" type="slidenum">
              <a:rPr lang="fr-FR" smtClean="0"/>
              <a:t>‹N°›</a:t>
            </a:fld>
            <a:endParaRPr lang="fr-FR"/>
          </a:p>
        </p:txBody>
      </p:sp>
    </p:spTree>
    <p:extLst>
      <p:ext uri="{BB962C8B-B14F-4D97-AF65-F5344CB8AC3E}">
        <p14:creationId xmlns:p14="http://schemas.microsoft.com/office/powerpoint/2010/main" val="419222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hyperlink" Target="https://fr.wikipedia.org/wiki/Front_d%C3%A9mocratique_pour_la_lib%C3%A9ration_de_la_Palestine" TargetMode="External"/><Relationship Id="rId13" Type="http://schemas.openxmlformats.org/officeDocument/2006/relationships/hyperlink" Target="https://fr.wikipedia.org/wiki/1974" TargetMode="External"/><Relationship Id="rId3" Type="http://schemas.openxmlformats.org/officeDocument/2006/relationships/hyperlink" Target="https://fr.wikipedia.org/wiki/28_mai" TargetMode="External"/><Relationship Id="rId7" Type="http://schemas.openxmlformats.org/officeDocument/2006/relationships/hyperlink" Target="https://fr.wikipedia.org/wiki/Front_populaire_de_lib%C3%A9ration_de_la_Palestine" TargetMode="External"/><Relationship Id="rId12" Type="http://schemas.openxmlformats.org/officeDocument/2006/relationships/hyperlink" Target="https://fr.wikipedia.org/wiki/Novembre_1974" TargetMode="External"/><Relationship Id="rId2" Type="http://schemas.openxmlformats.org/officeDocument/2006/relationships/hyperlink" Target="https://fr.wikipedia.org/wiki/Palestine" TargetMode="External"/><Relationship Id="rId16" Type="http://schemas.openxmlformats.org/officeDocument/2006/relationships/hyperlink" Target="https://fr.wikipedia.org/wiki/Abdelaziz_Bouteflika" TargetMode="External"/><Relationship Id="rId1" Type="http://schemas.openxmlformats.org/officeDocument/2006/relationships/slideLayout" Target="../slideLayouts/slideLayout2.xml"/><Relationship Id="rId6" Type="http://schemas.openxmlformats.org/officeDocument/2006/relationships/hyperlink" Target="https://fr.wikipedia.org/wiki/Fatah" TargetMode="External"/><Relationship Id="rId11" Type="http://schemas.openxmlformats.org/officeDocument/2006/relationships/hyperlink" Target="https://fr.wikipedia.org/wiki/22_novembre" TargetMode="External"/><Relationship Id="rId5" Type="http://schemas.openxmlformats.org/officeDocument/2006/relationships/hyperlink" Target="https://fr.wikipedia.org/wiki/1964" TargetMode="External"/><Relationship Id="rId15" Type="http://schemas.openxmlformats.org/officeDocument/2006/relationships/hyperlink" Target="https://fr.wikipedia.org/wiki/Organisation_de_lib%C3%A9ration_de_la_Palestine#cite_note-1" TargetMode="External"/><Relationship Id="rId10" Type="http://schemas.openxmlformats.org/officeDocument/2006/relationships/hyperlink" Target="https://fr.wikipedia.org/wiki/Accords_d'Oslo" TargetMode="External"/><Relationship Id="rId4" Type="http://schemas.openxmlformats.org/officeDocument/2006/relationships/hyperlink" Target="https://fr.wikipedia.org/wiki/Mai_1964" TargetMode="External"/><Relationship Id="rId9" Type="http://schemas.openxmlformats.org/officeDocument/2006/relationships/hyperlink" Target="https://fr.wikipedia.org/wiki/Palestiniens" TargetMode="External"/><Relationship Id="rId14" Type="http://schemas.openxmlformats.org/officeDocument/2006/relationships/hyperlink" Target="https://fr.wikipedia.org/wiki/Assembl%C3%A9e_g%C3%A9n%C3%A9rale_des_Nations_unie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1" descr="Vue de la terre à partir de l’espace">
            <a:extLst>
              <a:ext uri="{FF2B5EF4-FFF2-40B4-BE49-F238E27FC236}">
                <a16:creationId xmlns:a16="http://schemas.microsoft.com/office/drawing/2014/main" id="{83606602-37B5-C1BB-CEBC-404F974EA25B}"/>
              </a:ext>
            </a:extLst>
          </p:cNvPr>
          <p:cNvPicPr>
            <a:picLocks noChangeAspect="1"/>
          </p:cNvPicPr>
          <p:nvPr/>
        </p:nvPicPr>
        <p:blipFill>
          <a:blip r:embed="rId2">
            <a:alphaModFix amt="40000"/>
          </a:blip>
          <a:srcRect l="1333"/>
          <a:stretch/>
        </p:blipFill>
        <p:spPr>
          <a:xfrm>
            <a:off x="20" y="10"/>
            <a:ext cx="12191980" cy="6857990"/>
          </a:xfrm>
          <a:prstGeom prst="rect">
            <a:avLst/>
          </a:prstGeom>
        </p:spPr>
      </p:pic>
      <p:sp>
        <p:nvSpPr>
          <p:cNvPr id="4" name="Titre 3">
            <a:extLst>
              <a:ext uri="{FF2B5EF4-FFF2-40B4-BE49-F238E27FC236}">
                <a16:creationId xmlns:a16="http://schemas.microsoft.com/office/drawing/2014/main" id="{9FBD016B-35A3-A948-B622-F1FE3BC320F3}"/>
              </a:ext>
            </a:extLst>
          </p:cNvPr>
          <p:cNvSpPr>
            <a:spLocks noGrp="1"/>
          </p:cNvSpPr>
          <p:nvPr>
            <p:ph type="ctrTitle"/>
          </p:nvPr>
        </p:nvSpPr>
        <p:spPr>
          <a:xfrm>
            <a:off x="1600200" y="2386744"/>
            <a:ext cx="8991600" cy="1645920"/>
          </a:xfrm>
          <a:noFill/>
          <a:ln w="38100" cap="sq">
            <a:solidFill>
              <a:schemeClr val="tx1"/>
            </a:solidFill>
            <a:miter lim="800000"/>
          </a:ln>
        </p:spPr>
        <p:txBody>
          <a:bodyPr anchor="ctr">
            <a:normAutofit/>
          </a:bodyPr>
          <a:lstStyle/>
          <a:p>
            <a:r>
              <a:rPr lang="fr-FR" sz="2900">
                <a:solidFill>
                  <a:schemeClr val="tx1"/>
                </a:solidFill>
              </a:rPr>
              <a:t>Une nouvelle donne géopolitique : bipolarisation et émergence du tiers-monde</a:t>
            </a:r>
          </a:p>
        </p:txBody>
      </p:sp>
      <p:sp>
        <p:nvSpPr>
          <p:cNvPr id="5" name="Sous-titre 4">
            <a:extLst>
              <a:ext uri="{FF2B5EF4-FFF2-40B4-BE49-F238E27FC236}">
                <a16:creationId xmlns:a16="http://schemas.microsoft.com/office/drawing/2014/main" id="{8DEC0C30-0B58-2C49-974C-23B55EC2F17E}"/>
              </a:ext>
            </a:extLst>
          </p:cNvPr>
          <p:cNvSpPr>
            <a:spLocks noGrp="1"/>
          </p:cNvSpPr>
          <p:nvPr>
            <p:ph type="subTitle" idx="1"/>
          </p:nvPr>
        </p:nvSpPr>
        <p:spPr>
          <a:xfrm>
            <a:off x="2695194" y="4352544"/>
            <a:ext cx="6801612" cy="1239894"/>
          </a:xfrm>
        </p:spPr>
        <p:txBody>
          <a:bodyPr>
            <a:normAutofit/>
          </a:bodyPr>
          <a:lstStyle/>
          <a:p>
            <a:r>
              <a:rPr lang="fr-FR">
                <a:solidFill>
                  <a:schemeClr val="tx1"/>
                </a:solidFill>
              </a:rPr>
              <a:t>Chapitre 5</a:t>
            </a:r>
          </a:p>
          <a:p>
            <a:r>
              <a:rPr lang="fr-FR">
                <a:solidFill>
                  <a:schemeClr val="tx1"/>
                </a:solidFill>
              </a:rPr>
              <a:t>1948-1975</a:t>
            </a:r>
          </a:p>
        </p:txBody>
      </p:sp>
    </p:spTree>
    <p:extLst>
      <p:ext uri="{BB962C8B-B14F-4D97-AF65-F5344CB8AC3E}">
        <p14:creationId xmlns:p14="http://schemas.microsoft.com/office/powerpoint/2010/main" val="116326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F712556F-5A32-1648-B957-81255C83C4A6}"/>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a:solidFill>
                  <a:schemeClr val="tx1">
                    <a:lumMod val="75000"/>
                    <a:lumOff val="25000"/>
                  </a:schemeClr>
                </a:solidFill>
              </a:rPr>
              <a:t>Première partie</a:t>
            </a:r>
          </a:p>
        </p:txBody>
      </p:sp>
      <p:sp>
        <p:nvSpPr>
          <p:cNvPr id="10" name="Rectangle 9">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D1E7E14E-5AE8-9A42-AE44-7A54AE97896A}"/>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4600" kern="1200" cap="all" spc="200" baseline="0">
                <a:solidFill>
                  <a:srgbClr val="262626"/>
                </a:solidFill>
                <a:latin typeface="+mj-lt"/>
                <a:ea typeface="+mj-ea"/>
                <a:cs typeface="+mj-cs"/>
              </a:rPr>
              <a:t>Quels sont les fondements idéologiques et les acteurs du monde bipolaire à partir de 1947</a:t>
            </a:r>
          </a:p>
        </p:txBody>
      </p:sp>
    </p:spTree>
    <p:extLst>
      <p:ext uri="{BB962C8B-B14F-4D97-AF65-F5344CB8AC3E}">
        <p14:creationId xmlns:p14="http://schemas.microsoft.com/office/powerpoint/2010/main" val="1874661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a:extLst>
              <a:ext uri="{FF2B5EF4-FFF2-40B4-BE49-F238E27FC236}">
                <a16:creationId xmlns:a16="http://schemas.microsoft.com/office/drawing/2014/main" id="{63970EBE-B2C7-AFB6-01FA-3FC86578666B}"/>
              </a:ext>
            </a:extLst>
          </p:cNvPr>
          <p:cNvPicPr>
            <a:picLocks noGrp="1" noChangeAspect="1"/>
          </p:cNvPicPr>
          <p:nvPr>
            <p:ph idx="1"/>
          </p:nvPr>
        </p:nvPicPr>
        <p:blipFill>
          <a:blip r:embed="rId2"/>
          <a:stretch>
            <a:fillRect/>
          </a:stretch>
        </p:blipFill>
        <p:spPr>
          <a:xfrm>
            <a:off x="1193257" y="1124712"/>
            <a:ext cx="9805485" cy="4608576"/>
          </a:xfrm>
          <a:prstGeom prst="rect">
            <a:avLst/>
          </a:prstGeom>
        </p:spPr>
      </p:pic>
    </p:spTree>
    <p:extLst>
      <p:ext uri="{BB962C8B-B14F-4D97-AF65-F5344CB8AC3E}">
        <p14:creationId xmlns:p14="http://schemas.microsoft.com/office/powerpoint/2010/main" val="3755335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3990C069-3F53-58B5-BD4E-AF77327FD7C6}"/>
              </a:ext>
            </a:extLst>
          </p:cNvPr>
          <p:cNvPicPr>
            <a:picLocks noGrp="1" noChangeAspect="1"/>
          </p:cNvPicPr>
          <p:nvPr>
            <p:ph idx="1"/>
          </p:nvPr>
        </p:nvPicPr>
        <p:blipFill>
          <a:blip r:embed="rId2"/>
          <a:srcRect t="8939" b="3852"/>
          <a:stretch/>
        </p:blipFill>
        <p:spPr>
          <a:xfrm>
            <a:off x="20" y="10"/>
            <a:ext cx="12191980" cy="6857990"/>
          </a:xfrm>
          <a:prstGeom prst="rect">
            <a:avLst/>
          </a:prstGeom>
        </p:spPr>
      </p:pic>
    </p:spTree>
    <p:extLst>
      <p:ext uri="{BB962C8B-B14F-4D97-AF65-F5344CB8AC3E}">
        <p14:creationId xmlns:p14="http://schemas.microsoft.com/office/powerpoint/2010/main" val="236635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72741E6E-C198-A449-A750-01B860A5B8F7}"/>
              </a:ext>
            </a:extLst>
          </p:cNvPr>
          <p:cNvSpPr>
            <a:spLocks noGrp="1"/>
          </p:cNvSpPr>
          <p:nvPr>
            <p:ph type="body" idx="1"/>
          </p:nvPr>
        </p:nvSpPr>
        <p:spPr>
          <a:xfrm>
            <a:off x="1825625" y="1524001"/>
            <a:ext cx="4040188" cy="733425"/>
          </a:xfrm>
          <a:ln w="9525"/>
          <a:effectLst>
            <a:outerShdw blurRad="50800" dist="25400" dir="5400000" rotWithShape="0">
              <a:srgbClr val="000000">
                <a:alpha val="34998"/>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normAutofit lnSpcReduction="10000"/>
          </a:bodyPr>
          <a:lstStyle/>
          <a:p>
            <a:pPr eaLnBrk="1" hangingPunct="1">
              <a:buFont typeface="Wingdings 2" charset="2"/>
              <a:buNone/>
              <a:defRPr/>
            </a:pPr>
            <a:r>
              <a:rPr lang="fr-FR" altLang="fr-FR">
                <a:ea typeface="ＭＳ Ｐゴシック" charset="-128"/>
              </a:rPr>
              <a:t>Carte de l’implantation des missiles sur l’ile</a:t>
            </a:r>
          </a:p>
        </p:txBody>
      </p:sp>
      <p:pic>
        <p:nvPicPr>
          <p:cNvPr id="36869" name="Espace réservé du contenu 11" descr="48433520.gif">
            <a:extLst>
              <a:ext uri="{FF2B5EF4-FFF2-40B4-BE49-F238E27FC236}">
                <a16:creationId xmlns:a16="http://schemas.microsoft.com/office/drawing/2014/main" id="{2B8EB538-4C0C-A744-914D-7F4C2D1785E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447800" y="3217545"/>
            <a:ext cx="4645025" cy="1858010"/>
          </a:xfrm>
        </p:spPr>
      </p:pic>
      <p:sp>
        <p:nvSpPr>
          <p:cNvPr id="7" name="Espace réservé du texte 6">
            <a:extLst>
              <a:ext uri="{FF2B5EF4-FFF2-40B4-BE49-F238E27FC236}">
                <a16:creationId xmlns:a16="http://schemas.microsoft.com/office/drawing/2014/main" id="{21EAFAF4-32C0-CB43-B1D6-B8687AA66C71}"/>
              </a:ext>
            </a:extLst>
          </p:cNvPr>
          <p:cNvSpPr>
            <a:spLocks noGrp="1"/>
          </p:cNvSpPr>
          <p:nvPr>
            <p:ph type="body" sz="quarter" idx="3"/>
          </p:nvPr>
        </p:nvSpPr>
        <p:spPr>
          <a:xfrm>
            <a:off x="6315076" y="1524000"/>
            <a:ext cx="4041775" cy="731838"/>
          </a:xfrm>
          <a:ln w="9525"/>
          <a:effectLst>
            <a:outerShdw blurRad="50800" dist="25400" dir="5400000" rotWithShape="0">
              <a:srgbClr val="000000">
                <a:alpha val="34998"/>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normAutofit lnSpcReduction="10000"/>
          </a:bodyPr>
          <a:lstStyle/>
          <a:p>
            <a:pPr eaLnBrk="1" hangingPunct="1"/>
            <a:r>
              <a:rPr lang="fr-FR" altLang="fr-FR">
                <a:solidFill>
                  <a:srgbClr val="FFFFFF"/>
                </a:solidFill>
                <a:ea typeface="ＭＳ Ｐゴシック" panose="020B0600070205080204" pitchFamily="34" charset="-128"/>
              </a:rPr>
              <a:t>Rayon d</a:t>
            </a:r>
            <a:r>
              <a:rPr lang="ja-JP" altLang="fr-FR">
                <a:solidFill>
                  <a:srgbClr val="FFFFFF"/>
                </a:solidFill>
                <a:ea typeface="ＭＳ Ｐゴシック" panose="020B0600070205080204" pitchFamily="34" charset="-128"/>
              </a:rPr>
              <a:t>’</a:t>
            </a:r>
            <a:r>
              <a:rPr lang="fr-FR" altLang="ja-JP">
                <a:solidFill>
                  <a:srgbClr val="FFFFFF"/>
                </a:solidFill>
                <a:ea typeface="ＭＳ Ｐゴシック" panose="020B0600070205080204" pitchFamily="34" charset="-128"/>
              </a:rPr>
              <a:t>action des frappes potentielles</a:t>
            </a:r>
            <a:endParaRPr lang="fr-FR" altLang="fr-FR">
              <a:solidFill>
                <a:srgbClr val="FFFFFF"/>
              </a:solidFill>
              <a:ea typeface="ＭＳ Ｐゴシック" panose="020B0600070205080204" pitchFamily="34" charset="-128"/>
            </a:endParaRPr>
          </a:p>
        </p:txBody>
      </p:sp>
      <p:pic>
        <p:nvPicPr>
          <p:cNvPr id="36867" name="Espace réservé du contenu 9" descr="9e67b42f03919f5ba59a4be37287fcb8dd8f17e0.gif">
            <a:extLst>
              <a:ext uri="{FF2B5EF4-FFF2-40B4-BE49-F238E27FC236}">
                <a16:creationId xmlns:a16="http://schemas.microsoft.com/office/drawing/2014/main" id="{A53D7A9D-8862-FB4D-BD7D-BD3461BD9502}"/>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rcRect t="-16582" b="-16582"/>
          <a:stretch>
            <a:fillRect/>
          </a:stretch>
        </p:blipFill>
        <p:spPr>
          <a:xfrm>
            <a:off x="6324600" y="2471738"/>
            <a:ext cx="4038600" cy="3821112"/>
          </a:xfrm>
        </p:spPr>
      </p:pic>
    </p:spTree>
    <p:extLst>
      <p:ext uri="{BB962C8B-B14F-4D97-AF65-F5344CB8AC3E}">
        <p14:creationId xmlns:p14="http://schemas.microsoft.com/office/powerpoint/2010/main" val="1281475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02CF80A-A01B-3D42-B6E2-B5FF159EAF24}"/>
              </a:ext>
            </a:extLst>
          </p:cNvPr>
          <p:cNvSpPr>
            <a:spLocks noGrp="1"/>
          </p:cNvSpPr>
          <p:nvPr>
            <p:ph type="title"/>
          </p:nvPr>
        </p:nvSpPr>
        <p:spPr>
          <a:xfrm>
            <a:off x="1451579" y="804519"/>
            <a:ext cx="9603275" cy="1049235"/>
          </a:xfrm>
        </p:spPr>
        <p:txBody>
          <a:bodyPr>
            <a:normAutofit/>
          </a:bodyPr>
          <a:lstStyle/>
          <a:p>
            <a:pPr>
              <a:defRPr/>
            </a:pPr>
            <a:r>
              <a:rPr lang="fr-FR" dirty="0"/>
              <a:t>Les étapes du désarmement nucléaire </a:t>
            </a:r>
          </a:p>
        </p:txBody>
      </p:sp>
      <p:graphicFrame>
        <p:nvGraphicFramePr>
          <p:cNvPr id="53252" name="Espace réservé du contenu 4">
            <a:extLst>
              <a:ext uri="{FF2B5EF4-FFF2-40B4-BE49-F238E27FC236}">
                <a16:creationId xmlns:a16="http://schemas.microsoft.com/office/drawing/2014/main" id="{C8514DB2-5E27-4B2E-B007-7F8A201B156D}"/>
              </a:ext>
            </a:extLst>
          </p:cNvPr>
          <p:cNvGraphicFramePr>
            <a:graphicFrameLocks noGrp="1"/>
          </p:cNvGraphicFramePr>
          <p:nvPr>
            <p:ph idx="1"/>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7315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Espace réservé du contenu 3" descr="p16mgfa7l31het10201vcl6e6pfq1.png">
            <a:extLst>
              <a:ext uri="{FF2B5EF4-FFF2-40B4-BE49-F238E27FC236}">
                <a16:creationId xmlns:a16="http://schemas.microsoft.com/office/drawing/2014/main" id="{82772831-9388-FA4E-8426-DAF46C39400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940" b="-940"/>
          <a:stretch>
            <a:fillRect/>
          </a:stretch>
        </p:blipFill>
        <p:spPr>
          <a:xfrm>
            <a:off x="1562057" y="643467"/>
            <a:ext cx="9067885" cy="4873234"/>
          </a:xfrm>
          <a:prstGeom prst="rect">
            <a:avLst/>
          </a:prstGeom>
        </p:spPr>
      </p:pic>
    </p:spTree>
    <p:extLst>
      <p:ext uri="{BB962C8B-B14F-4D97-AF65-F5344CB8AC3E}">
        <p14:creationId xmlns:p14="http://schemas.microsoft.com/office/powerpoint/2010/main" val="3487340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601" name="Titre 1">
            <a:extLst>
              <a:ext uri="{FF2B5EF4-FFF2-40B4-BE49-F238E27FC236}">
                <a16:creationId xmlns:a16="http://schemas.microsoft.com/office/drawing/2014/main" id="{DDE2E43B-28E8-8347-B5EF-53A199ACC242}"/>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400">
                <a:solidFill>
                  <a:schemeClr val="bg1"/>
                </a:solidFill>
              </a:rPr>
              <a:t>« Vive la victoire de l'Armée Populaire Coréenne et de l'Armée des Volontaires Chinois ! »(1951)</a:t>
            </a:r>
          </a:p>
        </p:txBody>
      </p:sp>
      <p:pic>
        <p:nvPicPr>
          <p:cNvPr id="25602" name="Espace réservé du contenu 3" descr="long_live_the_victory_of_the_korean_peoples_army_and_the_chinese_peoples_volunteers_army_1951-5c1a443946.jpg">
            <a:extLst>
              <a:ext uri="{FF2B5EF4-FFF2-40B4-BE49-F238E27FC236}">
                <a16:creationId xmlns:a16="http://schemas.microsoft.com/office/drawing/2014/main" id="{52CB9E0C-17A9-7A40-9BB9-8B8C363EF19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9756" r="-9756"/>
          <a:stretch>
            <a:fillRect/>
          </a:stretch>
        </p:blipFill>
        <p:spPr>
          <a:xfrm>
            <a:off x="5297763" y="1413376"/>
            <a:ext cx="6250769" cy="3870381"/>
          </a:xfrm>
          <a:prstGeom prst="rect">
            <a:avLst/>
          </a:prstGeom>
        </p:spPr>
      </p:pic>
    </p:spTree>
    <p:extLst>
      <p:ext uri="{BB962C8B-B14F-4D97-AF65-F5344CB8AC3E}">
        <p14:creationId xmlns:p14="http://schemas.microsoft.com/office/powerpoint/2010/main" val="3114002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D8B24765-FA30-2942-A1AA-DF816766C6E5}"/>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a:solidFill>
                  <a:schemeClr val="tx1">
                    <a:lumMod val="75000"/>
                    <a:lumOff val="25000"/>
                  </a:schemeClr>
                </a:solidFill>
              </a:rPr>
              <a:t>Deuxième partie </a:t>
            </a:r>
          </a:p>
        </p:txBody>
      </p:sp>
      <p:sp>
        <p:nvSpPr>
          <p:cNvPr id="10" name="Rectangle 9">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51D28133-77BB-494C-A05C-426474854642}"/>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4300" kern="1200" cap="all" spc="200" baseline="0">
                <a:solidFill>
                  <a:srgbClr val="262626"/>
                </a:solidFill>
                <a:latin typeface="+mj-lt"/>
                <a:ea typeface="+mj-ea"/>
                <a:cs typeface="+mj-cs"/>
              </a:rPr>
              <a:t>Comment la décolonisation et l’émergence de nouveaux acteurs remettent-ils en cause le monde bipolaire ?</a:t>
            </a:r>
          </a:p>
        </p:txBody>
      </p:sp>
    </p:spTree>
    <p:extLst>
      <p:ext uri="{BB962C8B-B14F-4D97-AF65-F5344CB8AC3E}">
        <p14:creationId xmlns:p14="http://schemas.microsoft.com/office/powerpoint/2010/main" val="1196229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385" name="Titre 1">
            <a:extLst>
              <a:ext uri="{FF2B5EF4-FFF2-40B4-BE49-F238E27FC236}">
                <a16:creationId xmlns:a16="http://schemas.microsoft.com/office/drawing/2014/main" id="{6E1D9C89-469D-4CA0-BA05-6903EC006564}"/>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200">
                <a:solidFill>
                  <a:schemeClr val="bg1"/>
                </a:solidFill>
              </a:rPr>
              <a:t>Les empires coloniaux en 1945</a:t>
            </a:r>
          </a:p>
        </p:txBody>
      </p:sp>
      <p:pic>
        <p:nvPicPr>
          <p:cNvPr id="16386" name="Espace réservé du contenu 3" descr="Empires_coloniaux_en_1945.jpg">
            <a:extLst>
              <a:ext uri="{FF2B5EF4-FFF2-40B4-BE49-F238E27FC236}">
                <a16:creationId xmlns:a16="http://schemas.microsoft.com/office/drawing/2014/main" id="{394A481E-3870-407B-B57C-049682A2E6A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6967" r="5027" b="-2"/>
          <a:stretch/>
        </p:blipFill>
        <p:spPr>
          <a:xfrm>
            <a:off x="5297763" y="784295"/>
            <a:ext cx="6250769" cy="5128543"/>
          </a:xfrm>
          <a:prstGeom prst="rect">
            <a:avLst/>
          </a:prstGeom>
        </p:spPr>
      </p:pic>
    </p:spTree>
    <p:extLst>
      <p:ext uri="{BB962C8B-B14F-4D97-AF65-F5344CB8AC3E}">
        <p14:creationId xmlns:p14="http://schemas.microsoft.com/office/powerpoint/2010/main" val="1636685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0"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433" name="Titre 3">
            <a:extLst>
              <a:ext uri="{FF2B5EF4-FFF2-40B4-BE49-F238E27FC236}">
                <a16:creationId xmlns:a16="http://schemas.microsoft.com/office/drawing/2014/main" id="{1097812D-7CAF-4D95-8E2C-E2E211AD2E07}"/>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800">
                <a:solidFill>
                  <a:schemeClr val="bg1"/>
                </a:solidFill>
              </a:rPr>
              <a:t>Les états membres de l</a:t>
            </a:r>
            <a:r>
              <a:rPr lang="en-US" altLang="ja-JP" sz="3800">
                <a:solidFill>
                  <a:schemeClr val="bg1"/>
                </a:solidFill>
              </a:rPr>
              <a:t>’ONU en 1946</a:t>
            </a:r>
            <a:endParaRPr lang="en-US" altLang="fr-FR" sz="3800">
              <a:solidFill>
                <a:schemeClr val="bg1"/>
              </a:solidFill>
            </a:endParaRPr>
          </a:p>
        </p:txBody>
      </p:sp>
      <p:pic>
        <p:nvPicPr>
          <p:cNvPr id="18434" name="Espace réservé du contenu 5" descr="Onu1946GF.gif">
            <a:extLst>
              <a:ext uri="{FF2B5EF4-FFF2-40B4-BE49-F238E27FC236}">
                <a16:creationId xmlns:a16="http://schemas.microsoft.com/office/drawing/2014/main" id="{006D6B56-90C0-4A23-A2B3-9D640B1087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983966"/>
            <a:ext cx="6250769" cy="4729200"/>
          </a:xfrm>
          <a:prstGeom prst="rect">
            <a:avLst/>
          </a:prstGeom>
        </p:spPr>
      </p:pic>
    </p:spTree>
    <p:extLst>
      <p:ext uri="{BB962C8B-B14F-4D97-AF65-F5344CB8AC3E}">
        <p14:creationId xmlns:p14="http://schemas.microsoft.com/office/powerpoint/2010/main" val="4015657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9457" name="Titre 3">
            <a:extLst>
              <a:ext uri="{FF2B5EF4-FFF2-40B4-BE49-F238E27FC236}">
                <a16:creationId xmlns:a16="http://schemas.microsoft.com/office/drawing/2014/main" id="{1EEF6FD3-C757-4379-B23A-00A99F3C56BC}"/>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200">
                <a:solidFill>
                  <a:schemeClr val="bg1"/>
                </a:solidFill>
              </a:rPr>
              <a:t>La conférence de Bandoeng du 24 avril 1955</a:t>
            </a:r>
          </a:p>
        </p:txBody>
      </p:sp>
      <p:pic>
        <p:nvPicPr>
          <p:cNvPr id="19458" name="Espace réservé du contenu 5" descr="bandung.jpg">
            <a:extLst>
              <a:ext uri="{FF2B5EF4-FFF2-40B4-BE49-F238E27FC236}">
                <a16:creationId xmlns:a16="http://schemas.microsoft.com/office/drawing/2014/main" id="{9DC1D3E5-C59F-46D1-B477-C44AE6748C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1434268"/>
            <a:ext cx="6250769" cy="3828596"/>
          </a:xfrm>
          <a:prstGeom prst="rect">
            <a:avLst/>
          </a:prstGeom>
        </p:spPr>
      </p:pic>
    </p:spTree>
    <p:extLst>
      <p:ext uri="{BB962C8B-B14F-4D97-AF65-F5344CB8AC3E}">
        <p14:creationId xmlns:p14="http://schemas.microsoft.com/office/powerpoint/2010/main" val="2619832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3554" name="Espace réservé du contenu 3" descr="image037.jpg">
            <a:extLst>
              <a:ext uri="{FF2B5EF4-FFF2-40B4-BE49-F238E27FC236}">
                <a16:creationId xmlns:a16="http://schemas.microsoft.com/office/drawing/2014/main" id="{1016A5EA-983B-4E69-9D20-45D9F26729E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350" r="-2" b="29102"/>
          <a:stretch/>
        </p:blipFill>
        <p:spPr>
          <a:xfrm>
            <a:off x="20" y="10"/>
            <a:ext cx="12191980" cy="6857990"/>
          </a:xfrm>
          <a:prstGeom prst="rect">
            <a:avLst/>
          </a:prstGeom>
        </p:spPr>
      </p:pic>
      <p:sp>
        <p:nvSpPr>
          <p:cNvPr id="23553" name="Titre 1">
            <a:extLst>
              <a:ext uri="{FF2B5EF4-FFF2-40B4-BE49-F238E27FC236}">
                <a16:creationId xmlns:a16="http://schemas.microsoft.com/office/drawing/2014/main" id="{9E262A2A-5DDF-454A-A748-69E76B201691}"/>
              </a:ext>
            </a:extLst>
          </p:cNvPr>
          <p:cNvSpPr>
            <a:spLocks noGrp="1"/>
          </p:cNvSpPr>
          <p:nvPr>
            <p:ph type="title"/>
          </p:nvPr>
        </p:nvSpPr>
        <p:spPr>
          <a:xfrm>
            <a:off x="2231136" y="5045160"/>
            <a:ext cx="7729728" cy="731520"/>
          </a:xfrm>
          <a:solidFill>
            <a:srgbClr val="000000">
              <a:alpha val="70000"/>
            </a:srgbClr>
          </a:solidFill>
          <a:ln>
            <a:noFill/>
          </a:ln>
        </p:spPr>
        <p:txBody>
          <a:bodyPr vert="horz" lIns="182880" tIns="182880" rIns="182880" bIns="182880" rtlCol="0" anchor="ctr">
            <a:normAutofit/>
          </a:bodyPr>
          <a:lstStyle/>
          <a:p>
            <a:r>
              <a:rPr lang="en-US" altLang="fr-FR" sz="2400" kern="1200" cap="all" spc="200" baseline="0">
                <a:solidFill>
                  <a:srgbClr val="FFFFFF"/>
                </a:solidFill>
                <a:latin typeface="+mj-lt"/>
                <a:ea typeface="+mj-ea"/>
                <a:cs typeface="+mj-cs"/>
              </a:rPr>
              <a:t>Les répercussions dans le monde arabe</a:t>
            </a:r>
          </a:p>
        </p:txBody>
      </p:sp>
      <p:sp>
        <p:nvSpPr>
          <p:cNvPr id="71" name="Rectangle 70">
            <a:extLst>
              <a:ext uri="{FF2B5EF4-FFF2-40B4-BE49-F238E27FC236}">
                <a16:creationId xmlns:a16="http://schemas.microsoft.com/office/drawing/2014/main" id="{A70E44F7-1AE7-45C1-BB2F-447BC47E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68068" y="4880568"/>
            <a:ext cx="8055864" cy="106070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02043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9937" name="Titre 3">
            <a:extLst>
              <a:ext uri="{FF2B5EF4-FFF2-40B4-BE49-F238E27FC236}">
                <a16:creationId xmlns:a16="http://schemas.microsoft.com/office/drawing/2014/main" id="{2B902CF3-93CC-42EC-BD82-C4334898BC4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Gamal Abdel Nasser (1918-1970)</a:t>
            </a:r>
          </a:p>
        </p:txBody>
      </p:sp>
      <p:sp>
        <p:nvSpPr>
          <p:cNvPr id="39938" name="Espace réservé du texte 5">
            <a:extLst>
              <a:ext uri="{FF2B5EF4-FFF2-40B4-BE49-F238E27FC236}">
                <a16:creationId xmlns:a16="http://schemas.microsoft.com/office/drawing/2014/main" id="{0C1B124D-13AD-48A5-8C12-CE9555B85F62}"/>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Second président de la République arabe unie de 1956 à sa mort en 1970.</a:t>
            </a:r>
          </a:p>
          <a:p>
            <a:pPr indent="-228600" algn="l">
              <a:buFont typeface="Arial" panose="020B0604020202020204" pitchFamily="34" charset="0"/>
              <a:buChar char="•"/>
            </a:pPr>
            <a:r>
              <a:rPr lang="en-US" altLang="fr-FR">
                <a:solidFill>
                  <a:schemeClr val="bg1"/>
                </a:solidFill>
              </a:rPr>
              <a:t>Sa politique panarabe et socialiste a été appelée le Nassérisme. </a:t>
            </a:r>
          </a:p>
          <a:p>
            <a:pPr indent="-228600" algn="l">
              <a:buFont typeface="Arial" panose="020B0604020202020204" pitchFamily="34" charset="0"/>
              <a:buChar char="•"/>
            </a:pPr>
            <a:r>
              <a:rPr lang="en-US" altLang="fr-FR">
                <a:solidFill>
                  <a:schemeClr val="bg1"/>
                </a:solidFill>
              </a:rPr>
              <a:t>Mais la défection de la Syrie, l</a:t>
            </a:r>
            <a:r>
              <a:rPr lang="en-US" altLang="ja-JP">
                <a:solidFill>
                  <a:schemeClr val="bg1"/>
                </a:solidFill>
              </a:rPr>
              <a:t>’opposition des Frères musulmans et la guerre du Yemen ont limité ses ambitions d’unifier les Arabes du Proche et Moyen Orient derrière l’Egypte. </a:t>
            </a:r>
            <a:endParaRPr lang="en-US" altLang="fr-FR">
              <a:solidFill>
                <a:schemeClr val="bg1"/>
              </a:solidFill>
            </a:endParaRPr>
          </a:p>
        </p:txBody>
      </p:sp>
      <p:pic>
        <p:nvPicPr>
          <p:cNvPr id="39939" name="Espace réservé du contenu 6" descr="220px-Nasser_portrait2.jpg">
            <a:extLst>
              <a:ext uri="{FF2B5EF4-FFF2-40B4-BE49-F238E27FC236}">
                <a16:creationId xmlns:a16="http://schemas.microsoft.com/office/drawing/2014/main" id="{3BB1FF2F-EDC6-449B-9D4F-908D49105B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25380" y="643467"/>
            <a:ext cx="4595535" cy="5410199"/>
          </a:xfrm>
          <a:prstGeom prst="rect">
            <a:avLst/>
          </a:prstGeom>
        </p:spPr>
      </p:pic>
    </p:spTree>
    <p:extLst>
      <p:ext uri="{BB962C8B-B14F-4D97-AF65-F5344CB8AC3E}">
        <p14:creationId xmlns:p14="http://schemas.microsoft.com/office/powerpoint/2010/main" val="2464353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721" name="Titre 1">
            <a:extLst>
              <a:ext uri="{FF2B5EF4-FFF2-40B4-BE49-F238E27FC236}">
                <a16:creationId xmlns:a16="http://schemas.microsoft.com/office/drawing/2014/main" id="{105D71A0-D3E2-407C-9BA9-8E9C7984F9F2}"/>
              </a:ext>
            </a:extLst>
          </p:cNvPr>
          <p:cNvSpPr>
            <a:spLocks noGrp="1"/>
          </p:cNvSpPr>
          <p:nvPr>
            <p:ph type="title"/>
          </p:nvPr>
        </p:nvSpPr>
        <p:spPr>
          <a:xfrm>
            <a:off x="643466" y="643467"/>
            <a:ext cx="6242719"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Ho Chi Minh (1890-1969)</a:t>
            </a:r>
          </a:p>
        </p:txBody>
      </p:sp>
      <p:sp>
        <p:nvSpPr>
          <p:cNvPr id="30722" name="Espace réservé du texte 2">
            <a:extLst>
              <a:ext uri="{FF2B5EF4-FFF2-40B4-BE49-F238E27FC236}">
                <a16:creationId xmlns:a16="http://schemas.microsoft.com/office/drawing/2014/main" id="{7A6A0555-5538-4510-AF1D-E8E1B73A332D}"/>
              </a:ext>
            </a:extLst>
          </p:cNvPr>
          <p:cNvSpPr>
            <a:spLocks noGrp="1"/>
          </p:cNvSpPr>
          <p:nvPr>
            <p:ph type="body" sz="half" idx="2"/>
          </p:nvPr>
        </p:nvSpPr>
        <p:spPr>
          <a:xfrm>
            <a:off x="643467" y="2638044"/>
            <a:ext cx="6242715"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Hô Chi Minh conduit, de 1946 à 1954, la guerre d</a:t>
            </a:r>
            <a:r>
              <a:rPr lang="en-US" altLang="ja-JP">
                <a:solidFill>
                  <a:schemeClr val="bg1"/>
                </a:solidFill>
              </a:rPr>
              <a:t>’indépendance qui aboutit, aux accords de Genève, à la partition du pays le long du 17</a:t>
            </a:r>
            <a:r>
              <a:rPr lang="en-US" altLang="ja-JP" baseline="30000">
                <a:solidFill>
                  <a:schemeClr val="bg1"/>
                </a:solidFill>
              </a:rPr>
              <a:t>e</a:t>
            </a:r>
            <a:r>
              <a:rPr lang="en-US" altLang="ja-JP">
                <a:solidFill>
                  <a:schemeClr val="bg1"/>
                </a:solidFill>
              </a:rPr>
              <a:t> parallèle. Resté président du seul Nord-Viêt Nam, il semble s’effacer derrière d’autres personnalités politiques, comme ses anciens lieutenants Vo Nguyên Giap et Pham Van Dong, puis Lê Duc Tho. Mais l’autorité morale de « l’oncle Hô » reste inentamée.À partir de 1959, il appuie activement la guérilla du Viêt-cong, qui combat le régime pro-américain du Sud-Viêt Nam, ce qui entraîne finalement l’intervention directe des États-Unis en 1965. Pour lui, la réunification du pays a autant d’importance que la construction du socialisme au Nord. Leader charismatique, symbole de tous les mouvements de libération nationale, il meurt en 1969, trop tôt pour voir la fin de la guerre et l’entrée des Nordistes dans Saigon, rebaptisée Hô Chi Minh-Ville en 1975.</a:t>
            </a:r>
            <a:endParaRPr lang="en-US" altLang="fr-FR">
              <a:solidFill>
                <a:schemeClr val="bg1"/>
              </a:solidFill>
            </a:endParaRPr>
          </a:p>
        </p:txBody>
      </p:sp>
      <p:pic>
        <p:nvPicPr>
          <p:cNvPr id="30723" name="Espace réservé du contenu 4" descr="Ho_Chi_Minh_1946.jpg">
            <a:extLst>
              <a:ext uri="{FF2B5EF4-FFF2-40B4-BE49-F238E27FC236}">
                <a16:creationId xmlns:a16="http://schemas.microsoft.com/office/drawing/2014/main" id="{CA1C22EE-24D0-497C-9EDE-ED88AA606D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19870" y="1004068"/>
            <a:ext cx="3428662" cy="4649033"/>
          </a:xfrm>
          <a:prstGeom prst="rect">
            <a:avLst/>
          </a:prstGeom>
        </p:spPr>
      </p:pic>
    </p:spTree>
    <p:extLst>
      <p:ext uri="{BB962C8B-B14F-4D97-AF65-F5344CB8AC3E}">
        <p14:creationId xmlns:p14="http://schemas.microsoft.com/office/powerpoint/2010/main" val="1808933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Titre 4">
            <a:extLst>
              <a:ext uri="{FF2B5EF4-FFF2-40B4-BE49-F238E27FC236}">
                <a16:creationId xmlns:a16="http://schemas.microsoft.com/office/drawing/2014/main" id="{06811145-2565-489E-8F47-74E934FEE435}"/>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sz="2600"/>
              <a:t>La guerre d</a:t>
            </a:r>
            <a:r>
              <a:rPr lang="en-US" altLang="ja-JP" sz="2600"/>
              <a:t>’Indochine 1946-1954</a:t>
            </a:r>
            <a:endParaRPr lang="en-US" altLang="fr-FR" sz="2600"/>
          </a:p>
        </p:txBody>
      </p:sp>
      <p:pic>
        <p:nvPicPr>
          <p:cNvPr id="31746" name="Espace réservé du contenu 6" descr="IndochineGuerreGF.gif">
            <a:extLst>
              <a:ext uri="{FF2B5EF4-FFF2-40B4-BE49-F238E27FC236}">
                <a16:creationId xmlns:a16="http://schemas.microsoft.com/office/drawing/2014/main" id="{6B702719-79F4-4309-8457-8472CFBC1E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9022" y="640080"/>
            <a:ext cx="6088252" cy="5263134"/>
          </a:xfrm>
          <a:prstGeom prst="rect">
            <a:avLst/>
          </a:prstGeom>
        </p:spPr>
      </p:pic>
    </p:spTree>
    <p:extLst>
      <p:ext uri="{BB962C8B-B14F-4D97-AF65-F5344CB8AC3E}">
        <p14:creationId xmlns:p14="http://schemas.microsoft.com/office/powerpoint/2010/main" val="1447060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Espace réservé du contenu 3" descr="carte-20guerre-20vietnam-20hachette07-1.jpg">
            <a:extLst>
              <a:ext uri="{FF2B5EF4-FFF2-40B4-BE49-F238E27FC236}">
                <a16:creationId xmlns:a16="http://schemas.microsoft.com/office/drawing/2014/main" id="{2684B7D8-F5F2-D84E-BE7E-BAFEC5E1DD8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92589" r="-92589"/>
          <a:stretch>
            <a:fillRect/>
          </a:stretch>
        </p:blipFill>
        <p:spPr>
          <a:xfrm>
            <a:off x="912720" y="643467"/>
            <a:ext cx="10366560" cy="5571066"/>
          </a:xfrm>
          <a:prstGeom prst="rect">
            <a:avLst/>
          </a:prstGeom>
        </p:spPr>
      </p:pic>
    </p:spTree>
    <p:extLst>
      <p:ext uri="{BB962C8B-B14F-4D97-AF65-F5344CB8AC3E}">
        <p14:creationId xmlns:p14="http://schemas.microsoft.com/office/powerpoint/2010/main" val="628859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0961" name="Titre 1">
            <a:extLst>
              <a:ext uri="{FF2B5EF4-FFF2-40B4-BE49-F238E27FC236}">
                <a16:creationId xmlns:a16="http://schemas.microsoft.com/office/drawing/2014/main" id="{87544842-1C00-445C-BE92-3209B35BB96D}"/>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200">
                <a:solidFill>
                  <a:schemeClr val="bg1"/>
                </a:solidFill>
              </a:rPr>
              <a:t>L</a:t>
            </a:r>
            <a:r>
              <a:rPr lang="en-US" altLang="ja-JP" sz="3200">
                <a:solidFill>
                  <a:schemeClr val="bg1"/>
                </a:solidFill>
              </a:rPr>
              <a:t>’opération de Suez en 1956</a:t>
            </a:r>
            <a:endParaRPr lang="en-US" altLang="fr-FR" sz="3200">
              <a:solidFill>
                <a:schemeClr val="bg1"/>
              </a:solidFill>
            </a:endParaRPr>
          </a:p>
        </p:txBody>
      </p:sp>
      <p:pic>
        <p:nvPicPr>
          <p:cNvPr id="40962" name="Espace réservé du contenu 3" descr="1011303-La_deuxième_guerre_israélo-arabe.jpg">
            <a:extLst>
              <a:ext uri="{FF2B5EF4-FFF2-40B4-BE49-F238E27FC236}">
                <a16:creationId xmlns:a16="http://schemas.microsoft.com/office/drawing/2014/main" id="{D55C70EB-41E1-452A-B99A-A24F91D1E1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863886"/>
            <a:ext cx="6250769" cy="4969361"/>
          </a:xfrm>
          <a:prstGeom prst="rect">
            <a:avLst/>
          </a:prstGeom>
        </p:spPr>
      </p:pic>
    </p:spTree>
    <p:extLst>
      <p:ext uri="{BB962C8B-B14F-4D97-AF65-F5344CB8AC3E}">
        <p14:creationId xmlns:p14="http://schemas.microsoft.com/office/powerpoint/2010/main" val="390936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985" name="Titre 3">
            <a:extLst>
              <a:ext uri="{FF2B5EF4-FFF2-40B4-BE49-F238E27FC236}">
                <a16:creationId xmlns:a16="http://schemas.microsoft.com/office/drawing/2014/main" id="{CE6D3DEC-CEA2-4386-BC27-3598B2D08BD2}"/>
              </a:ext>
            </a:extLst>
          </p:cNvPr>
          <p:cNvSpPr>
            <a:spLocks noGrp="1"/>
          </p:cNvSpPr>
          <p:nvPr>
            <p:ph type="title"/>
          </p:nvPr>
        </p:nvSpPr>
        <p:spPr>
          <a:xfrm>
            <a:off x="643466" y="643467"/>
            <a:ext cx="6242719"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Yasser Arafat (1929-2004)</a:t>
            </a:r>
          </a:p>
        </p:txBody>
      </p:sp>
      <p:sp>
        <p:nvSpPr>
          <p:cNvPr id="41986" name="Espace réservé du texte 5">
            <a:extLst>
              <a:ext uri="{FF2B5EF4-FFF2-40B4-BE49-F238E27FC236}">
                <a16:creationId xmlns:a16="http://schemas.microsoft.com/office/drawing/2014/main" id="{0EE21F14-562D-4EE6-B5DA-8355FD61E2E8}"/>
              </a:ext>
            </a:extLst>
          </p:cNvPr>
          <p:cNvSpPr>
            <a:spLocks noGrp="1"/>
          </p:cNvSpPr>
          <p:nvPr>
            <p:ph type="body" sz="half" idx="2"/>
          </p:nvPr>
        </p:nvSpPr>
        <p:spPr>
          <a:xfrm>
            <a:off x="643467" y="2638044"/>
            <a:ext cx="6242715"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Dirigeant du Fatah et de l</a:t>
            </a:r>
            <a:r>
              <a:rPr lang="en-US" altLang="ja-JP">
                <a:solidFill>
                  <a:schemeClr val="bg1"/>
                </a:solidFill>
              </a:rPr>
              <a:t>’OLP, deux organisations terroristes qui luttent contre Israël, il devient, après les accords d’Oslo en 1992, le premier président de la nouvelle Autorité palestinienne. Après l’échec du sommet de Taba et le début de la seconde Intifada, il perd du crédit auprès de son peuple qui lui reproche son autoritarisme. </a:t>
            </a:r>
            <a:endParaRPr lang="en-US" altLang="fr-FR">
              <a:solidFill>
                <a:schemeClr val="bg1"/>
              </a:solidFill>
            </a:endParaRPr>
          </a:p>
        </p:txBody>
      </p:sp>
      <p:pic>
        <p:nvPicPr>
          <p:cNvPr id="41987" name="Espace réservé du contenu 6" descr="220px-ArafatEconomicForum.jpg">
            <a:extLst>
              <a:ext uri="{FF2B5EF4-FFF2-40B4-BE49-F238E27FC236}">
                <a16:creationId xmlns:a16="http://schemas.microsoft.com/office/drawing/2014/main" id="{12BB7381-99D6-47EB-9664-C5D445E89F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19870" y="850597"/>
            <a:ext cx="3428662" cy="4955975"/>
          </a:xfrm>
          <a:prstGeom prst="rect">
            <a:avLst/>
          </a:prstGeom>
        </p:spPr>
      </p:pic>
    </p:spTree>
    <p:extLst>
      <p:ext uri="{BB962C8B-B14F-4D97-AF65-F5344CB8AC3E}">
        <p14:creationId xmlns:p14="http://schemas.microsoft.com/office/powerpoint/2010/main" val="4257665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B7871AE5-6A39-7D45-8B34-3250EF287AD7}"/>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3000">
                <a:solidFill>
                  <a:srgbClr val="FFFFFF"/>
                </a:solidFill>
              </a:rPr>
              <a:t>OLP</a:t>
            </a:r>
          </a:p>
        </p:txBody>
      </p:sp>
      <p:sp>
        <p:nvSpPr>
          <p:cNvPr id="6" name="Espace réservé du contenu 5">
            <a:extLst>
              <a:ext uri="{FF2B5EF4-FFF2-40B4-BE49-F238E27FC236}">
                <a16:creationId xmlns:a16="http://schemas.microsoft.com/office/drawing/2014/main" id="{830DEB74-671A-5040-9CCF-B51B8314C5EA}"/>
              </a:ext>
            </a:extLst>
          </p:cNvPr>
          <p:cNvSpPr>
            <a:spLocks noGrp="1"/>
          </p:cNvSpPr>
          <p:nvPr>
            <p:ph idx="1"/>
          </p:nvPr>
        </p:nvSpPr>
        <p:spPr>
          <a:xfrm>
            <a:off x="5591695" y="1402080"/>
            <a:ext cx="5320696" cy="4053840"/>
          </a:xfrm>
        </p:spPr>
        <p:txBody>
          <a:bodyPr anchor="ctr">
            <a:normAutofit/>
          </a:bodyPr>
          <a:lstStyle/>
          <a:p>
            <a:pPr>
              <a:lnSpc>
                <a:spcPct val="90000"/>
              </a:lnSpc>
            </a:pPr>
            <a:r>
              <a:rPr lang="fr-FR" sz="1500"/>
              <a:t>L’</a:t>
            </a:r>
            <a:r>
              <a:rPr lang="fr-FR" sz="1500" b="1"/>
              <a:t>Organisation de libération de la Palestine</a:t>
            </a:r>
            <a:r>
              <a:rPr lang="fr-FR" sz="1500"/>
              <a:t> est une organisation </a:t>
            </a:r>
            <a:r>
              <a:rPr lang="fr-FR" sz="1500">
                <a:hlinkClick r:id="rId2" tooltip="Palestine"/>
              </a:rPr>
              <a:t>palestinienne</a:t>
            </a:r>
            <a:r>
              <a:rPr lang="fr-FR" sz="1500"/>
              <a:t> politique et paramilitaire, créée le </a:t>
            </a:r>
            <a:r>
              <a:rPr lang="fr-FR" sz="1500">
                <a:hlinkClick r:id="rId3" tooltip="28 mai"/>
              </a:rPr>
              <a:t>28</a:t>
            </a:r>
            <a:r>
              <a:rPr lang="fr-FR" sz="1500"/>
              <a:t> </a:t>
            </a:r>
            <a:r>
              <a:rPr lang="fr-FR" sz="1500">
                <a:hlinkClick r:id="rId4" tooltip="Mai 1964"/>
              </a:rPr>
              <a:t>mai</a:t>
            </a:r>
            <a:r>
              <a:rPr lang="fr-FR" sz="1500"/>
              <a:t> </a:t>
            </a:r>
            <a:r>
              <a:rPr lang="fr-FR" sz="1500">
                <a:hlinkClick r:id="rId5" tooltip="1964"/>
              </a:rPr>
              <a:t>1964</a:t>
            </a:r>
            <a:r>
              <a:rPr lang="fr-FR" sz="1500"/>
              <a:t> au Caire. L'OLP est composée de plusieurs organisations palestiniennes, dont le </a:t>
            </a:r>
            <a:r>
              <a:rPr lang="fr-FR" sz="1500">
                <a:hlinkClick r:id="rId6" tooltip="Fatah"/>
              </a:rPr>
              <a:t>Fatah</a:t>
            </a:r>
            <a:r>
              <a:rPr lang="fr-FR" sz="1500"/>
              <a:t>, le </a:t>
            </a:r>
            <a:r>
              <a:rPr lang="fr-FR" sz="1500">
                <a:hlinkClick r:id="rId7" tooltip="Front populaire de libération de la Palestine"/>
              </a:rPr>
              <a:t>Front populaire de libération de la Palestine</a:t>
            </a:r>
            <a:r>
              <a:rPr lang="fr-FR" sz="1500"/>
              <a:t> (FPLP) et le </a:t>
            </a:r>
            <a:r>
              <a:rPr lang="fr-FR" sz="1500">
                <a:hlinkClick r:id="rId8" tooltip="Front démocratique pour la libération de la Palestine"/>
              </a:rPr>
              <a:t>Front démocratique pour la libération de la Palestine</a:t>
            </a:r>
            <a:r>
              <a:rPr lang="fr-FR" sz="1500"/>
              <a:t> (FDLP).</a:t>
            </a:r>
          </a:p>
          <a:p>
            <a:pPr>
              <a:lnSpc>
                <a:spcPct val="90000"/>
              </a:lnSpc>
            </a:pPr>
            <a:r>
              <a:rPr lang="fr-FR" sz="1500"/>
              <a:t>Depuis sa création, l'OLP, qui comporte des institutions politiques, s'est présentée comme un mouvement de résistance armée représentant les </a:t>
            </a:r>
            <a:r>
              <a:rPr lang="fr-FR" sz="1500">
                <a:hlinkClick r:id="rId9" tooltip="Palestiniens"/>
              </a:rPr>
              <a:t>Palestiniens</a:t>
            </a:r>
            <a:r>
              <a:rPr lang="fr-FR" sz="1500"/>
              <a:t>. Israël l'a considérée, officiellement jusqu'aux </a:t>
            </a:r>
            <a:r>
              <a:rPr lang="fr-FR" sz="1500">
                <a:hlinkClick r:id="rId10" tooltip="Accords d'Oslo"/>
              </a:rPr>
              <a:t>accords d'Oslo</a:t>
            </a:r>
            <a:r>
              <a:rPr lang="fr-FR" sz="1500"/>
              <a:t>, comme une organisation terroriste avant de la considérer comme un interlocuteur diplomatique. Le </a:t>
            </a:r>
            <a:r>
              <a:rPr lang="fr-FR" sz="1500">
                <a:hlinkClick r:id="rId11" tooltip="22 novembre"/>
              </a:rPr>
              <a:t>22</a:t>
            </a:r>
            <a:r>
              <a:rPr lang="fr-FR" sz="1500"/>
              <a:t> </a:t>
            </a:r>
            <a:r>
              <a:rPr lang="fr-FR" sz="1500">
                <a:hlinkClick r:id="rId12" tooltip="Novembre 1974"/>
              </a:rPr>
              <a:t>novembre</a:t>
            </a:r>
            <a:r>
              <a:rPr lang="fr-FR" sz="1500"/>
              <a:t> </a:t>
            </a:r>
            <a:r>
              <a:rPr lang="fr-FR" sz="1500">
                <a:hlinkClick r:id="rId13" tooltip="1974"/>
              </a:rPr>
              <a:t>1974</a:t>
            </a:r>
            <a:r>
              <a:rPr lang="fr-FR" sz="1500"/>
              <a:t>, l’</a:t>
            </a:r>
            <a:r>
              <a:rPr lang="fr-FR" sz="1500">
                <a:hlinkClick r:id="rId14" tooltip="Assemblée générale des Nations unies"/>
              </a:rPr>
              <a:t>Assemblée générale des Nations unies</a:t>
            </a:r>
            <a:r>
              <a:rPr lang="fr-FR" sz="1500"/>
              <a:t>, lui accorde le statut d’observateur</a:t>
            </a:r>
            <a:r>
              <a:rPr lang="fr-FR" sz="1500" baseline="30000">
                <a:hlinkClick r:id="rId15"/>
              </a:rPr>
              <a:t>1</a:t>
            </a:r>
            <a:r>
              <a:rPr lang="fr-FR" sz="1500"/>
              <a:t> sous l'impulsion du président de cette assemblée à ce moment, le ministre des Affaires étrangères algérien </a:t>
            </a:r>
            <a:r>
              <a:rPr lang="fr-FR" sz="1500">
                <a:hlinkClick r:id="rId16" tooltip="Abdelaziz Bouteflika"/>
              </a:rPr>
              <a:t>Abdelaziz Bouteflika</a:t>
            </a:r>
            <a:r>
              <a:rPr lang="fr-FR" sz="1500"/>
              <a:t>.</a:t>
            </a:r>
          </a:p>
          <a:p>
            <a:pPr>
              <a:lnSpc>
                <a:spcPct val="90000"/>
              </a:lnSpc>
            </a:pPr>
            <a:endParaRPr lang="fr-FR" sz="1500"/>
          </a:p>
        </p:txBody>
      </p:sp>
    </p:spTree>
    <p:extLst>
      <p:ext uri="{BB962C8B-B14F-4D97-AF65-F5344CB8AC3E}">
        <p14:creationId xmlns:p14="http://schemas.microsoft.com/office/powerpoint/2010/main" val="3358871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3009" name="Titre 1">
            <a:extLst>
              <a:ext uri="{FF2B5EF4-FFF2-40B4-BE49-F238E27FC236}">
                <a16:creationId xmlns:a16="http://schemas.microsoft.com/office/drawing/2014/main" id="{06641919-A893-4C60-839D-BF681C497B7E}"/>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800">
                <a:solidFill>
                  <a:schemeClr val="bg1"/>
                </a:solidFill>
              </a:rPr>
              <a:t>La Guerre des Six jours</a:t>
            </a:r>
          </a:p>
        </p:txBody>
      </p:sp>
      <p:pic>
        <p:nvPicPr>
          <p:cNvPr id="43010" name="Espace réservé du contenu 3" descr="1011304-La_troisième_guerre_israélo-arabe.jpg">
            <a:extLst>
              <a:ext uri="{FF2B5EF4-FFF2-40B4-BE49-F238E27FC236}">
                <a16:creationId xmlns:a16="http://schemas.microsoft.com/office/drawing/2014/main" id="{90808899-AFAD-4AD0-8771-AE4BDD2C0C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879513"/>
            <a:ext cx="6250769" cy="4938107"/>
          </a:xfrm>
          <a:prstGeom prst="rect">
            <a:avLst/>
          </a:prstGeom>
        </p:spPr>
      </p:pic>
    </p:spTree>
    <p:extLst>
      <p:ext uri="{BB962C8B-B14F-4D97-AF65-F5344CB8AC3E}">
        <p14:creationId xmlns:p14="http://schemas.microsoft.com/office/powerpoint/2010/main" val="4059640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4033" name="Titre 3">
            <a:extLst>
              <a:ext uri="{FF2B5EF4-FFF2-40B4-BE49-F238E27FC236}">
                <a16:creationId xmlns:a16="http://schemas.microsoft.com/office/drawing/2014/main" id="{8D8F12A9-6F3F-4B5C-AF35-C27ADF76DFA8}"/>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Anouar El Sadate (1918-1981)</a:t>
            </a:r>
          </a:p>
        </p:txBody>
      </p:sp>
      <p:sp>
        <p:nvSpPr>
          <p:cNvPr id="44034" name="Espace réservé du texte 5">
            <a:extLst>
              <a:ext uri="{FF2B5EF4-FFF2-40B4-BE49-F238E27FC236}">
                <a16:creationId xmlns:a16="http://schemas.microsoft.com/office/drawing/2014/main" id="{F659754F-9638-475B-B07C-C8F8044A3581}"/>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Président de la République égyptienne après la mort de Nasser jusqu</a:t>
            </a:r>
            <a:r>
              <a:rPr lang="en-US" altLang="ja-JP">
                <a:solidFill>
                  <a:schemeClr val="bg1"/>
                </a:solidFill>
              </a:rPr>
              <a:t>’en 1981 où il est assassiné. </a:t>
            </a:r>
          </a:p>
          <a:p>
            <a:pPr indent="-228600" algn="l">
              <a:buFont typeface="Arial" panose="020B0604020202020204" pitchFamily="34" charset="0"/>
              <a:buChar char="•"/>
            </a:pPr>
            <a:r>
              <a:rPr lang="en-US" altLang="ja-JP">
                <a:solidFill>
                  <a:schemeClr val="bg1"/>
                </a:solidFill>
              </a:rPr>
              <a:t>Il reçoit le prix Nobel de la Paix à la suite des accords de Camp David qu’il signe avec son homologue israélien, Menahem Begin, le 17 septembre 1978.</a:t>
            </a:r>
            <a:endParaRPr lang="en-US" altLang="fr-FR">
              <a:solidFill>
                <a:schemeClr val="bg1"/>
              </a:solidFill>
            </a:endParaRPr>
          </a:p>
        </p:txBody>
      </p:sp>
      <p:pic>
        <p:nvPicPr>
          <p:cNvPr id="44035" name="Espace réservé du contenu 6" descr="220px-Anwar_Sadat_cropped.jpg">
            <a:extLst>
              <a:ext uri="{FF2B5EF4-FFF2-40B4-BE49-F238E27FC236}">
                <a16:creationId xmlns:a16="http://schemas.microsoft.com/office/drawing/2014/main" id="{78F3807A-F7AD-42AB-A6E6-BD9F26770A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92003" y="643467"/>
            <a:ext cx="3662289" cy="5410199"/>
          </a:xfrm>
          <a:prstGeom prst="rect">
            <a:avLst/>
          </a:prstGeom>
        </p:spPr>
      </p:pic>
    </p:spTree>
    <p:extLst>
      <p:ext uri="{BB962C8B-B14F-4D97-AF65-F5344CB8AC3E}">
        <p14:creationId xmlns:p14="http://schemas.microsoft.com/office/powerpoint/2010/main" val="3505874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A34A2943-DD74-844C-A8C9-2CC2DF3696A4}"/>
              </a:ext>
            </a:extLst>
          </p:cNvPr>
          <p:cNvSpPr>
            <a:spLocks noGrp="1"/>
          </p:cNvSpPr>
          <p:nvPr>
            <p:ph type="body" idx="1"/>
          </p:nvPr>
        </p:nvSpPr>
        <p:spPr>
          <a:xfrm>
            <a:off x="1262729" y="5499895"/>
            <a:ext cx="9638443" cy="484633"/>
          </a:xfrm>
        </p:spPr>
        <p:txBody>
          <a:bodyPr vert="horz" lIns="91440" tIns="45720" rIns="91440" bIns="45720" rtlCol="0">
            <a:normAutofit/>
          </a:bodyPr>
          <a:lstStyle/>
          <a:p>
            <a:pPr algn="ctr"/>
            <a:r>
              <a:rPr lang="en-US">
                <a:solidFill>
                  <a:schemeClr val="tx1">
                    <a:lumMod val="75000"/>
                    <a:lumOff val="25000"/>
                  </a:schemeClr>
                </a:solidFill>
              </a:rPr>
              <a:t>PPO</a:t>
            </a:r>
          </a:p>
        </p:txBody>
      </p:sp>
      <p:sp>
        <p:nvSpPr>
          <p:cNvPr id="10" name="Rectangle 9">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DCFD3826-EBF3-A145-90BB-F4C8E2F40E02}"/>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5000" kern="1200" cap="all" spc="200" baseline="0" dirty="0" err="1">
                <a:solidFill>
                  <a:srgbClr val="262626"/>
                </a:solidFill>
                <a:latin typeface="+mj-lt"/>
                <a:ea typeface="+mj-ea"/>
                <a:cs typeface="+mj-cs"/>
              </a:rPr>
              <a:t>L’année</a:t>
            </a:r>
            <a:r>
              <a:rPr lang="en-US" sz="5000" kern="1200" cap="all" spc="200" baseline="0" dirty="0">
                <a:solidFill>
                  <a:srgbClr val="262626"/>
                </a:solidFill>
                <a:latin typeface="+mj-lt"/>
                <a:ea typeface="+mj-ea"/>
                <a:cs typeface="+mj-cs"/>
              </a:rPr>
              <a:t> 68 </a:t>
            </a:r>
            <a:r>
              <a:rPr lang="en-US" sz="5000" kern="1200" cap="all" spc="200" baseline="0" dirty="0" err="1">
                <a:solidFill>
                  <a:srgbClr val="262626"/>
                </a:solidFill>
                <a:latin typeface="+mj-lt"/>
                <a:ea typeface="+mj-ea"/>
                <a:cs typeface="+mj-cs"/>
              </a:rPr>
              <a:t>dans</a:t>
            </a:r>
            <a:r>
              <a:rPr lang="en-US" sz="5000" kern="1200" cap="all" spc="200" baseline="0" dirty="0">
                <a:solidFill>
                  <a:srgbClr val="262626"/>
                </a:solidFill>
                <a:latin typeface="+mj-lt"/>
                <a:ea typeface="+mj-ea"/>
                <a:cs typeface="+mj-cs"/>
              </a:rPr>
              <a:t> le monde</a:t>
            </a:r>
          </a:p>
        </p:txBody>
      </p:sp>
    </p:spTree>
    <p:extLst>
      <p:ext uri="{BB962C8B-B14F-4D97-AF65-F5344CB8AC3E}">
        <p14:creationId xmlns:p14="http://schemas.microsoft.com/office/powerpoint/2010/main" val="67163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4033" name="Titre 4"/>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altLang="fr-FR" sz="3200"/>
              <a:t>La contestation de la guerre du Vietnam</a:t>
            </a:r>
          </a:p>
        </p:txBody>
      </p:sp>
      <p:sp>
        <p:nvSpPr>
          <p:cNvPr id="72" name="Rectangle 71">
            <a:extLst>
              <a:ext uri="{FF2B5EF4-FFF2-40B4-BE49-F238E27FC236}">
                <a16:creationId xmlns:a16="http://schemas.microsoft.com/office/drawing/2014/main" id="{375D415B-13C1-41D4-8F3A-AD254AC7E8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40555"/>
            <a:ext cx="10911840"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492181BE-9559-4D09-BBB0-C413B310A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6112"/>
            <a:ext cx="10579608" cy="29809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034" name="Espace réservé du contenu 7" descr="Unknown"/>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r="1" b="4463"/>
          <a:stretch/>
        </p:blipFill>
        <p:spPr>
          <a:xfrm>
            <a:off x="970790" y="970704"/>
            <a:ext cx="3686557" cy="2651760"/>
          </a:xfrm>
          <a:prstGeom prst="rect">
            <a:avLst/>
          </a:prstGeom>
        </p:spPr>
      </p:pic>
      <p:pic>
        <p:nvPicPr>
          <p:cNvPr id="44035" name="Espace réservé du contenu 8" descr="Unknown-2"/>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8481" r="-2" b="29084"/>
          <a:stretch/>
        </p:blipFill>
        <p:spPr>
          <a:xfrm>
            <a:off x="4810837" y="970705"/>
            <a:ext cx="6410374" cy="2663308"/>
          </a:xfrm>
          <a:prstGeom prst="rect">
            <a:avLst/>
          </a:prstGeom>
        </p:spPr>
      </p:pic>
    </p:spTree>
    <p:extLst>
      <p:ext uri="{BB962C8B-B14F-4D97-AF65-F5344CB8AC3E}">
        <p14:creationId xmlns:p14="http://schemas.microsoft.com/office/powerpoint/2010/main" val="2302705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8913" name="Titre 1"/>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Martin Luther King (1929-1968)</a:t>
            </a:r>
          </a:p>
        </p:txBody>
      </p:sp>
      <p:sp>
        <p:nvSpPr>
          <p:cNvPr id="38914" name="Espace réservé du texte 2"/>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Pasteur noir d</a:t>
            </a:r>
            <a:r>
              <a:rPr lang="en-US" altLang="ja-JP">
                <a:solidFill>
                  <a:schemeClr val="bg1"/>
                </a:solidFill>
              </a:rPr>
              <a:t>’Alabama, il anime depuis 1957 la South Christian Leadership Conference (SCLC) qui organise la lutte pour l’égalité juridique entre les Blancs et les Noirs. Devenu le porte parole du mouvement pour les droits civiques, il prône la non violence et la désobéissance civile. Il est assassiné en 1968.</a:t>
            </a:r>
            <a:endParaRPr lang="en-US" altLang="fr-FR">
              <a:solidFill>
                <a:schemeClr val="bg1"/>
              </a:solidFill>
            </a:endParaRPr>
          </a:p>
        </p:txBody>
      </p:sp>
      <p:pic>
        <p:nvPicPr>
          <p:cNvPr id="38915" name="Espace réservé du contenu 4" descr="220px-Martin_Luther_King_Jr_NYWTS.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94227" y="643467"/>
            <a:ext cx="4457841" cy="5410199"/>
          </a:xfrm>
          <a:prstGeom prst="rect">
            <a:avLst/>
          </a:prstGeom>
        </p:spPr>
      </p:pic>
    </p:spTree>
    <p:extLst>
      <p:ext uri="{BB962C8B-B14F-4D97-AF65-F5344CB8AC3E}">
        <p14:creationId xmlns:p14="http://schemas.microsoft.com/office/powerpoint/2010/main" val="2825438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939" name="Espace réservé du contenu 4" descr="Malcolm_X_NYWTS_2a.jpg"/>
          <p:cNvPicPr>
            <a:picLocks noGrp="1" noChangeAspect="1"/>
          </p:cNvPicPr>
          <p:nvPr>
            <p:ph idx="1"/>
          </p:nvPr>
        </p:nvPicPr>
        <p:blipFill rotWithShape="1">
          <a:blip r:embed="rId2">
            <a:extLst>
              <a:ext uri="{28A0092B-C50C-407E-A947-70E740481C1C}">
                <a14:useLocalDpi xmlns:a14="http://schemas.microsoft.com/office/drawing/2010/main" val="0"/>
              </a:ext>
            </a:extLst>
          </a:blip>
          <a:srcRect r="1" b="33903"/>
          <a:stretch/>
        </p:blipFill>
        <p:spPr>
          <a:xfrm>
            <a:off x="4650909" y="10"/>
            <a:ext cx="7541090" cy="6857989"/>
          </a:xfrm>
          <a:prstGeom prst="rect">
            <a:avLst/>
          </a:prstGeom>
        </p:spPr>
      </p:pic>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9937" name="Titre 1"/>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Malcolm X (1925-1965)</a:t>
            </a:r>
          </a:p>
        </p:txBody>
      </p:sp>
      <p:sp>
        <p:nvSpPr>
          <p:cNvPr id="39938" name="Espace réservé du texte 2"/>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Converti à l</a:t>
            </a:r>
            <a:r>
              <a:rPr lang="en-US" altLang="ja-JP">
                <a:solidFill>
                  <a:schemeClr val="bg1"/>
                </a:solidFill>
              </a:rPr>
              <a:t>’Islam en prison, il adhère à la Nation de l’Islam. Orateur violent et efficace, il devient le porte-parole de l’Islam noir à travers les Black Muslim’s. Il fonde en 1964 son propre mouvement mais il est assassiné en 1965.</a:t>
            </a:r>
            <a:endParaRPr lang="en-US" altLang="fr-FR">
              <a:solidFill>
                <a:schemeClr val="bg1"/>
              </a:solidFill>
            </a:endParaRPr>
          </a:p>
        </p:txBody>
      </p:sp>
    </p:spTree>
    <p:extLst>
      <p:ext uri="{BB962C8B-B14F-4D97-AF65-F5344CB8AC3E}">
        <p14:creationId xmlns:p14="http://schemas.microsoft.com/office/powerpoint/2010/main" val="2888802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63" name="Espace réservé du contenu 4"/>
          <p:cNvPicPr>
            <a:picLocks noGrp="1" noChangeAspect="1"/>
          </p:cNvPicPr>
          <p:nvPr>
            <p:ph idx="1"/>
          </p:nvPr>
        </p:nvPicPr>
        <p:blipFill rotWithShape="1">
          <a:blip r:embed="rId2">
            <a:extLst>
              <a:ext uri="{28A0092B-C50C-407E-A947-70E740481C1C}">
                <a14:useLocalDpi xmlns:a14="http://schemas.microsoft.com/office/drawing/2010/main" val="0"/>
              </a:ext>
            </a:extLst>
          </a:blip>
          <a:srcRect t="1033" r="-1" b="28032"/>
          <a:stretch/>
        </p:blipFill>
        <p:spPr>
          <a:xfrm>
            <a:off x="4650909" y="10"/>
            <a:ext cx="7541090" cy="6857989"/>
          </a:xfrm>
          <a:prstGeom prst="rect">
            <a:avLst/>
          </a:prstGeom>
        </p:spPr>
      </p:pic>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0961" name="Titre 1"/>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Betty Friedan (1921-2006)</a:t>
            </a:r>
          </a:p>
        </p:txBody>
      </p:sp>
      <p:sp>
        <p:nvSpPr>
          <p:cNvPr id="40962" name="Espace réservé du texte 2"/>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Féministe, journaliste et écrivain, auteur de La femme mystifiée (The feminine mystique) en 1963. En 1966, elle fonde la National Organization for Women qui joue un role fondamental aux Etats-Unis, prônant l’égalité des sexes. Elle fonde aussi l’association Pro choice America, qui revendique le droit à l’avortement. </a:t>
            </a:r>
          </a:p>
        </p:txBody>
      </p:sp>
    </p:spTree>
    <p:extLst>
      <p:ext uri="{BB962C8B-B14F-4D97-AF65-F5344CB8AC3E}">
        <p14:creationId xmlns:p14="http://schemas.microsoft.com/office/powerpoint/2010/main" val="1031820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987" name="Espace réservé du contenu 4"/>
          <p:cNvPicPr>
            <a:picLocks noGrp="1" noChangeAspect="1"/>
          </p:cNvPicPr>
          <p:nvPr>
            <p:ph idx="1"/>
          </p:nvPr>
        </p:nvPicPr>
        <p:blipFill rotWithShape="1">
          <a:blip r:embed="rId2">
            <a:extLst>
              <a:ext uri="{28A0092B-C50C-407E-A947-70E740481C1C}">
                <a14:useLocalDpi xmlns:a14="http://schemas.microsoft.com/office/drawing/2010/main" val="0"/>
              </a:ext>
            </a:extLst>
          </a:blip>
          <a:srcRect r="11280" b="-1"/>
          <a:stretch/>
        </p:blipFill>
        <p:spPr>
          <a:xfrm>
            <a:off x="4650909" y="10"/>
            <a:ext cx="7541090" cy="6857989"/>
          </a:xfrm>
          <a:prstGeom prst="rect">
            <a:avLst/>
          </a:prstGeom>
        </p:spPr>
      </p:pic>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985" name="Titre 1"/>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Herbert Marcuse (1898-1979)</a:t>
            </a:r>
          </a:p>
        </p:txBody>
      </p:sp>
      <p:sp>
        <p:nvSpPr>
          <p:cNvPr id="41986" name="Espace réservé du texte 2"/>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Philosophe et sociologue d’origine juive allemande puis naturalisé américain. Dans </a:t>
            </a:r>
            <a:r>
              <a:rPr lang="en-US" altLang="fr-FR" i="1">
                <a:solidFill>
                  <a:schemeClr val="bg1"/>
                </a:solidFill>
              </a:rPr>
              <a:t>Eros et civilisation </a:t>
            </a:r>
            <a:r>
              <a:rPr lang="en-US" altLang="fr-FR">
                <a:solidFill>
                  <a:schemeClr val="bg1"/>
                </a:solidFill>
              </a:rPr>
              <a:t>(1955), il prône la libéralisation du désir sexuel que rétreindraient arbitrairement les normes sociales. La lecture de ses travaux a été une des sources d’inspiration des mouvements libertaires des années 60.</a:t>
            </a:r>
          </a:p>
        </p:txBody>
      </p:sp>
    </p:spTree>
    <p:extLst>
      <p:ext uri="{BB962C8B-B14F-4D97-AF65-F5344CB8AC3E}">
        <p14:creationId xmlns:p14="http://schemas.microsoft.com/office/powerpoint/2010/main" val="3069369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985" name="Titre 1">
            <a:extLst>
              <a:ext uri="{FF2B5EF4-FFF2-40B4-BE49-F238E27FC236}">
                <a16:creationId xmlns:a16="http://schemas.microsoft.com/office/drawing/2014/main" id="{D67B4DBC-7727-5241-9CAF-DB701A7F5E4D}"/>
              </a:ext>
            </a:extLst>
          </p:cNvPr>
          <p:cNvSpPr>
            <a:spLocks noGrp="1"/>
          </p:cNvSpPr>
          <p:nvPr>
            <p:ph type="title"/>
          </p:nvPr>
        </p:nvSpPr>
        <p:spPr>
          <a:xfrm>
            <a:off x="643466" y="643467"/>
            <a:ext cx="6242719"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Le printemps de Prague en 1968</a:t>
            </a:r>
          </a:p>
        </p:txBody>
      </p:sp>
      <p:sp>
        <p:nvSpPr>
          <p:cNvPr id="2" name="Espace réservé du texte 1">
            <a:extLst>
              <a:ext uri="{FF2B5EF4-FFF2-40B4-BE49-F238E27FC236}">
                <a16:creationId xmlns:a16="http://schemas.microsoft.com/office/drawing/2014/main" id="{419B0E02-30B4-BD49-B48A-13995FF7616E}"/>
              </a:ext>
            </a:extLst>
          </p:cNvPr>
          <p:cNvSpPr>
            <a:spLocks noGrp="1"/>
          </p:cNvSpPr>
          <p:nvPr>
            <p:ph type="body" sz="half" idx="2"/>
          </p:nvPr>
        </p:nvSpPr>
        <p:spPr>
          <a:xfrm>
            <a:off x="643467" y="2638044"/>
            <a:ext cx="6242715" cy="3415622"/>
          </a:xfrm>
        </p:spPr>
        <p:txBody>
          <a:bodyPr vert="horz" lIns="91440" tIns="45720" rIns="91440" bIns="45720" rtlCol="0">
            <a:normAutofit/>
          </a:bodyPr>
          <a:lstStyle/>
          <a:p>
            <a:pPr indent="-228600" algn="l">
              <a:buFont typeface="Arial" panose="020B0604020202020204" pitchFamily="34" charset="0"/>
              <a:buChar char="•"/>
            </a:pPr>
            <a:r>
              <a:rPr lang="en-US">
                <a:solidFill>
                  <a:schemeClr val="bg1"/>
                </a:solidFill>
              </a:rPr>
              <a:t>En avril 1968 le dirigeant tchécoslovaque annonce des réformes. Il prône un « socialisme a visage humain ». Il déclenche une vague d’enthousiasme dans le pays jusqu’à ce que le 20 et 21 août les troupes du pacte de Varsovie envahissent Prague. Dubcek emprisonné à Bratislava est contraint de se soumettre. Il est remplacé par Gustav Husak qui opère la “normalization” du pays.</a:t>
            </a:r>
          </a:p>
          <a:p>
            <a:pPr indent="-228600" algn="l">
              <a:buFont typeface="Arial" panose="020B0604020202020204" pitchFamily="34" charset="0"/>
              <a:buChar char="•"/>
            </a:pPr>
            <a:r>
              <a:rPr lang="en-US">
                <a:solidFill>
                  <a:schemeClr val="bg1"/>
                </a:solidFill>
              </a:rPr>
              <a:t>70 000 Tchèques quittent le pays tandis qu’un an plus tard, un étudiant en histoire, Jan Palach, s’immole par le feu le 16 janvier 1969 sur la place Venceslas. Il voulait dénoncer la repression et la passivité de ses concitoyens.</a:t>
            </a:r>
          </a:p>
        </p:txBody>
      </p:sp>
      <p:pic>
        <p:nvPicPr>
          <p:cNvPr id="41986" name="Espace réservé du contenu 3" descr="praga115Bopt.jpg">
            <a:extLst>
              <a:ext uri="{FF2B5EF4-FFF2-40B4-BE49-F238E27FC236}">
                <a16:creationId xmlns:a16="http://schemas.microsoft.com/office/drawing/2014/main" id="{5834C850-9D13-924F-81AD-4EFD060963C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3806" b="-4"/>
          <a:stretch/>
        </p:blipFill>
        <p:spPr>
          <a:xfrm>
            <a:off x="8119870" y="960726"/>
            <a:ext cx="3428662" cy="4735717"/>
          </a:xfrm>
          <a:prstGeom prst="rect">
            <a:avLst/>
          </a:prstGeom>
        </p:spPr>
      </p:pic>
    </p:spTree>
    <p:extLst>
      <p:ext uri="{BB962C8B-B14F-4D97-AF65-F5344CB8AC3E}">
        <p14:creationId xmlns:p14="http://schemas.microsoft.com/office/powerpoint/2010/main" val="189840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817" name="Titre 3">
            <a:extLst>
              <a:ext uri="{FF2B5EF4-FFF2-40B4-BE49-F238E27FC236}">
                <a16:creationId xmlns:a16="http://schemas.microsoft.com/office/drawing/2014/main" id="{DFD32ECB-6F5A-9947-98C3-F19B29E39F5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400">
                <a:solidFill>
                  <a:schemeClr val="bg1"/>
                </a:solidFill>
              </a:rPr>
              <a:t>Daniel Cohn-Bendit (né à Montauban en 1945)</a:t>
            </a:r>
          </a:p>
        </p:txBody>
      </p:sp>
      <p:sp>
        <p:nvSpPr>
          <p:cNvPr id="34818" name="Espace réservé du texte 5">
            <a:extLst>
              <a:ext uri="{FF2B5EF4-FFF2-40B4-BE49-F238E27FC236}">
                <a16:creationId xmlns:a16="http://schemas.microsoft.com/office/drawing/2014/main" id="{7C848C2A-37EC-E844-93D7-C5792F19BF5D}"/>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Fils de Juifs allemands antinazis, il opte pour la nationalité allemande en 1959 tout en faisant ses études à l</a:t>
            </a:r>
            <a:r>
              <a:rPr lang="en-US" altLang="ja-JP">
                <a:solidFill>
                  <a:schemeClr val="bg1"/>
                </a:solidFill>
              </a:rPr>
              <a:t>’université de Nanterre où il déclenche le mouvement du 22 mars 1968, prémisses de l’agitation des étudiants en mai 68. Il milite ensuite dans le mouvement écologiste. </a:t>
            </a:r>
            <a:endParaRPr lang="en-US" altLang="fr-FR">
              <a:solidFill>
                <a:schemeClr val="bg1"/>
              </a:solidFill>
            </a:endParaRPr>
          </a:p>
        </p:txBody>
      </p:sp>
      <p:pic>
        <p:nvPicPr>
          <p:cNvPr id="34819" name="Espace réservé du contenu 6" descr="220px-Europe_Ecologie_closing_rally_regional_elections_2010-03-10_n14.jpg">
            <a:extLst>
              <a:ext uri="{FF2B5EF4-FFF2-40B4-BE49-F238E27FC236}">
                <a16:creationId xmlns:a16="http://schemas.microsoft.com/office/drawing/2014/main" id="{F0FF9616-BB80-6644-92D7-C35AEFB6AA9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2854" r="8079" b="-2"/>
          <a:stretch/>
        </p:blipFill>
        <p:spPr>
          <a:xfrm>
            <a:off x="7048484" y="643467"/>
            <a:ext cx="2749327" cy="5410199"/>
          </a:xfrm>
          <a:prstGeom prst="rect">
            <a:avLst/>
          </a:prstGeom>
        </p:spPr>
      </p:pic>
    </p:spTree>
    <p:extLst>
      <p:ext uri="{BB962C8B-B14F-4D97-AF65-F5344CB8AC3E}">
        <p14:creationId xmlns:p14="http://schemas.microsoft.com/office/powerpoint/2010/main" val="2184493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5841" name="Titre 1">
            <a:extLst>
              <a:ext uri="{FF2B5EF4-FFF2-40B4-BE49-F238E27FC236}">
                <a16:creationId xmlns:a16="http://schemas.microsoft.com/office/drawing/2014/main" id="{38FC1C62-8A70-8A4B-9A46-66FD8DE2BA80}"/>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Affiche de l</a:t>
            </a:r>
            <a:r>
              <a:rPr lang="en-US" altLang="ja-JP" sz="2800">
                <a:solidFill>
                  <a:schemeClr val="bg1"/>
                </a:solidFill>
              </a:rPr>
              <a:t>’Atelier des Beaux-Arts</a:t>
            </a:r>
            <a:endParaRPr lang="en-US" altLang="fr-FR" sz="2800">
              <a:solidFill>
                <a:schemeClr val="bg1"/>
              </a:solidFill>
            </a:endParaRPr>
          </a:p>
        </p:txBody>
      </p:sp>
      <p:sp>
        <p:nvSpPr>
          <p:cNvPr id="35842" name="Espace réservé du texte 2">
            <a:extLst>
              <a:ext uri="{FF2B5EF4-FFF2-40B4-BE49-F238E27FC236}">
                <a16:creationId xmlns:a16="http://schemas.microsoft.com/office/drawing/2014/main" id="{E4C532B8-3892-1A43-8308-76AF9A15A601}"/>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En mai 68 le président de Gaulle a porté ce jugement sur les grèves étudiantes : « La rue, c'est le désordre, la menace du totalitarisme, </a:t>
            </a:r>
            <a:r>
              <a:rPr lang="en-US" altLang="ja-JP">
                <a:solidFill>
                  <a:schemeClr val="bg1"/>
                </a:solidFill>
              </a:rPr>
              <a:t>“la chienlit” »</a:t>
            </a:r>
          </a:p>
          <a:p>
            <a:pPr indent="-228600" algn="l">
              <a:buFont typeface="Arial" panose="020B0604020202020204" pitchFamily="34" charset="0"/>
              <a:buChar char="•"/>
            </a:pPr>
            <a:r>
              <a:rPr lang="en-US" altLang="fr-FR">
                <a:solidFill>
                  <a:schemeClr val="bg1"/>
                </a:solidFill>
              </a:rPr>
              <a:t>Cette affiche a été réalisée en réplique à cette appréciation.</a:t>
            </a:r>
          </a:p>
        </p:txBody>
      </p:sp>
      <p:pic>
        <p:nvPicPr>
          <p:cNvPr id="35843" name="Espace réservé du contenu 4" descr="220px-La_Chienlit_c'est_lui_!.jpg">
            <a:extLst>
              <a:ext uri="{FF2B5EF4-FFF2-40B4-BE49-F238E27FC236}">
                <a16:creationId xmlns:a16="http://schemas.microsoft.com/office/drawing/2014/main" id="{FA195BAC-3323-DE43-9A9B-A505AE0F79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52144" y="643467"/>
            <a:ext cx="4742007" cy="5410199"/>
          </a:xfrm>
          <a:prstGeom prst="rect">
            <a:avLst/>
          </a:prstGeom>
        </p:spPr>
      </p:pic>
    </p:spTree>
    <p:extLst>
      <p:ext uri="{BB962C8B-B14F-4D97-AF65-F5344CB8AC3E}">
        <p14:creationId xmlns:p14="http://schemas.microsoft.com/office/powerpoint/2010/main" val="3509669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9" name="Espace réservé du contenu 6" descr="1310845-Mao_Zedong.jpg">
            <a:extLst>
              <a:ext uri="{FF2B5EF4-FFF2-40B4-BE49-F238E27FC236}">
                <a16:creationId xmlns:a16="http://schemas.microsoft.com/office/drawing/2014/main" id="{9B1D29F5-A562-1245-9557-C96EA8E89214}"/>
              </a:ext>
            </a:extLst>
          </p:cNvPr>
          <p:cNvPicPr>
            <a:picLocks noGrp="1" noChangeAspect="1"/>
          </p:cNvPicPr>
          <p:nvPr>
            <p:ph idx="1"/>
          </p:nvPr>
        </p:nvPicPr>
        <p:blipFill rotWithShape="1">
          <a:blip r:embed="rId2">
            <a:alphaModFix amt="40000"/>
            <a:extLst>
              <a:ext uri="{28A0092B-C50C-407E-A947-70E740481C1C}">
                <a14:useLocalDpi xmlns:a14="http://schemas.microsoft.com/office/drawing/2010/main" val="0"/>
              </a:ext>
            </a:extLst>
          </a:blip>
          <a:srcRect t="7385" b="7388"/>
          <a:stretch/>
        </p:blipFill>
        <p:spPr>
          <a:xfrm>
            <a:off x="20" y="10"/>
            <a:ext cx="12191980" cy="6857990"/>
          </a:xfrm>
          <a:prstGeom prst="rect">
            <a:avLst/>
          </a:prstGeom>
        </p:spPr>
      </p:pic>
      <p:sp>
        <p:nvSpPr>
          <p:cNvPr id="19457" name="Titre 1">
            <a:extLst>
              <a:ext uri="{FF2B5EF4-FFF2-40B4-BE49-F238E27FC236}">
                <a16:creationId xmlns:a16="http://schemas.microsoft.com/office/drawing/2014/main" id="{710F2431-DDBF-D445-A038-C6E978A7DDFA}"/>
              </a:ext>
            </a:extLst>
          </p:cNvPr>
          <p:cNvSpPr>
            <a:spLocks noGrp="1"/>
          </p:cNvSpPr>
          <p:nvPr>
            <p:ph type="title"/>
          </p:nvPr>
        </p:nvSpPr>
        <p:spPr>
          <a:xfrm>
            <a:off x="2231136" y="964692"/>
            <a:ext cx="7729728" cy="1188720"/>
          </a:xfrm>
          <a:noFill/>
          <a:ln>
            <a:solidFill>
              <a:srgbClr val="FFFFFF"/>
            </a:solidFill>
          </a:ln>
        </p:spPr>
        <p:txBody>
          <a:bodyPr vert="horz" lIns="182880" tIns="182880" rIns="182880" bIns="182880" rtlCol="0" anchor="ctr" anchorCtr="1">
            <a:normAutofit/>
          </a:bodyPr>
          <a:lstStyle/>
          <a:p>
            <a:r>
              <a:rPr lang="en-US" altLang="fr-FR" sz="2800" dirty="0">
                <a:solidFill>
                  <a:schemeClr val="tx1"/>
                </a:solidFill>
              </a:rPr>
              <a:t>Mao ZEDONG (1893-1976)</a:t>
            </a:r>
          </a:p>
        </p:txBody>
      </p:sp>
      <p:sp>
        <p:nvSpPr>
          <p:cNvPr id="19458" name="Espace réservé du texte 4">
            <a:extLst>
              <a:ext uri="{FF2B5EF4-FFF2-40B4-BE49-F238E27FC236}">
                <a16:creationId xmlns:a16="http://schemas.microsoft.com/office/drawing/2014/main" id="{FADB632B-30D3-854B-92C4-D3118A02DAA8}"/>
              </a:ext>
            </a:extLst>
          </p:cNvPr>
          <p:cNvSpPr>
            <a:spLocks noGrp="1"/>
          </p:cNvSpPr>
          <p:nvPr>
            <p:ph type="body" sz="half" idx="2"/>
          </p:nvPr>
        </p:nvSpPr>
        <p:spPr>
          <a:xfrm>
            <a:off x="2231136" y="2638044"/>
            <a:ext cx="7729728" cy="3101983"/>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tx1">
                    <a:lumMod val="85000"/>
                    <a:lumOff val="15000"/>
                  </a:schemeClr>
                </a:solidFill>
              </a:rPr>
              <a:t>Fils instruit d</a:t>
            </a:r>
            <a:r>
              <a:rPr lang="en-US" altLang="ja-JP">
                <a:solidFill>
                  <a:schemeClr val="tx1">
                    <a:lumMod val="85000"/>
                    <a:lumOff val="15000"/>
                  </a:schemeClr>
                </a:solidFill>
              </a:rPr>
              <a:t>’un paysan aisé, Mao devient, après ses études, bibliothécaire à l’université de Pékin. Il participe en 1921 à la fondation du parti communiste chinois (PCC) par Chen Duxiu et une poignée de marxistes, désireux, comme le gouvernement nationaliste du Guomindang, de libérer le pays de l’emprise des seigneurs de guerre et des impérialistes. Après la rupture avec le Guomindang en 1927, Mao organise des bases révolutionnaires paysannes dans la province du Jiangxi, où est fondée une « République soviétique chinoise » dont il devient président en 1930. Désavoué par le parti, puis délogé par le Guomindang, il se replie vers le nord en menant la Longue Marche (1934-1935), pendant laquelle il est enfin reconnu comme chef du Parti.</a:t>
            </a:r>
            <a:endParaRPr lang="en-US" altLang="fr-FR">
              <a:solidFill>
                <a:schemeClr val="tx1">
                  <a:lumMod val="85000"/>
                  <a:lumOff val="15000"/>
                </a:schemeClr>
              </a:solidFill>
            </a:endParaRPr>
          </a:p>
        </p:txBody>
      </p:sp>
    </p:spTree>
    <p:extLst>
      <p:ext uri="{BB962C8B-B14F-4D97-AF65-F5344CB8AC3E}">
        <p14:creationId xmlns:p14="http://schemas.microsoft.com/office/powerpoint/2010/main" val="192091299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0</TotalTime>
  <Words>1024</Words>
  <Application>Microsoft Office PowerPoint</Application>
  <PresentationFormat>Grand écran</PresentationFormat>
  <Paragraphs>63</Paragraphs>
  <Slides>32</Slides>
  <Notes>0</Notes>
  <HiddenSlides>0</HiddenSlides>
  <MMClips>0</MMClips>
  <ScaleCrop>false</ScaleCrop>
  <HeadingPairs>
    <vt:vector size="4" baseType="variant">
      <vt:variant>
        <vt:lpstr>Thème</vt:lpstr>
      </vt:variant>
      <vt:variant>
        <vt:i4>1</vt:i4>
      </vt:variant>
      <vt:variant>
        <vt:lpstr>Titres des diapositives</vt:lpstr>
      </vt:variant>
      <vt:variant>
        <vt:i4>32</vt:i4>
      </vt:variant>
    </vt:vector>
  </HeadingPairs>
  <TitlesOfParts>
    <vt:vector size="33" baseType="lpstr">
      <vt:lpstr>Colis</vt:lpstr>
      <vt:lpstr>Une nouvelle donne géopolitique : bipolarisation et émergence du tiers-monde</vt:lpstr>
      <vt:lpstr>Quels sont les fondements idéologiques et les acteurs du monde bipolaire à partir de 1947</vt:lpstr>
      <vt:lpstr>Présentation PowerPoint</vt:lpstr>
      <vt:lpstr>Présentation PowerPoint</vt:lpstr>
      <vt:lpstr>Présentation PowerPoint</vt:lpstr>
      <vt:lpstr>Les étapes du désarmement nucléaire </vt:lpstr>
      <vt:lpstr>Présentation PowerPoint</vt:lpstr>
      <vt:lpstr>« Vive la victoire de l'Armée Populaire Coréenne et de l'Armée des Volontaires Chinois ! »(1951)</vt:lpstr>
      <vt:lpstr>Comment la décolonisation et l’émergence de nouveaux acteurs remettent-ils en cause le monde bipolaire ?</vt:lpstr>
      <vt:lpstr>Les empires coloniaux en 1945</vt:lpstr>
      <vt:lpstr>Les états membres de l’ONU en 1946</vt:lpstr>
      <vt:lpstr>La conférence de Bandoeng du 24 avril 1955</vt:lpstr>
      <vt:lpstr>Les répercussions dans le monde arabe</vt:lpstr>
      <vt:lpstr>Gamal Abdel Nasser (1918-1970)</vt:lpstr>
      <vt:lpstr>Ho Chi Minh (1890-1969)</vt:lpstr>
      <vt:lpstr>La guerre d’Indochine 1946-1954</vt:lpstr>
      <vt:lpstr>Présentation PowerPoint</vt:lpstr>
      <vt:lpstr>L’opération de Suez en 1956</vt:lpstr>
      <vt:lpstr>Yasser Arafat (1929-2004)</vt:lpstr>
      <vt:lpstr>OLP</vt:lpstr>
      <vt:lpstr>La Guerre des Six jours</vt:lpstr>
      <vt:lpstr>Anouar El Sadate (1918-1981)</vt:lpstr>
      <vt:lpstr>L’année 68 dans le monde</vt:lpstr>
      <vt:lpstr>La contestation de la guerre du Vietnam</vt:lpstr>
      <vt:lpstr>Martin Luther King (1929-1968)</vt:lpstr>
      <vt:lpstr>Malcolm X (1925-1965)</vt:lpstr>
      <vt:lpstr>Betty Friedan (1921-2006)</vt:lpstr>
      <vt:lpstr>Herbert Marcuse (1898-1979)</vt:lpstr>
      <vt:lpstr>Le printemps de Prague en 1968</vt:lpstr>
      <vt:lpstr>Daniel Cohn-Bendit (né à Montauban en 1945)</vt:lpstr>
      <vt:lpstr>Affiche de l’Atelier des Beaux-Arts</vt:lpstr>
      <vt:lpstr>Mao ZEDONG (1893-1976)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nouvelle donne géopolitique : bipolarisation et émergence du tiers-monde</dc:title>
  <dc:creator>sylvie Bernay</dc:creator>
  <cp:lastModifiedBy>sylvie Bernay</cp:lastModifiedBy>
  <cp:revision>2</cp:revision>
  <dcterms:created xsi:type="dcterms:W3CDTF">2020-07-04T17:21:47Z</dcterms:created>
  <dcterms:modified xsi:type="dcterms:W3CDTF">2024-08-23T14:49:10Z</dcterms:modified>
</cp:coreProperties>
</file>