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70" r:id="rId3"/>
    <p:sldId id="302" r:id="rId4"/>
    <p:sldId id="303" r:id="rId5"/>
    <p:sldId id="271" r:id="rId6"/>
    <p:sldId id="278" r:id="rId7"/>
    <p:sldId id="291" r:id="rId8"/>
    <p:sldId id="283" r:id="rId9"/>
    <p:sldId id="275" r:id="rId10"/>
    <p:sldId id="279" r:id="rId11"/>
    <p:sldId id="282" r:id="rId12"/>
    <p:sldId id="284" r:id="rId13"/>
    <p:sldId id="274" r:id="rId14"/>
    <p:sldId id="288" r:id="rId15"/>
    <p:sldId id="281" r:id="rId16"/>
    <p:sldId id="263"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p:cViewPr varScale="1">
        <p:scale>
          <a:sx n="104" d="100"/>
          <a:sy n="104" d="100"/>
        </p:scale>
        <p:origin x="232"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B4256-CB6D-09E3-74BB-AF98003D384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3738A1F-F278-6A2F-CBE8-FD0370323A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1172F0B-F3A6-CAAC-EB41-37A54B6994C1}"/>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5" name="Espace réservé du pied de page 4">
            <a:extLst>
              <a:ext uri="{FF2B5EF4-FFF2-40B4-BE49-F238E27FC236}">
                <a16:creationId xmlns:a16="http://schemas.microsoft.com/office/drawing/2014/main" id="{8E76B70B-5D06-9044-9FB3-97968F5D38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BC4C46-BE1D-B9A7-7128-F92B6B4F5CC2}"/>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3047947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213E14-6CC8-26A1-82CC-FD8A1E12212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EB1A0BE-CB75-ACF3-7746-3CF51446DED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AFA5B08-3BD7-FC29-AFC2-54253AC58A4F}"/>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5" name="Espace réservé du pied de page 4">
            <a:extLst>
              <a:ext uri="{FF2B5EF4-FFF2-40B4-BE49-F238E27FC236}">
                <a16:creationId xmlns:a16="http://schemas.microsoft.com/office/drawing/2014/main" id="{A0A787A4-98C9-FB11-22AE-A22933C9DEF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741ACD-ABB5-0151-3ABB-590081A3A950}"/>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3158554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5463FE-9F92-C7F1-B8B7-EE948C4D9E9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6D9010B-A60C-084E-0F0E-3A529E4F15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B7B1960-AD92-089B-DFFC-05202875B222}"/>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5" name="Espace réservé du pied de page 4">
            <a:extLst>
              <a:ext uri="{FF2B5EF4-FFF2-40B4-BE49-F238E27FC236}">
                <a16:creationId xmlns:a16="http://schemas.microsoft.com/office/drawing/2014/main" id="{D39F87DB-D443-01B4-B39E-E4DF070E155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2DBB5B-8A50-5E3A-5880-D7C2CEB2EBEC}"/>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2135171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9AED84-A1A1-117A-1A3E-7D243C9BC21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49C7B2A-45ED-1079-2866-35DACD709A3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BDE3760-E0A8-E0D6-E6AC-890CBB85FFF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51D65E3-5838-415A-7CBD-004B1D576F03}"/>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6" name="Espace réservé du pied de page 5">
            <a:extLst>
              <a:ext uri="{FF2B5EF4-FFF2-40B4-BE49-F238E27FC236}">
                <a16:creationId xmlns:a16="http://schemas.microsoft.com/office/drawing/2014/main" id="{B253A988-BF60-0831-5227-608FF8FCD26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79D126C-D8FF-7ECE-27C2-B6E34733AFDD}"/>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1569726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49488C-0245-A1DA-00D6-45C7D9D7123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20A7AA2-340D-0963-6586-C5F472728A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EB9A444-6948-5FFD-F4CA-5FBA2B8375B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49093E3-205E-6884-5DB3-247ED3D35F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3DD493B-02FE-7BD5-EB1A-3EC06922925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12986C-3177-4C78-8DA3-77231F5903CC}"/>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8" name="Espace réservé du pied de page 7">
            <a:extLst>
              <a:ext uri="{FF2B5EF4-FFF2-40B4-BE49-F238E27FC236}">
                <a16:creationId xmlns:a16="http://schemas.microsoft.com/office/drawing/2014/main" id="{414B3E65-A9B2-9AF5-13F8-9F64EC7A6CB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C0C2AE3-9CED-F1CE-A131-E65BD34D56BD}"/>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3528845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ECE967-4829-CE67-A450-B634FBF2BD3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2A152FD-687A-CC8B-4902-C52D3AD31F0E}"/>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4" name="Espace réservé du pied de page 3">
            <a:extLst>
              <a:ext uri="{FF2B5EF4-FFF2-40B4-BE49-F238E27FC236}">
                <a16:creationId xmlns:a16="http://schemas.microsoft.com/office/drawing/2014/main" id="{DE905594-7009-B412-81FF-393C7CE7464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CC3AF7B-4712-9510-58B8-BB731386EF57}"/>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1448740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2FF89CC-F33A-358C-7026-83B8F6ACF71C}"/>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3" name="Espace réservé du pied de page 2">
            <a:extLst>
              <a:ext uri="{FF2B5EF4-FFF2-40B4-BE49-F238E27FC236}">
                <a16:creationId xmlns:a16="http://schemas.microsoft.com/office/drawing/2014/main" id="{63DDCBEA-4C88-8B1B-41EB-A4FA0604213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6438532-413A-5296-0835-B04DBA166DCC}"/>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3646172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1204F0-03BD-93D8-77EB-C37C6486742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ED40E32-CB06-50F3-0CB5-F703357D57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695216C-AF09-EB96-27EE-C076E3EF6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0127EB5-65B6-F2B5-DDF2-F634FCE97814}"/>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6" name="Espace réservé du pied de page 5">
            <a:extLst>
              <a:ext uri="{FF2B5EF4-FFF2-40B4-BE49-F238E27FC236}">
                <a16:creationId xmlns:a16="http://schemas.microsoft.com/office/drawing/2014/main" id="{8114EFA1-9DB4-D6DD-54C1-D3FC28B34F4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A8166F7-CFBA-606C-B810-B4837BEB35D7}"/>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1518233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BEDBB4-5D83-0657-2E62-11FCC4E35D2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50EA4B7-0B49-5C48-C29F-A4A9D44489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7F8D0E6-EAE5-14EA-9987-7C9EA4D1A4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983FD7B-1C22-EFDD-85E7-B769B717E6C6}"/>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6" name="Espace réservé du pied de page 5">
            <a:extLst>
              <a:ext uri="{FF2B5EF4-FFF2-40B4-BE49-F238E27FC236}">
                <a16:creationId xmlns:a16="http://schemas.microsoft.com/office/drawing/2014/main" id="{D67AC450-2EB2-F84D-7FE2-739FE63ACBB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D0FFDEA-8079-1FE5-1BF3-E724665271BB}"/>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286859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7CA325-8FB7-82FF-C7E6-53326E19636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3CE9533-91AF-0051-F6EE-2053D0656EC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38DD371-52AD-E374-FD81-E4483FC22A2B}"/>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5" name="Espace réservé du pied de page 4">
            <a:extLst>
              <a:ext uri="{FF2B5EF4-FFF2-40B4-BE49-F238E27FC236}">
                <a16:creationId xmlns:a16="http://schemas.microsoft.com/office/drawing/2014/main" id="{2DE2C365-C715-D191-3157-3CB1386AECC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A1E6432-D2CD-65AA-B10C-01BDCD5A7DD3}"/>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1691678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A4639F5-E682-093B-ED5D-21372202C67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0C68920-DFE1-F521-242B-170D9D5B8C3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320C48-42C2-B6BA-9EFC-AD5C17372D16}"/>
              </a:ext>
            </a:extLst>
          </p:cNvPr>
          <p:cNvSpPr>
            <a:spLocks noGrp="1"/>
          </p:cNvSpPr>
          <p:nvPr>
            <p:ph type="dt" sz="half" idx="10"/>
          </p:nvPr>
        </p:nvSpPr>
        <p:spPr/>
        <p:txBody>
          <a:bodyPr/>
          <a:lstStyle/>
          <a:p>
            <a:fld id="{55DD4949-1A31-FB46-AF77-1FDC1A655BF7}" type="datetimeFigureOut">
              <a:rPr lang="fr-FR" smtClean="0"/>
              <a:t>03/05/2023</a:t>
            </a:fld>
            <a:endParaRPr lang="fr-FR"/>
          </a:p>
        </p:txBody>
      </p:sp>
      <p:sp>
        <p:nvSpPr>
          <p:cNvPr id="5" name="Espace réservé du pied de page 4">
            <a:extLst>
              <a:ext uri="{FF2B5EF4-FFF2-40B4-BE49-F238E27FC236}">
                <a16:creationId xmlns:a16="http://schemas.microsoft.com/office/drawing/2014/main" id="{5A50E9FC-0693-B1CC-711A-60B2B33CE03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A9800E6-60FD-0343-AFD4-373B84DC6632}"/>
              </a:ext>
            </a:extLst>
          </p:cNvPr>
          <p:cNvSpPr>
            <a:spLocks noGrp="1"/>
          </p:cNvSpPr>
          <p:nvPr>
            <p:ph type="sldNum" sz="quarter" idx="12"/>
          </p:nvPr>
        </p:nvSpPr>
        <p:spPr/>
        <p:txBody>
          <a:bodyPr/>
          <a:lstStyle/>
          <a:p>
            <a:fld id="{9259F851-0496-E141-9931-A2398DD5A87C}" type="slidenum">
              <a:rPr lang="fr-FR" smtClean="0"/>
              <a:t>‹N°›</a:t>
            </a:fld>
            <a:endParaRPr lang="fr-FR"/>
          </a:p>
        </p:txBody>
      </p:sp>
    </p:spTree>
    <p:extLst>
      <p:ext uri="{BB962C8B-B14F-4D97-AF65-F5344CB8AC3E}">
        <p14:creationId xmlns:p14="http://schemas.microsoft.com/office/powerpoint/2010/main" val="416054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456BDD2-EC67-39C8-5280-6F02B810D7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50B7B7-94D1-4C36-6B90-65E3436A52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3FEB43-5B7E-C3FD-6D7E-91B2D03506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DD4949-1A31-FB46-AF77-1FDC1A655BF7}" type="datetimeFigureOut">
              <a:rPr lang="fr-FR" smtClean="0"/>
              <a:t>03/05/2023</a:t>
            </a:fld>
            <a:endParaRPr lang="fr-FR"/>
          </a:p>
        </p:txBody>
      </p:sp>
      <p:sp>
        <p:nvSpPr>
          <p:cNvPr id="5" name="Espace réservé du pied de page 4">
            <a:extLst>
              <a:ext uri="{FF2B5EF4-FFF2-40B4-BE49-F238E27FC236}">
                <a16:creationId xmlns:a16="http://schemas.microsoft.com/office/drawing/2014/main" id="{384AA2E9-4C48-8932-626B-AF6F207988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BE76832-4BAB-C469-BDDE-E3ABEC9D13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9F851-0496-E141-9931-A2398DD5A87C}" type="slidenum">
              <a:rPr lang="fr-FR" smtClean="0"/>
              <a:t>‹N°›</a:t>
            </a:fld>
            <a:endParaRPr lang="fr-FR"/>
          </a:p>
        </p:txBody>
      </p:sp>
    </p:spTree>
    <p:extLst>
      <p:ext uri="{BB962C8B-B14F-4D97-AF65-F5344CB8AC3E}">
        <p14:creationId xmlns:p14="http://schemas.microsoft.com/office/powerpoint/2010/main" val="3481845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descr="otto_dix_stromtroops.jpg">
            <a:extLst>
              <a:ext uri="{FF2B5EF4-FFF2-40B4-BE49-F238E27FC236}">
                <a16:creationId xmlns:a16="http://schemas.microsoft.com/office/drawing/2014/main" id="{FE3A903C-52D2-3046-DEDE-76D2D69DB6E2}"/>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b="16357"/>
          <a:stretch/>
        </p:blipFill>
        <p:spPr>
          <a:xfrm>
            <a:off x="20" y="1"/>
            <a:ext cx="12191980" cy="6857999"/>
          </a:xfrm>
          <a:prstGeom prst="rect">
            <a:avLst/>
          </a:prstGeom>
        </p:spPr>
      </p:pic>
      <p:sp>
        <p:nvSpPr>
          <p:cNvPr id="2" name="Titre 1"/>
          <p:cNvSpPr>
            <a:spLocks noGrp="1"/>
          </p:cNvSpPr>
          <p:nvPr>
            <p:ph type="ctrTitle"/>
          </p:nvPr>
        </p:nvSpPr>
        <p:spPr>
          <a:xfrm>
            <a:off x="1524000" y="1122362"/>
            <a:ext cx="9144000" cy="2900518"/>
          </a:xfrm>
        </p:spPr>
        <p:txBody>
          <a:bodyPr>
            <a:normAutofit/>
          </a:bodyPr>
          <a:lstStyle/>
          <a:p>
            <a:r>
              <a:rPr lang="fr-FR" dirty="0">
                <a:solidFill>
                  <a:srgbClr val="FFFFFF"/>
                </a:solidFill>
              </a:rPr>
              <a:t>La Première Guerre mondiale, un embrasement mondial</a:t>
            </a:r>
          </a:p>
        </p:txBody>
      </p:sp>
      <p:sp>
        <p:nvSpPr>
          <p:cNvPr id="3" name="Sous-titre 2"/>
          <p:cNvSpPr>
            <a:spLocks noGrp="1"/>
          </p:cNvSpPr>
          <p:nvPr>
            <p:ph type="subTitle" idx="1"/>
          </p:nvPr>
        </p:nvSpPr>
        <p:spPr>
          <a:xfrm>
            <a:off x="1524000" y="4159404"/>
            <a:ext cx="9144000" cy="1098395"/>
          </a:xfrm>
        </p:spPr>
        <p:txBody>
          <a:bodyPr>
            <a:normAutofit/>
          </a:bodyPr>
          <a:lstStyle/>
          <a:p>
            <a:r>
              <a:rPr lang="fr-FR">
                <a:solidFill>
                  <a:srgbClr val="FFFFFF"/>
                </a:solidFill>
              </a:rPr>
              <a:t>Chapitre 8 </a:t>
            </a:r>
          </a:p>
        </p:txBody>
      </p:sp>
    </p:spTree>
    <p:extLst>
      <p:ext uri="{BB962C8B-B14F-4D97-AF65-F5344CB8AC3E}">
        <p14:creationId xmlns:p14="http://schemas.microsoft.com/office/powerpoint/2010/main" val="125876630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ure noire">
            <a:extLst>
              <a:ext uri="{FF2B5EF4-FFF2-40B4-BE49-F238E27FC236}">
                <a16:creationId xmlns:a16="http://schemas.microsoft.com/office/drawing/2014/main" id="{1DC90D89-6FEE-34C1-D0C6-4C2A35528901}"/>
              </a:ext>
            </a:extLst>
          </p:cNvPr>
          <p:cNvPicPr>
            <a:picLocks noChangeAspect="1"/>
          </p:cNvPicPr>
          <p:nvPr/>
        </p:nvPicPr>
        <p:blipFill rotWithShape="1">
          <a:blip r:embed="rId2">
            <a:alphaModFix amt="50000"/>
          </a:blip>
          <a:srcRect b="15730"/>
          <a:stretch/>
        </p:blipFill>
        <p:spPr>
          <a:xfrm>
            <a:off x="20" y="1"/>
            <a:ext cx="12191980" cy="6857999"/>
          </a:xfrm>
          <a:prstGeom prst="rect">
            <a:avLst/>
          </a:prstGeom>
        </p:spPr>
      </p:pic>
      <p:sp>
        <p:nvSpPr>
          <p:cNvPr id="4" name="Titre 3"/>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dirty="0">
                <a:solidFill>
                  <a:srgbClr val="FFFFFF"/>
                </a:solidFill>
              </a:rPr>
              <a:t>1. </a:t>
            </a:r>
            <a:r>
              <a:rPr lang="en-US" dirty="0">
                <a:solidFill>
                  <a:srgbClr val="FFFFFF"/>
                </a:solidFill>
                <a:effectLst/>
              </a:rPr>
              <a:t>La guerre </a:t>
            </a:r>
            <a:r>
              <a:rPr lang="en-US" dirty="0" err="1">
                <a:solidFill>
                  <a:srgbClr val="FFFFFF"/>
                </a:solidFill>
                <a:effectLst/>
              </a:rPr>
              <a:t>en</a:t>
            </a:r>
            <a:r>
              <a:rPr lang="en-US" dirty="0">
                <a:solidFill>
                  <a:srgbClr val="FFFFFF"/>
                </a:solidFill>
                <a:effectLst/>
              </a:rPr>
              <a:t> Europe (1890-1914)</a:t>
            </a:r>
            <a:br>
              <a:rPr lang="en-US" dirty="0">
                <a:solidFill>
                  <a:srgbClr val="FFFFFF"/>
                </a:solidFill>
                <a:effectLst/>
              </a:rPr>
            </a:br>
            <a:endParaRPr lang="en-US" dirty="0">
              <a:solidFill>
                <a:srgbClr val="FFFFFF"/>
              </a:solidFill>
            </a:endParaRPr>
          </a:p>
        </p:txBody>
      </p:sp>
      <p:sp>
        <p:nvSpPr>
          <p:cNvPr id="5" name="Espace réservé du texte 4"/>
          <p:cNvSpPr>
            <a:spLocks noGrp="1"/>
          </p:cNvSpPr>
          <p:nvPr>
            <p:ph type="body" idx="1"/>
          </p:nvPr>
        </p:nvSpPr>
        <p:spPr>
          <a:xfrm>
            <a:off x="1524000" y="4159404"/>
            <a:ext cx="9144000" cy="1098395"/>
          </a:xfrm>
        </p:spPr>
        <p:txBody>
          <a:bodyPr vert="horz" lIns="91440" tIns="45720" rIns="91440" bIns="45720" rtlCol="0">
            <a:normAutofit/>
          </a:bodyPr>
          <a:lstStyle/>
          <a:p>
            <a:pPr algn="ctr"/>
            <a:r>
              <a:rPr lang="en-US" cap="all" dirty="0">
                <a:solidFill>
                  <a:srgbClr val="FFFFFF"/>
                </a:solidFill>
              </a:rPr>
              <a:t>1848-1914</a:t>
            </a:r>
            <a:endParaRPr lang="en-US" cap="all">
              <a:solidFill>
                <a:srgbClr val="FFFFFF"/>
              </a:solidFill>
            </a:endParaRPr>
          </a:p>
        </p:txBody>
      </p:sp>
    </p:spTree>
    <p:extLst>
      <p:ext uri="{BB962C8B-B14F-4D97-AF65-F5344CB8AC3E}">
        <p14:creationId xmlns:p14="http://schemas.microsoft.com/office/powerpoint/2010/main" val="192104683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8490B33-8790-1B49-9CE3-61A23CDC0CF6}"/>
              </a:ext>
            </a:extLst>
          </p:cNvPr>
          <p:cNvSpPr>
            <a:spLocks noGrp="1"/>
          </p:cNvSpPr>
          <p:nvPr>
            <p:ph type="title"/>
          </p:nvPr>
        </p:nvSpPr>
        <p:spPr/>
        <p:txBody>
          <a:bodyPr/>
          <a:lstStyle/>
          <a:p>
            <a:r>
              <a:rPr lang="fr-FR" dirty="0"/>
              <a:t>Nationalisme de puissance</a:t>
            </a:r>
          </a:p>
        </p:txBody>
      </p:sp>
      <p:sp>
        <p:nvSpPr>
          <p:cNvPr id="5" name="Espace réservé du contenu 4">
            <a:extLst>
              <a:ext uri="{FF2B5EF4-FFF2-40B4-BE49-F238E27FC236}">
                <a16:creationId xmlns:a16="http://schemas.microsoft.com/office/drawing/2014/main" id="{E898B8C5-31E8-2E48-A0D9-63AC267B880C}"/>
              </a:ext>
            </a:extLst>
          </p:cNvPr>
          <p:cNvSpPr>
            <a:spLocks noGrp="1"/>
          </p:cNvSpPr>
          <p:nvPr>
            <p:ph idx="1"/>
          </p:nvPr>
        </p:nvSpPr>
        <p:spPr/>
        <p:txBody>
          <a:bodyPr>
            <a:normAutofit/>
          </a:bodyPr>
          <a:lstStyle/>
          <a:p>
            <a:r>
              <a:rPr lang="fr-FR" dirty="0"/>
              <a:t>Les actions résolues de la Prusse menée par Bismarck ainsi que les guerres de cette période ont fait naître en Europe un nationalisme de puissance.</a:t>
            </a:r>
          </a:p>
          <a:p>
            <a:r>
              <a:rPr lang="fr-FR" dirty="0"/>
              <a:t>« Il ne s’agit plus de créer un Etat pour répondre aux besoins d’exister d’une nation mais de légitimer la puissance acquise par la croissance démographique et économique, par le rayonnement politique et culturel, en invoquant la nécessité d’un indispensable destin national. »</a:t>
            </a:r>
          </a:p>
          <a:p>
            <a:r>
              <a:rPr lang="fr-FR" dirty="0"/>
              <a:t>René GIRAULT, </a:t>
            </a:r>
            <a:r>
              <a:rPr lang="fr-FR" i="1" dirty="0"/>
              <a:t>Peuples et nations d’Europe au XIX° siècle</a:t>
            </a:r>
            <a:r>
              <a:rPr lang="fr-FR" dirty="0"/>
              <a:t>, Paris, Hachette supérieur, 2013, p. 142.</a:t>
            </a:r>
          </a:p>
          <a:p>
            <a:endParaRPr lang="fr-FR" dirty="0"/>
          </a:p>
        </p:txBody>
      </p:sp>
    </p:spTree>
    <p:extLst>
      <p:ext uri="{BB962C8B-B14F-4D97-AF65-F5344CB8AC3E}">
        <p14:creationId xmlns:p14="http://schemas.microsoft.com/office/powerpoint/2010/main" val="3221249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EBC0F9D-75D4-4E4A-B8DD-FF37FD45D05D}"/>
              </a:ext>
            </a:extLst>
          </p:cNvPr>
          <p:cNvSpPr>
            <a:spLocks noGrp="1"/>
          </p:cNvSpPr>
          <p:nvPr>
            <p:ph type="title"/>
          </p:nvPr>
        </p:nvSpPr>
        <p:spPr/>
        <p:txBody>
          <a:bodyPr/>
          <a:lstStyle/>
          <a:p>
            <a:r>
              <a:rPr lang="fr-FR" dirty="0"/>
              <a:t>Nationalisme d’existence</a:t>
            </a:r>
          </a:p>
        </p:txBody>
      </p:sp>
      <p:sp>
        <p:nvSpPr>
          <p:cNvPr id="5" name="Espace réservé du contenu 4">
            <a:extLst>
              <a:ext uri="{FF2B5EF4-FFF2-40B4-BE49-F238E27FC236}">
                <a16:creationId xmlns:a16="http://schemas.microsoft.com/office/drawing/2014/main" id="{D57CCAC1-CC59-B847-8A1E-500D8F095BDA}"/>
              </a:ext>
            </a:extLst>
          </p:cNvPr>
          <p:cNvSpPr>
            <a:spLocks noGrp="1"/>
          </p:cNvSpPr>
          <p:nvPr>
            <p:ph idx="1"/>
          </p:nvPr>
        </p:nvSpPr>
        <p:spPr/>
        <p:txBody>
          <a:bodyPr>
            <a:normAutofit fontScale="85000" lnSpcReduction="10000"/>
          </a:bodyPr>
          <a:lstStyle/>
          <a:p>
            <a:r>
              <a:rPr lang="fr-FR" dirty="0"/>
              <a:t>Le second dix-neuvième siècle est marqué par de multiples « conflits périphériques » qui ont fait naître des </a:t>
            </a:r>
            <a:r>
              <a:rPr lang="fr-FR" b="1" dirty="0"/>
              <a:t>nationalismes de puissance </a:t>
            </a:r>
            <a:r>
              <a:rPr lang="fr-FR" dirty="0"/>
              <a:t>: il s’agit de  la guerre de Crimée (1853-1856), les guerres d’indépendance d’Italie (1858-1859), les guerres de la Prusse contre l’Autriche (1866) et la France (1871).</a:t>
            </a:r>
          </a:p>
          <a:p>
            <a:r>
              <a:rPr lang="fr-FR" dirty="0"/>
              <a:t>Elles ne sont pas sans effet sur les zones non impliquées directement dans ces conflits.</a:t>
            </a:r>
          </a:p>
          <a:p>
            <a:r>
              <a:rPr lang="fr-FR" dirty="0"/>
              <a:t>Elles favorisent la naissance d’un </a:t>
            </a:r>
            <a:r>
              <a:rPr lang="fr-FR" b="1" dirty="0"/>
              <a:t>nationalisme d’existence </a:t>
            </a:r>
            <a:r>
              <a:rPr lang="fr-FR" dirty="0"/>
              <a:t>dans les nations plus petites.</a:t>
            </a:r>
          </a:p>
          <a:p>
            <a:r>
              <a:rPr lang="fr-FR" dirty="0"/>
              <a:t>Il s’agit d’un « mouvement intellectuel et politique, suffisamment adopté par un peuple pour former un sentiment profond dans sa mentalité collective, selon lequel la création d’une entité nationale, une nation individualisée et reconnue, devient un but majeur pour le peuple en question. » René GIRAULT, </a:t>
            </a:r>
            <a:r>
              <a:rPr lang="fr-FR" i="1" dirty="0"/>
              <a:t>Peuples et nations d’Europe au XIX° siècle</a:t>
            </a:r>
            <a:r>
              <a:rPr lang="fr-FR" dirty="0"/>
              <a:t>, Paris, Hachette supérieur, 2013, p. 176.</a:t>
            </a:r>
          </a:p>
        </p:txBody>
      </p:sp>
    </p:spTree>
    <p:extLst>
      <p:ext uri="{BB962C8B-B14F-4D97-AF65-F5344CB8AC3E}">
        <p14:creationId xmlns:p14="http://schemas.microsoft.com/office/powerpoint/2010/main" val="1389445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a:solidFill>
                  <a:srgbClr val="FFFFFF"/>
                </a:solidFill>
                <a:latin typeface="+mj-lt"/>
                <a:ea typeface="+mj-ea"/>
                <a:cs typeface="+mj-cs"/>
              </a:rPr>
              <a:t>Les alliances en 1914 et les conflits de nationalités</a:t>
            </a:r>
          </a:p>
        </p:txBody>
      </p:sp>
      <p:pic>
        <p:nvPicPr>
          <p:cNvPr id="4" name="Espace réservé du contenu 3" descr="europe-politique-1914.png"/>
          <p:cNvPicPr>
            <a:picLocks noGrp="1" noChangeAspect="1"/>
          </p:cNvPicPr>
          <p:nvPr>
            <p:ph idx="1"/>
          </p:nvPr>
        </p:nvPicPr>
        <p:blipFill rotWithShape="1">
          <a:blip r:embed="rId2">
            <a:extLst>
              <a:ext uri="{28A0092B-C50C-407E-A947-70E740481C1C}">
                <a14:useLocalDpi xmlns:a14="http://schemas.microsoft.com/office/drawing/2010/main" val="0"/>
              </a:ext>
            </a:extLst>
          </a:blip>
          <a:srcRect l="6002"/>
          <a:stretch/>
        </p:blipFill>
        <p:spPr>
          <a:xfrm>
            <a:off x="4777316" y="885020"/>
            <a:ext cx="6780700" cy="5085631"/>
          </a:xfrm>
          <a:prstGeom prst="rect">
            <a:avLst/>
          </a:prstGeom>
        </p:spPr>
      </p:pic>
    </p:spTree>
    <p:extLst>
      <p:ext uri="{BB962C8B-B14F-4D97-AF65-F5344CB8AC3E}">
        <p14:creationId xmlns:p14="http://schemas.microsoft.com/office/powerpoint/2010/main" val="1073969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kern="1200">
                <a:solidFill>
                  <a:schemeClr val="tx1"/>
                </a:solidFill>
                <a:latin typeface="+mj-lt"/>
                <a:ea typeface="+mj-ea"/>
                <a:cs typeface="+mj-cs"/>
              </a:rPr>
              <a:t>L’Autriche et les Etats balkaniques en 1908</a:t>
            </a:r>
          </a:p>
        </p:txBody>
      </p:sp>
      <p:pic>
        <p:nvPicPr>
          <p:cNvPr id="4" name="Espace réservé du contenu 3" descr="nationalites.carte.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38561" y="578738"/>
            <a:ext cx="4423028" cy="5670549"/>
          </a:xfrm>
          <a:prstGeom prst="rect">
            <a:avLst/>
          </a:prstGeom>
        </p:spPr>
      </p:pic>
    </p:spTree>
    <p:extLst>
      <p:ext uri="{BB962C8B-B14F-4D97-AF65-F5344CB8AC3E}">
        <p14:creationId xmlns:p14="http://schemas.microsoft.com/office/powerpoint/2010/main" val="2089700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256" name="Rectangle 53255">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8" name="Freeform: Shape 53257">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3100" kern="1200">
                <a:solidFill>
                  <a:schemeClr val="tx1"/>
                </a:solidFill>
                <a:latin typeface="+mj-lt"/>
                <a:ea typeface="+mj-ea"/>
                <a:cs typeface="+mj-cs"/>
              </a:rPr>
              <a:t>Les conséquences territoriales de la Première puis de la Seconde Guerre balkanique (1912-1913)</a:t>
            </a:r>
          </a:p>
        </p:txBody>
      </p:sp>
      <p:pic>
        <p:nvPicPr>
          <p:cNvPr id="53251" name="Espace réservé du contenu 3" descr="Guerres_balkaniques_après_traité_de_Bucarest-2.png"/>
          <p:cNvPicPr>
            <a:picLocks noGrp="1" noChangeAspect="1"/>
          </p:cNvPicPr>
          <p:nvPr>
            <p:ph idx="1"/>
          </p:nvPr>
        </p:nvPicPr>
        <p:blipFill rotWithShape="1">
          <a:blip r:embed="rId2">
            <a:extLst>
              <a:ext uri="{28A0092B-C50C-407E-A947-70E740481C1C}">
                <a14:useLocalDpi xmlns:a14="http://schemas.microsoft.com/office/drawing/2010/main" val="0"/>
              </a:ext>
            </a:extLst>
          </a:blip>
          <a:srcRect l="652" r="6882" b="-4"/>
          <a:stretch/>
        </p:blipFill>
        <p:spPr>
          <a:xfrm>
            <a:off x="5895751" y="1273209"/>
            <a:ext cx="5708649" cy="4281607"/>
          </a:xfrm>
          <a:prstGeom prst="rect">
            <a:avLst/>
          </a:prstGeom>
        </p:spPr>
      </p:pic>
    </p:spTree>
    <p:extLst>
      <p:ext uri="{BB962C8B-B14F-4D97-AF65-F5344CB8AC3E}">
        <p14:creationId xmlns:p14="http://schemas.microsoft.com/office/powerpoint/2010/main" val="3705829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90994" y="707476"/>
            <a:ext cx="2368182" cy="1312001"/>
          </a:xfrm>
        </p:spPr>
        <p:txBody>
          <a:bodyPr anchor="t">
            <a:normAutofit/>
          </a:bodyPr>
          <a:lstStyle/>
          <a:p>
            <a:r>
              <a:rPr lang="fr-FR" sz="2400" dirty="0"/>
              <a:t>Le front occidental</a:t>
            </a:r>
          </a:p>
        </p:txBody>
      </p:sp>
      <p:pic>
        <p:nvPicPr>
          <p:cNvPr id="8" name="Espace réservé du contenu 4" descr="Capture d’écran 2017-09-06 à 14.3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066" y="568411"/>
            <a:ext cx="6980928" cy="6017740"/>
          </a:xfrm>
          <a:prstGeom prst="rect">
            <a:avLst/>
          </a:prstGeom>
        </p:spPr>
      </p:pic>
      <p:pic>
        <p:nvPicPr>
          <p:cNvPr id="11" name="Espace réservé du contenu 3" descr="Capture d’écran 2017-09-06 à 14.36.11.png">
            <a:extLst>
              <a:ext uri="{FF2B5EF4-FFF2-40B4-BE49-F238E27FC236}">
                <a16:creationId xmlns:a16="http://schemas.microsoft.com/office/drawing/2014/main" id="{08E0E461-708C-C74F-A264-EA56EF668A5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85856" y="1433383"/>
            <a:ext cx="2597258" cy="5152767"/>
          </a:xfrm>
          <a:prstGeom prst="rect">
            <a:avLst/>
          </a:prstGeom>
        </p:spPr>
      </p:pic>
    </p:spTree>
    <p:extLst>
      <p:ext uri="{BB962C8B-B14F-4D97-AF65-F5344CB8AC3E}">
        <p14:creationId xmlns:p14="http://schemas.microsoft.com/office/powerpoint/2010/main" val="273657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8997" y="5538956"/>
            <a:ext cx="6477804" cy="558063"/>
          </a:xfrm>
        </p:spPr>
        <p:txBody>
          <a:bodyPr vert="horz" lIns="91440" tIns="45720" rIns="91440" bIns="0" rtlCol="0" anchor="b">
            <a:normAutofit/>
          </a:bodyPr>
          <a:lstStyle/>
          <a:p>
            <a:r>
              <a:rPr lang="en-US" sz="2900" dirty="0"/>
              <a:t>Les champs de </a:t>
            </a:r>
            <a:r>
              <a:rPr lang="en-US" sz="2900" dirty="0" err="1"/>
              <a:t>bataille</a:t>
            </a:r>
            <a:r>
              <a:rPr lang="en-US" sz="2900" dirty="0"/>
              <a:t> </a:t>
            </a:r>
            <a:r>
              <a:rPr lang="en-US" sz="2900" dirty="0" err="1"/>
              <a:t>européens</a:t>
            </a:r>
            <a:endParaRPr lang="en-US" sz="2900" dirty="0"/>
          </a:p>
        </p:txBody>
      </p:sp>
      <p:pic>
        <p:nvPicPr>
          <p:cNvPr id="26" name="Espace réservé du contenu 3" descr="Capture d’écran 2017-09-06 à 14.36.11.png">
            <a:extLst>
              <a:ext uri="{FF2B5EF4-FFF2-40B4-BE49-F238E27FC236}">
                <a16:creationId xmlns:a16="http://schemas.microsoft.com/office/drawing/2014/main" id="{D151D68C-AE9D-344A-B366-E8896E43AF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3347" y="760981"/>
            <a:ext cx="2931301" cy="3789998"/>
          </a:xfrm>
          <a:prstGeom prst="rect">
            <a:avLst/>
          </a:prstGeom>
        </p:spPr>
      </p:pic>
      <p:pic>
        <p:nvPicPr>
          <p:cNvPr id="49" name="Espace réservé du contenu 4" descr="Capture d’écran 2017-09-06 à 14.34.25.png"/>
          <p:cNvPicPr>
            <a:picLocks noChangeAspect="1"/>
          </p:cNvPicPr>
          <p:nvPr/>
        </p:nvPicPr>
        <p:blipFill rotWithShape="1">
          <a:blip r:embed="rId3">
            <a:extLst>
              <a:ext uri="{28A0092B-C50C-407E-A947-70E740481C1C}">
                <a14:useLocalDpi xmlns:a14="http://schemas.microsoft.com/office/drawing/2010/main" val="0"/>
              </a:ext>
            </a:extLst>
          </a:blip>
          <a:srcRect l="16784" r="18424" b="1"/>
          <a:stretch/>
        </p:blipFill>
        <p:spPr>
          <a:xfrm>
            <a:off x="4554722" y="483476"/>
            <a:ext cx="5314491" cy="4761185"/>
          </a:xfrm>
          <a:prstGeom prst="rect">
            <a:avLst/>
          </a:prstGeom>
        </p:spPr>
      </p:pic>
    </p:spTree>
    <p:extLst>
      <p:ext uri="{BB962C8B-B14F-4D97-AF65-F5344CB8AC3E}">
        <p14:creationId xmlns:p14="http://schemas.microsoft.com/office/powerpoint/2010/main" val="2842623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Femme en méditation sur un canapé">
            <a:extLst>
              <a:ext uri="{FF2B5EF4-FFF2-40B4-BE49-F238E27FC236}">
                <a16:creationId xmlns:a16="http://schemas.microsoft.com/office/drawing/2014/main" id="{0712DC11-6AF7-E98E-C1A5-8DEA0C49D661}"/>
              </a:ext>
            </a:extLst>
          </p:cNvPr>
          <p:cNvPicPr>
            <a:picLocks noChangeAspect="1"/>
          </p:cNvPicPr>
          <p:nvPr/>
        </p:nvPicPr>
        <p:blipFill rotWithShape="1">
          <a:blip r:embed="rId2">
            <a:duotone>
              <a:prstClr val="black"/>
              <a:schemeClr val="tx2">
                <a:tint val="45000"/>
                <a:satMod val="400000"/>
              </a:schemeClr>
            </a:duotone>
            <a:alphaModFix amt="25000"/>
          </a:blip>
          <a:srcRect t="76" b="15655"/>
          <a:stretch/>
        </p:blipFill>
        <p:spPr>
          <a:xfrm>
            <a:off x="20" y="10"/>
            <a:ext cx="12191980" cy="6857990"/>
          </a:xfrm>
          <a:prstGeom prst="rect">
            <a:avLst/>
          </a:prstGeom>
        </p:spPr>
      </p:pic>
      <p:sp>
        <p:nvSpPr>
          <p:cNvPr id="4" name="Titre 3"/>
          <p:cNvSpPr>
            <a:spLocks noGrp="1"/>
          </p:cNvSpPr>
          <p:nvPr>
            <p:ph type="title"/>
          </p:nvPr>
        </p:nvSpPr>
        <p:spPr>
          <a:xfrm>
            <a:off x="1524000" y="1122363"/>
            <a:ext cx="9144000" cy="2777852"/>
          </a:xfrm>
        </p:spPr>
        <p:txBody>
          <a:bodyPr vert="horz" lIns="91440" tIns="45720" rIns="91440" bIns="45720" rtlCol="0" anchor="b">
            <a:normAutofit/>
          </a:bodyPr>
          <a:lstStyle/>
          <a:p>
            <a:pPr algn="ctr"/>
            <a:r>
              <a:rPr lang="en-US"/>
              <a:t>2. La mondialisation du conflit (1915-1916)</a:t>
            </a:r>
          </a:p>
        </p:txBody>
      </p:sp>
      <p:sp>
        <p:nvSpPr>
          <p:cNvPr id="5" name="Espace réservé du texte 4"/>
          <p:cNvSpPr>
            <a:spLocks noGrp="1"/>
          </p:cNvSpPr>
          <p:nvPr>
            <p:ph type="body" idx="1"/>
          </p:nvPr>
        </p:nvSpPr>
        <p:spPr>
          <a:xfrm>
            <a:off x="1524000" y="4036740"/>
            <a:ext cx="9144000" cy="1221059"/>
          </a:xfrm>
        </p:spPr>
        <p:txBody>
          <a:bodyPr vert="horz" lIns="91440" tIns="45720" rIns="91440" bIns="45720" rtlCol="0">
            <a:normAutofit/>
          </a:bodyPr>
          <a:lstStyle/>
          <a:p>
            <a:pPr algn="ctr"/>
            <a:r>
              <a:rPr lang="en-US" cap="all">
                <a:solidFill>
                  <a:schemeClr val="tx1"/>
                </a:solidFill>
              </a:rPr>
              <a:t>1914-1918</a:t>
            </a:r>
          </a:p>
        </p:txBody>
      </p:sp>
    </p:spTree>
    <p:extLst>
      <p:ext uri="{BB962C8B-B14F-4D97-AF65-F5344CB8AC3E}">
        <p14:creationId xmlns:p14="http://schemas.microsoft.com/office/powerpoint/2010/main" val="236049986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Un conflit mondial</a:t>
            </a:r>
          </a:p>
        </p:txBody>
      </p:sp>
      <p:pic>
        <p:nvPicPr>
          <p:cNvPr id="4" name="Espace réservé du contenu 3" descr="Capture d’écran 2017-09-06 à 14.34.47.p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6278" y="1675227"/>
            <a:ext cx="9819444" cy="4394199"/>
          </a:xfrm>
          <a:prstGeom prst="rect">
            <a:avLst/>
          </a:prstGeom>
        </p:spPr>
      </p:pic>
    </p:spTree>
    <p:extLst>
      <p:ext uri="{BB962C8B-B14F-4D97-AF65-F5344CB8AC3E}">
        <p14:creationId xmlns:p14="http://schemas.microsoft.com/office/powerpoint/2010/main" val="310480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868680" y="405575"/>
            <a:ext cx="5001768" cy="1371600"/>
          </a:xfrm>
        </p:spPr>
        <p:txBody>
          <a:bodyPr vert="horz" lIns="91440" tIns="45720" rIns="91440" bIns="45720" rtlCol="0" anchor="ctr">
            <a:normAutofit/>
          </a:bodyPr>
          <a:lstStyle/>
          <a:p>
            <a:r>
              <a:rPr lang="en-US" sz="3600"/>
              <a:t>La guerre en Afrique</a:t>
            </a:r>
          </a:p>
        </p:txBody>
      </p:sp>
      <p:sp>
        <p:nvSpPr>
          <p:cNvPr id="19" name="Rectangle 18">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644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6984" y="1071836"/>
            <a:ext cx="102145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Espace réservé du contenu 3" descr="Capture d’écran 2017-09-06 à 14.36.11.png">
            <a:extLst>
              <a:ext uri="{FF2B5EF4-FFF2-40B4-BE49-F238E27FC236}">
                <a16:creationId xmlns:a16="http://schemas.microsoft.com/office/drawing/2014/main" id="{2BD8D826-1106-EC48-BD1F-6766621E19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5752" y="2091095"/>
            <a:ext cx="3558148" cy="4206240"/>
          </a:xfrm>
          <a:prstGeom prst="rect">
            <a:avLst/>
          </a:prstGeom>
        </p:spPr>
      </p:pic>
      <p:pic>
        <p:nvPicPr>
          <p:cNvPr id="7" name="Espace réservé du contenu 3" descr="Capture d’écran 2017-09-06 à 14.36.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923" y="2086081"/>
            <a:ext cx="4048505" cy="4206240"/>
          </a:xfrm>
          <a:prstGeom prst="rect">
            <a:avLst/>
          </a:prstGeom>
        </p:spPr>
      </p:pic>
    </p:spTree>
    <p:extLst>
      <p:ext uri="{BB962C8B-B14F-4D97-AF65-F5344CB8AC3E}">
        <p14:creationId xmlns:p14="http://schemas.microsoft.com/office/powerpoint/2010/main" val="724627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75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9093496" y="618681"/>
            <a:ext cx="2613872" cy="4794567"/>
          </a:xfrm>
        </p:spPr>
        <p:txBody>
          <a:bodyPr vert="horz" lIns="91440" tIns="45720" rIns="91440" bIns="45720" rtlCol="0" anchor="ctr">
            <a:normAutofit/>
          </a:bodyPr>
          <a:lstStyle/>
          <a:p>
            <a:r>
              <a:rPr lang="en-US" sz="3600">
                <a:solidFill>
                  <a:srgbClr val="FFFFFF"/>
                </a:solidFill>
              </a:rPr>
              <a:t>Le génocide arménien perpétré par les Turcs</a:t>
            </a: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descr="1883154_infog ide genocide armenien.jpg"/>
          <p:cNvPicPr>
            <a:picLocks noGrp="1" noChangeAspect="1"/>
          </p:cNvPicPr>
          <p:nvPr>
            <p:ph idx="1"/>
          </p:nvPr>
        </p:nvPicPr>
        <p:blipFill rotWithShape="1">
          <a:blip r:embed="rId2">
            <a:extLst>
              <a:ext uri="{28A0092B-C50C-407E-A947-70E740481C1C}">
                <a14:useLocalDpi xmlns:a14="http://schemas.microsoft.com/office/drawing/2010/main" val="0"/>
              </a:ext>
            </a:extLst>
          </a:blip>
          <a:srcRect t="17404" b="15471"/>
          <a:stretch/>
        </p:blipFill>
        <p:spPr>
          <a:xfrm>
            <a:off x="976251" y="942538"/>
            <a:ext cx="7163222" cy="4808332"/>
          </a:xfrm>
          <a:prstGeom prst="rect">
            <a:avLst/>
          </a:prstGeom>
          <a:effectLst/>
        </p:spPr>
      </p:pic>
    </p:spTree>
    <p:extLst>
      <p:ext uri="{BB962C8B-B14F-4D97-AF65-F5344CB8AC3E}">
        <p14:creationId xmlns:p14="http://schemas.microsoft.com/office/powerpoint/2010/main" val="352084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8FD7C9-ACE6-81C2-9C40-701B20BA0CE1}"/>
              </a:ext>
            </a:extLst>
          </p:cNvPr>
          <p:cNvPicPr>
            <a:picLocks noChangeAspect="1"/>
          </p:cNvPicPr>
          <p:nvPr/>
        </p:nvPicPr>
        <p:blipFill rotWithShape="1">
          <a:blip r:embed="rId2">
            <a:duotone>
              <a:prstClr val="black"/>
              <a:schemeClr val="tx2">
                <a:tint val="45000"/>
                <a:satMod val="400000"/>
              </a:schemeClr>
            </a:duotone>
            <a:alphaModFix amt="25000"/>
          </a:blip>
          <a:srcRect t="7920" b="7810"/>
          <a:stretch/>
        </p:blipFill>
        <p:spPr>
          <a:xfrm>
            <a:off x="20" y="10"/>
            <a:ext cx="12191980" cy="6857990"/>
          </a:xfrm>
          <a:prstGeom prst="rect">
            <a:avLst/>
          </a:prstGeom>
        </p:spPr>
      </p:pic>
      <p:sp>
        <p:nvSpPr>
          <p:cNvPr id="4" name="Titre 3"/>
          <p:cNvSpPr>
            <a:spLocks noGrp="1"/>
          </p:cNvSpPr>
          <p:nvPr>
            <p:ph type="title"/>
          </p:nvPr>
        </p:nvSpPr>
        <p:spPr>
          <a:xfrm>
            <a:off x="1524000" y="1122363"/>
            <a:ext cx="9144000" cy="2777852"/>
          </a:xfrm>
        </p:spPr>
        <p:txBody>
          <a:bodyPr vert="horz" lIns="91440" tIns="45720" rIns="91440" bIns="45720" rtlCol="0" anchor="b">
            <a:normAutofit/>
          </a:bodyPr>
          <a:lstStyle/>
          <a:p>
            <a:pPr algn="ctr"/>
            <a:r>
              <a:rPr lang="en-US"/>
              <a:t>3. Le tournant et la fin de la guerre</a:t>
            </a:r>
          </a:p>
        </p:txBody>
      </p:sp>
      <p:sp>
        <p:nvSpPr>
          <p:cNvPr id="5" name="Espace réservé du texte 4"/>
          <p:cNvSpPr>
            <a:spLocks noGrp="1"/>
          </p:cNvSpPr>
          <p:nvPr>
            <p:ph type="body" idx="1"/>
          </p:nvPr>
        </p:nvSpPr>
        <p:spPr>
          <a:xfrm>
            <a:off x="1524000" y="4036740"/>
            <a:ext cx="9144000" cy="1221059"/>
          </a:xfrm>
        </p:spPr>
        <p:txBody>
          <a:bodyPr vert="horz" lIns="91440" tIns="45720" rIns="91440" bIns="45720" rtlCol="0">
            <a:normAutofit/>
          </a:bodyPr>
          <a:lstStyle/>
          <a:p>
            <a:pPr algn="ctr"/>
            <a:r>
              <a:rPr lang="en-US" cap="all">
                <a:solidFill>
                  <a:schemeClr val="tx1"/>
                </a:solidFill>
              </a:rPr>
              <a:t>1917-1929</a:t>
            </a:r>
          </a:p>
        </p:txBody>
      </p:sp>
    </p:spTree>
    <p:extLst>
      <p:ext uri="{BB962C8B-B14F-4D97-AF65-F5344CB8AC3E}">
        <p14:creationId xmlns:p14="http://schemas.microsoft.com/office/powerpoint/2010/main" val="394400613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C7F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9093496" y="618681"/>
            <a:ext cx="2613872" cy="4794567"/>
          </a:xfrm>
        </p:spPr>
        <p:txBody>
          <a:bodyPr vert="horz" lIns="91440" tIns="45720" rIns="91440" bIns="45720" rtlCol="0" anchor="ctr">
            <a:normAutofit/>
          </a:bodyPr>
          <a:lstStyle/>
          <a:p>
            <a:r>
              <a:rPr lang="en-US" sz="3600">
                <a:solidFill>
                  <a:srgbClr val="FFFFFF"/>
                </a:solidFill>
              </a:rPr>
              <a:t>Le front de l’est : un combat de sept ans </a:t>
            </a: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descr="Capture d’écran 2017-09-06 à 14.25.01.png"/>
          <p:cNvPicPr>
            <a:picLocks noGrp="1" noChangeAspect="1"/>
          </p:cNvPicPr>
          <p:nvPr>
            <p:ph idx="1"/>
          </p:nvPr>
        </p:nvPicPr>
        <p:blipFill rotWithShape="1">
          <a:blip r:embed="rId2">
            <a:extLst>
              <a:ext uri="{28A0092B-C50C-407E-A947-70E740481C1C}">
                <a14:useLocalDpi xmlns:a14="http://schemas.microsoft.com/office/drawing/2010/main" val="0"/>
              </a:ext>
            </a:extLst>
          </a:blip>
          <a:srcRect t="6112" b="6428"/>
          <a:stretch/>
        </p:blipFill>
        <p:spPr>
          <a:xfrm>
            <a:off x="976251" y="942538"/>
            <a:ext cx="7163222" cy="4808332"/>
          </a:xfrm>
          <a:prstGeom prst="rect">
            <a:avLst/>
          </a:prstGeom>
          <a:effectLst/>
        </p:spPr>
      </p:pic>
    </p:spTree>
    <p:extLst>
      <p:ext uri="{BB962C8B-B14F-4D97-AF65-F5344CB8AC3E}">
        <p14:creationId xmlns:p14="http://schemas.microsoft.com/office/powerpoint/2010/main" val="1258809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D05D2D-CB6A-431B-BE4A-2A7FCC9FA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56"/>
            <a:ext cx="12192000" cy="6869256"/>
          </a:xfrm>
          <a:prstGeom prst="rect">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p:cNvSpPr>
            <a:spLocks noGrp="1"/>
          </p:cNvSpPr>
          <p:nvPr>
            <p:ph type="title"/>
          </p:nvPr>
        </p:nvSpPr>
        <p:spPr>
          <a:xfrm>
            <a:off x="960120" y="5419725"/>
            <a:ext cx="10271760" cy="936626"/>
          </a:xfrm>
        </p:spPr>
        <p:txBody>
          <a:bodyPr vert="horz" lIns="91440" tIns="45720" rIns="91440" bIns="45720" rtlCol="0" anchor="ctr">
            <a:normAutofit/>
          </a:bodyPr>
          <a:lstStyle/>
          <a:p>
            <a:pPr algn="ctr"/>
            <a:r>
              <a:rPr lang="en-US" sz="4000" kern="1200">
                <a:solidFill>
                  <a:schemeClr val="tx1">
                    <a:lumMod val="75000"/>
                    <a:lumOff val="25000"/>
                  </a:schemeClr>
                </a:solidFill>
                <a:latin typeface="+mj-lt"/>
                <a:ea typeface="+mj-ea"/>
                <a:cs typeface="+mj-cs"/>
              </a:rPr>
              <a:t>Pertes militaires de la Première Guerre mondiale</a:t>
            </a:r>
          </a:p>
        </p:txBody>
      </p:sp>
      <p:sp>
        <p:nvSpPr>
          <p:cNvPr id="11" name="Rounded Rectangle 5">
            <a:extLst>
              <a:ext uri="{FF2B5EF4-FFF2-40B4-BE49-F238E27FC236}">
                <a16:creationId xmlns:a16="http://schemas.microsoft.com/office/drawing/2014/main" id="{E84CD6E5-269B-4A44-867D-78DBB4DFF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20" y="990600"/>
            <a:ext cx="10271760" cy="4305300"/>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987680126"/>
              </p:ext>
            </p:extLst>
          </p:nvPr>
        </p:nvGraphicFramePr>
        <p:xfrm>
          <a:off x="1281684" y="1598215"/>
          <a:ext cx="9628634" cy="3090075"/>
        </p:xfrm>
        <a:graphic>
          <a:graphicData uri="http://schemas.openxmlformats.org/drawingml/2006/table">
            <a:tbl>
              <a:tblPr firstRow="1" bandRow="1">
                <a:noFill/>
              </a:tblPr>
              <a:tblGrid>
                <a:gridCol w="1695455">
                  <a:extLst>
                    <a:ext uri="{9D8B030D-6E8A-4147-A177-3AD203B41FA5}">
                      <a16:colId xmlns:a16="http://schemas.microsoft.com/office/drawing/2014/main" val="20000"/>
                    </a:ext>
                  </a:extLst>
                </a:gridCol>
                <a:gridCol w="3257577">
                  <a:extLst>
                    <a:ext uri="{9D8B030D-6E8A-4147-A177-3AD203B41FA5}">
                      <a16:colId xmlns:a16="http://schemas.microsoft.com/office/drawing/2014/main" val="20001"/>
                    </a:ext>
                  </a:extLst>
                </a:gridCol>
                <a:gridCol w="2070617">
                  <a:extLst>
                    <a:ext uri="{9D8B030D-6E8A-4147-A177-3AD203B41FA5}">
                      <a16:colId xmlns:a16="http://schemas.microsoft.com/office/drawing/2014/main" val="20002"/>
                    </a:ext>
                  </a:extLst>
                </a:gridCol>
                <a:gridCol w="2604985">
                  <a:extLst>
                    <a:ext uri="{9D8B030D-6E8A-4147-A177-3AD203B41FA5}">
                      <a16:colId xmlns:a16="http://schemas.microsoft.com/office/drawing/2014/main" val="20003"/>
                    </a:ext>
                  </a:extLst>
                </a:gridCol>
              </a:tblGrid>
              <a:tr h="67491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spc="0" normalizeH="0" baseline="0">
                        <a:ln>
                          <a:noFill/>
                        </a:ln>
                        <a:solidFill>
                          <a:schemeClr val="tx1"/>
                        </a:solidFill>
                        <a:effectLst/>
                        <a:latin typeface="Georgia" charset="0"/>
                        <a:ea typeface="ＭＳ Ｐゴシック" charset="0"/>
                        <a:cs typeface="ＭＳ Ｐゴシック" charset="0"/>
                      </a:endParaRPr>
                    </a:p>
                  </a:txBody>
                  <a:tcPr marL="63557" marR="89952" marT="18159" marB="136193" anchor="b" horzOverflow="overflow">
                    <a:lnL w="9525" cap="flat" cmpd="sng" algn="ctr">
                      <a:solidFill>
                        <a:schemeClr val="tx1"/>
                      </a:solidFill>
                      <a:prstDash val="solid"/>
                    </a:lnL>
                    <a:lnR w="12700" cmpd="sng">
                      <a:noFill/>
                      <a:prstDash val="solid"/>
                    </a:lnR>
                    <a:lnT w="9525" cap="flat" cmpd="sng" algn="ctr">
                      <a:noFill/>
                      <a:prstDash val="solid"/>
                    </a:lnT>
                    <a:lnB w="12700" cmpd="sng">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spc="0" normalizeH="0" baseline="0">
                          <a:ln>
                            <a:noFill/>
                          </a:ln>
                          <a:solidFill>
                            <a:schemeClr val="tx1"/>
                          </a:solidFill>
                          <a:effectLst/>
                          <a:latin typeface="Georgia" charset="0"/>
                          <a:ea typeface="ＭＳ Ｐゴシック" charset="0"/>
                          <a:cs typeface="ＭＳ Ｐゴシック" charset="0"/>
                        </a:rPr>
                        <a:t>Morts et disparus pendant la guerre (en millions)</a:t>
                      </a:r>
                    </a:p>
                  </a:txBody>
                  <a:tcPr marL="63557" marR="89952" marT="18159" marB="136193" anchor="b"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spc="0" normalizeH="0" baseline="0">
                          <a:ln>
                            <a:noFill/>
                          </a:ln>
                          <a:solidFill>
                            <a:schemeClr val="tx1"/>
                          </a:solidFill>
                          <a:effectLst/>
                          <a:latin typeface="Georgia" charset="0"/>
                          <a:ea typeface="ＭＳ Ｐゴシック" charset="0"/>
                          <a:cs typeface="ＭＳ Ｐゴシック" charset="0"/>
                        </a:rPr>
                        <a:t>Proportion de la population active</a:t>
                      </a:r>
                    </a:p>
                  </a:txBody>
                  <a:tcPr marL="63557" marR="89952" marT="18159" marB="136193" anchor="b"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spc="0" normalizeH="0" baseline="0">
                          <a:ln>
                            <a:noFill/>
                          </a:ln>
                          <a:solidFill>
                            <a:schemeClr val="tx1"/>
                          </a:solidFill>
                          <a:effectLst/>
                          <a:latin typeface="Georgia" charset="0"/>
                          <a:ea typeface="ＭＳ Ｐゴシック" charset="0"/>
                          <a:cs typeface="ＭＳ Ｐゴシック" charset="0"/>
                        </a:rPr>
                        <a:t>Blessés, mutilés, invalides (en millions)</a:t>
                      </a:r>
                    </a:p>
                  </a:txBody>
                  <a:tcPr marL="63557" marR="89952" marT="18159" marB="136193" anchor="b"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noFill/>
                  </a:tcPr>
                </a:tc>
                <a:extLst>
                  <a:ext uri="{0D108BD9-81ED-4DB2-BD59-A6C34878D82A}">
                    <a16:rowId xmlns:a16="http://schemas.microsoft.com/office/drawing/2014/main" val="10000"/>
                  </a:ext>
                </a:extLst>
              </a:tr>
              <a:tr h="3722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Allemagne</a:t>
                      </a:r>
                    </a:p>
                  </a:txBody>
                  <a:tcPr marL="63557" marR="89952" marT="18159" marB="136193" horzOverflow="overflow">
                    <a:lnL w="9525" cap="flat" cmpd="sng" algn="ctr">
                      <a:solidFill>
                        <a:schemeClr val="tx1"/>
                      </a:solidFill>
                      <a:prstDash val="solid"/>
                    </a:lnL>
                    <a:lnR w="12700" cmpd="sng">
                      <a:noFill/>
                      <a:prstDash val="solid"/>
                    </a:lnR>
                    <a:lnT w="12700" cmpd="sng">
                      <a:noFill/>
                      <a:prstDash val="solid"/>
                    </a:lnT>
                    <a:lnB w="9525" cap="flat" cmpd="sng" algn="ctr">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2</a:t>
                      </a:r>
                    </a:p>
                  </a:txBody>
                  <a:tcPr marL="63557" marR="89952" marT="18159" marB="136193" horzOverflow="overflow">
                    <a:lnL w="12700" cmpd="sng">
                      <a:noFill/>
                      <a:prstDash val="solid"/>
                    </a:lnL>
                    <a:lnR w="12700" cmpd="sng">
                      <a:noFill/>
                      <a:prstDash val="solid"/>
                    </a:lnR>
                    <a:lnT w="12700" cmpd="sng">
                      <a:noFill/>
                      <a:prstDash val="solid"/>
                    </a:lnT>
                    <a:lnB w="9525" cap="flat" cmpd="sng" algn="ctr">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11%</a:t>
                      </a:r>
                    </a:p>
                  </a:txBody>
                  <a:tcPr marL="63557" marR="89952" marT="18159" marB="136193" horzOverflow="overflow">
                    <a:lnL w="12700" cmpd="sng">
                      <a:noFill/>
                      <a:prstDash val="solid"/>
                    </a:lnL>
                    <a:lnR w="12700" cmpd="sng">
                      <a:noFill/>
                      <a:prstDash val="solid"/>
                    </a:lnR>
                    <a:lnT w="12700" cmpd="sng">
                      <a:noFill/>
                      <a:prstDash val="solid"/>
                    </a:lnT>
                    <a:lnB w="9525" cap="flat" cmpd="sng" algn="ctr">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5</a:t>
                      </a:r>
                    </a:p>
                  </a:txBody>
                  <a:tcPr marL="63557" marR="89952" marT="18159" marB="136193" horzOverflow="overflow">
                    <a:lnL w="12700" cmpd="sng">
                      <a:noFill/>
                      <a:prstDash val="solid"/>
                    </a:lnL>
                    <a:lnR w="12700" cmpd="sng">
                      <a:noFill/>
                      <a:prstDash val="solid"/>
                    </a:lnR>
                    <a:lnT w="12700" cmpd="sng">
                      <a:noFill/>
                      <a:prstDash val="solid"/>
                    </a:lnT>
                    <a:lnB w="9525" cap="flat" cmpd="sng" algn="ctr">
                      <a:noFill/>
                      <a:prstDash val="solid"/>
                    </a:lnB>
                    <a:lnTlToBr>
                      <a:noFill/>
                    </a:lnTlToBr>
                    <a:lnBlToTr>
                      <a:noFill/>
                    </a:lnBlToTr>
                    <a:noFill/>
                  </a:tcPr>
                </a:tc>
                <a:extLst>
                  <a:ext uri="{0D108BD9-81ED-4DB2-BD59-A6C34878D82A}">
                    <a16:rowId xmlns:a16="http://schemas.microsoft.com/office/drawing/2014/main" val="10001"/>
                  </a:ext>
                </a:extLst>
              </a:tr>
              <a:tr h="3722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France (avec Empire)</a:t>
                      </a:r>
                    </a:p>
                  </a:txBody>
                  <a:tcPr marL="63557" marR="89952" marT="18159" marB="136193" horzOverflow="overflow">
                    <a:lnL w="9525" cap="flat" cmpd="sng" algn="ctr">
                      <a:solidFill>
                        <a:schemeClr val="tx1"/>
                      </a:solid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1,4</a:t>
                      </a:r>
                    </a:p>
                  </a:txBody>
                  <a:tcPr marL="63557" marR="89952" marT="18159" marB="136193"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10%</a:t>
                      </a:r>
                    </a:p>
                  </a:txBody>
                  <a:tcPr marL="63557" marR="89952" marT="18159" marB="136193"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3,5</a:t>
                      </a:r>
                    </a:p>
                  </a:txBody>
                  <a:tcPr marL="63557" marR="89952" marT="18159" marB="136193"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3722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Russie</a:t>
                      </a:r>
                    </a:p>
                  </a:txBody>
                  <a:tcPr marL="63557" marR="89952" marT="18159" marB="136193" horzOverflow="overflow">
                    <a:lnL w="9525" cap="flat" cmpd="sng" algn="ctr">
                      <a:solidFill>
                        <a:schemeClr val="tx1"/>
                      </a:solidFill>
                      <a:prstDash val="solid"/>
                    </a:lnL>
                    <a:lnR w="12700" cmpd="sng">
                      <a:noFill/>
                      <a:prstDash val="solid"/>
                    </a:lnR>
                    <a:lnT w="12700" cmpd="sng">
                      <a:noFill/>
                      <a:prstDash val="solid"/>
                    </a:lnT>
                    <a:lnB w="9525" cap="flat" cmpd="sng" algn="ctr">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1,7</a:t>
                      </a:r>
                    </a:p>
                  </a:txBody>
                  <a:tcPr marL="63557" marR="89952" marT="18159" marB="136193" horzOverflow="overflow">
                    <a:lnL w="12700" cmpd="sng">
                      <a:noFill/>
                      <a:prstDash val="solid"/>
                    </a:lnL>
                    <a:lnR w="12700" cmpd="sng">
                      <a:noFill/>
                      <a:prstDash val="solid"/>
                    </a:lnR>
                    <a:lnT w="12700" cmpd="sng">
                      <a:noFill/>
                      <a:prstDash val="solid"/>
                    </a:lnT>
                    <a:lnB w="9525" cap="flat" cmpd="sng" algn="ctr">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4%</a:t>
                      </a:r>
                    </a:p>
                  </a:txBody>
                  <a:tcPr marL="63557" marR="89952" marT="18159" marB="136193" horzOverflow="overflow">
                    <a:lnL w="12700" cmpd="sng">
                      <a:noFill/>
                      <a:prstDash val="solid"/>
                    </a:lnL>
                    <a:lnR w="12700" cmpd="sng">
                      <a:noFill/>
                      <a:prstDash val="solid"/>
                    </a:lnR>
                    <a:lnT w="12700" cmpd="sng">
                      <a:noFill/>
                      <a:prstDash val="solid"/>
                    </a:lnT>
                    <a:lnB w="9525" cap="flat" cmpd="sng" algn="ctr">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4</a:t>
                      </a:r>
                    </a:p>
                  </a:txBody>
                  <a:tcPr marL="63557" marR="89952" marT="18159" marB="136193" horzOverflow="overflow">
                    <a:lnL w="12700" cmpd="sng">
                      <a:noFill/>
                      <a:prstDash val="solid"/>
                    </a:lnL>
                    <a:lnR w="12700" cmpd="sng">
                      <a:noFill/>
                      <a:prstDash val="solid"/>
                    </a:lnR>
                    <a:lnT w="12700" cmpd="sng">
                      <a:noFill/>
                      <a:prstDash val="solid"/>
                    </a:lnT>
                    <a:lnB w="9525" cap="flat" cmpd="sng" algn="ctr">
                      <a:noFill/>
                      <a:prstDash val="solid"/>
                    </a:lnB>
                    <a:lnTlToBr>
                      <a:noFill/>
                    </a:lnTlToBr>
                    <a:lnBlToTr>
                      <a:noFill/>
                    </a:lnBlToTr>
                    <a:noFill/>
                  </a:tcPr>
                </a:tc>
                <a:extLst>
                  <a:ext uri="{0D108BD9-81ED-4DB2-BD59-A6C34878D82A}">
                    <a16:rowId xmlns:a16="http://schemas.microsoft.com/office/drawing/2014/main" val="10003"/>
                  </a:ext>
                </a:extLst>
              </a:tr>
              <a:tr h="55385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Royaume-Uni (avec Empire)</a:t>
                      </a:r>
                    </a:p>
                  </a:txBody>
                  <a:tcPr marL="63557" marR="89952" marT="18159" marB="136193" horzOverflow="overflow">
                    <a:lnL w="9525" cap="flat" cmpd="sng" algn="ctr">
                      <a:solidFill>
                        <a:schemeClr val="tx1"/>
                      </a:solid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0,75</a:t>
                      </a:r>
                    </a:p>
                  </a:txBody>
                  <a:tcPr marL="63557" marR="89952" marT="18159" marB="136193"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4%</a:t>
                      </a:r>
                    </a:p>
                  </a:txBody>
                  <a:tcPr marL="63557" marR="89952" marT="18159" marB="136193"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2</a:t>
                      </a:r>
                    </a:p>
                  </a:txBody>
                  <a:tcPr marL="63557" marR="89952" marT="18159" marB="136193"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3722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Italie</a:t>
                      </a:r>
                    </a:p>
                  </a:txBody>
                  <a:tcPr marL="63557" marR="89952" marT="18159" marB="136193" horzOverflow="overflow">
                    <a:lnL w="9525" cap="flat" cmpd="sng" algn="ctr">
                      <a:solidFill>
                        <a:schemeClr val="tx1"/>
                      </a:solidFill>
                      <a:prstDash val="solid"/>
                    </a:lnL>
                    <a:lnR w="12700" cmpd="sng">
                      <a:noFill/>
                      <a:prstDash val="solid"/>
                    </a:lnR>
                    <a:lnT w="12700" cmpd="sng">
                      <a:noFill/>
                      <a:prstDash val="solid"/>
                    </a:lnT>
                    <a:lnB w="9525" cap="flat" cmpd="sng" algn="ctr">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0,75</a:t>
                      </a:r>
                    </a:p>
                  </a:txBody>
                  <a:tcPr marL="63557" marR="89952" marT="18159" marB="136193" horzOverflow="overflow">
                    <a:lnL w="12700" cmpd="sng">
                      <a:noFill/>
                      <a:prstDash val="solid"/>
                    </a:lnL>
                    <a:lnR w="12700" cmpd="sng">
                      <a:noFill/>
                      <a:prstDash val="solid"/>
                    </a:lnR>
                    <a:lnT w="12700" cmpd="sng">
                      <a:noFill/>
                      <a:prstDash val="solid"/>
                    </a:lnT>
                    <a:lnB w="9525" cap="flat" cmpd="sng" algn="ctr">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6,2%</a:t>
                      </a:r>
                    </a:p>
                  </a:txBody>
                  <a:tcPr marL="63557" marR="89952" marT="18159" marB="136193" horzOverflow="overflow">
                    <a:lnL w="12700" cmpd="sng">
                      <a:noFill/>
                      <a:prstDash val="solid"/>
                    </a:lnL>
                    <a:lnR w="12700" cmpd="sng">
                      <a:noFill/>
                      <a:prstDash val="solid"/>
                    </a:lnR>
                    <a:lnT w="12700" cmpd="sng">
                      <a:noFill/>
                      <a:prstDash val="solid"/>
                    </a:lnT>
                    <a:lnB w="9525" cap="flat" cmpd="sng" algn="ctr">
                      <a:noFill/>
                      <a:prstDash val="soli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1</a:t>
                      </a:r>
                    </a:p>
                  </a:txBody>
                  <a:tcPr marL="63557" marR="89952" marT="18159" marB="136193" horzOverflow="overflow">
                    <a:lnL w="12700" cmpd="sng">
                      <a:noFill/>
                      <a:prstDash val="solid"/>
                    </a:lnL>
                    <a:lnR w="12700" cmpd="sng">
                      <a:noFill/>
                      <a:prstDash val="solid"/>
                    </a:lnR>
                    <a:lnT w="12700" cmpd="sng">
                      <a:noFill/>
                      <a:prstDash val="solid"/>
                    </a:lnT>
                    <a:lnB w="9525" cap="flat" cmpd="sng" algn="ctr">
                      <a:noFill/>
                      <a:prstDash val="solid"/>
                    </a:lnB>
                    <a:lnTlToBr>
                      <a:noFill/>
                    </a:lnTlToBr>
                    <a:lnBlToTr>
                      <a:noFill/>
                    </a:lnBlToTr>
                    <a:noFill/>
                  </a:tcPr>
                </a:tc>
                <a:extLst>
                  <a:ext uri="{0D108BD9-81ED-4DB2-BD59-A6C34878D82A}">
                    <a16:rowId xmlns:a16="http://schemas.microsoft.com/office/drawing/2014/main" val="10005"/>
                  </a:ext>
                </a:extLst>
              </a:tr>
              <a:tr h="3722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Etats-Unis</a:t>
                      </a:r>
                    </a:p>
                  </a:txBody>
                  <a:tcPr marL="63557" marR="89952" marT="18159" marB="136193" horzOverflow="overflow">
                    <a:lnL w="9525" cap="flat" cmpd="sng" algn="ctr">
                      <a:solidFill>
                        <a:schemeClr val="tx1"/>
                      </a:solid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0,117</a:t>
                      </a:r>
                    </a:p>
                  </a:txBody>
                  <a:tcPr marL="63557" marR="89952" marT="18159" marB="136193"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0,36%</a:t>
                      </a:r>
                    </a:p>
                  </a:txBody>
                  <a:tcPr marL="63557" marR="89952" marT="18159" marB="136193"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spc="0" normalizeH="0" baseline="0">
                          <a:ln>
                            <a:noFill/>
                          </a:ln>
                          <a:solidFill>
                            <a:schemeClr val="tx1"/>
                          </a:solidFill>
                          <a:effectLst/>
                          <a:latin typeface="Georgia" charset="0"/>
                          <a:ea typeface="ＭＳ Ｐゴシック" charset="0"/>
                          <a:cs typeface="ＭＳ Ｐゴシック" charset="0"/>
                        </a:rPr>
                        <a:t>0,3</a:t>
                      </a:r>
                    </a:p>
                  </a:txBody>
                  <a:tcPr marL="63557" marR="89952" marT="18159" marB="136193" horzOverflow="overflow">
                    <a:lnL w="12700" cmpd="sng">
                      <a:noFill/>
                      <a:prstDash val="solid"/>
                    </a:lnL>
                    <a:lnR w="12700" cmpd="sng">
                      <a:noFill/>
                      <a:prstDash val="solid"/>
                    </a:lnR>
                    <a:lnT w="9525" cap="flat" cmpd="sng" algn="ctr">
                      <a:noFill/>
                      <a:prstDash val="solid"/>
                    </a:lnT>
                    <a:lnB w="12700" cmpd="sng">
                      <a:noFill/>
                      <a:prstDash val="soli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8552850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430</Words>
  <Application>Microsoft Macintosh PowerPoint</Application>
  <PresentationFormat>Grand écran</PresentationFormat>
  <Paragraphs>54</Paragraphs>
  <Slides>16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16</vt:i4>
      </vt:variant>
    </vt:vector>
  </HeadingPairs>
  <TitlesOfParts>
    <vt:vector size="21" baseType="lpstr">
      <vt:lpstr>Arial</vt:lpstr>
      <vt:lpstr>Calibri</vt:lpstr>
      <vt:lpstr>Calibri Light</vt:lpstr>
      <vt:lpstr>Georgia</vt:lpstr>
      <vt:lpstr>Thème Office</vt:lpstr>
      <vt:lpstr>La Première Guerre mondiale, un embrasement mondial</vt:lpstr>
      <vt:lpstr>1. La guerre en Europe (1890-1914) </vt:lpstr>
      <vt:lpstr>Nationalisme de puissance</vt:lpstr>
      <vt:lpstr>Nationalisme d’existence</vt:lpstr>
      <vt:lpstr>Les alliances en 1914 et les conflits de nationalités</vt:lpstr>
      <vt:lpstr>L’Autriche et les Etats balkaniques en 1908</vt:lpstr>
      <vt:lpstr>Les conséquences territoriales de la Première puis de la Seconde Guerre balkanique (1912-1913)</vt:lpstr>
      <vt:lpstr>Le front occidental</vt:lpstr>
      <vt:lpstr>Les champs de bataille européens</vt:lpstr>
      <vt:lpstr>2. La mondialisation du conflit (1915-1916)</vt:lpstr>
      <vt:lpstr>Un conflit mondial</vt:lpstr>
      <vt:lpstr>La guerre en Afrique</vt:lpstr>
      <vt:lpstr>Le génocide arménien perpétré par les Turcs</vt:lpstr>
      <vt:lpstr>3. Le tournant et la fin de la guerre</vt:lpstr>
      <vt:lpstr>Le front de l’est : un combat de sept ans </vt:lpstr>
      <vt:lpstr>Pertes militaires de la Première Guerre mondiale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Première Guerre mondiale, un embrasement mondial</dc:title>
  <dc:creator>sylvie Bernay</dc:creator>
  <cp:lastModifiedBy>sylvie Bernay</cp:lastModifiedBy>
  <cp:revision>3</cp:revision>
  <dcterms:created xsi:type="dcterms:W3CDTF">2023-05-03T14:11:16Z</dcterms:created>
  <dcterms:modified xsi:type="dcterms:W3CDTF">2023-05-03T14:45:34Z</dcterms:modified>
</cp:coreProperties>
</file>