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0" r:id="rId3"/>
    <p:sldId id="278" r:id="rId4"/>
    <p:sldId id="258" r:id="rId5"/>
    <p:sldId id="259" r:id="rId6"/>
    <p:sldId id="260" r:id="rId7"/>
    <p:sldId id="267" r:id="rId8"/>
    <p:sldId id="261" r:id="rId9"/>
    <p:sldId id="279" r:id="rId10"/>
    <p:sldId id="262" r:id="rId11"/>
    <p:sldId id="281" r:id="rId12"/>
    <p:sldId id="264" r:id="rId13"/>
    <p:sldId id="282" r:id="rId14"/>
    <p:sldId id="283" r:id="rId15"/>
    <p:sldId id="265" r:id="rId16"/>
    <p:sldId id="268" r:id="rId17"/>
    <p:sldId id="271" r:id="rId18"/>
    <p:sldId id="273" r:id="rId19"/>
    <p:sldId id="270" r:id="rId20"/>
    <p:sldId id="266" r:id="rId21"/>
    <p:sldId id="272" r:id="rId22"/>
    <p:sldId id="274" r:id="rId23"/>
    <p:sldId id="275" r:id="rId24"/>
    <p:sldId id="276"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p:cViewPr varScale="1">
        <p:scale>
          <a:sx n="104" d="100"/>
          <a:sy n="104" d="100"/>
        </p:scale>
        <p:origin x="23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751110-A076-1E55-2E4B-E77A2EC359B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354CF1C-0C60-9515-94B7-6CBFCC4DA7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621FC32-265F-F6CE-46DF-5E99185079D4}"/>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5" name="Espace réservé du pied de page 4">
            <a:extLst>
              <a:ext uri="{FF2B5EF4-FFF2-40B4-BE49-F238E27FC236}">
                <a16:creationId xmlns:a16="http://schemas.microsoft.com/office/drawing/2014/main" id="{693E58A6-D0F5-4955-AE19-C01A6BE0CD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920BD7D-FB6B-97A3-A061-7D0B1C9037BC}"/>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1768966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222102-0B6A-AF32-FC00-C50D6A93E54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DA4C8FF-BBDF-DE59-66F5-B3D5CD4F6F9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8E43869-2100-30EB-D50A-F533771079C3}"/>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5" name="Espace réservé du pied de page 4">
            <a:extLst>
              <a:ext uri="{FF2B5EF4-FFF2-40B4-BE49-F238E27FC236}">
                <a16:creationId xmlns:a16="http://schemas.microsoft.com/office/drawing/2014/main" id="{4575C8E7-D116-2AA2-D0B5-A197198C8F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8C7E87E-F5EA-BDE5-FBAB-59D6BAD469CF}"/>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2355866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99626F-3AB1-78BC-C22D-A42F55BB92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55B5B76-67B0-A279-818F-09B43B31CC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49DD31D-FA2D-AAA7-2B79-4919F4068461}"/>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5" name="Espace réservé du pied de page 4">
            <a:extLst>
              <a:ext uri="{FF2B5EF4-FFF2-40B4-BE49-F238E27FC236}">
                <a16:creationId xmlns:a16="http://schemas.microsoft.com/office/drawing/2014/main" id="{B12D5795-E37A-09EC-9326-677A0D7925E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066D63-63F3-76DF-7078-6CE0D4B098D5}"/>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3545601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8E5608-92DC-BDE8-B6EA-A5085531BC5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D1BBE81-E277-B3E6-8C72-6A2FBB83747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4068249-07ED-6608-281C-E4B4D91A5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98D8774-889F-93A0-37A0-164E93031952}"/>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6" name="Espace réservé du pied de page 5">
            <a:extLst>
              <a:ext uri="{FF2B5EF4-FFF2-40B4-BE49-F238E27FC236}">
                <a16:creationId xmlns:a16="http://schemas.microsoft.com/office/drawing/2014/main" id="{365F07AA-0439-70D3-7921-44AD62E6AAB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1E4FCBA-DC4C-F7F3-37A4-A9E9DF5F5E02}"/>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2958660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FFE7E0-EDEA-2ED0-66DE-09CEA28FDF4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5B22BB1-B90B-7FED-DE25-113CE9F510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1CF75CF-4D60-27CA-2B4C-5A332158904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F5B66E1-F470-C939-8D2B-0475A57CAA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0BD2534-D52F-EF3D-662C-8C4BFC4D32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01AEF8C-7DD4-8A40-23CD-65E65BFB7C99}"/>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8" name="Espace réservé du pied de page 7">
            <a:extLst>
              <a:ext uri="{FF2B5EF4-FFF2-40B4-BE49-F238E27FC236}">
                <a16:creationId xmlns:a16="http://schemas.microsoft.com/office/drawing/2014/main" id="{1399BDE3-17B0-48B5-F9E0-48515C85512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5A75D0D-8DED-A42F-FCA7-3173864829A4}"/>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1398059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B0370C-9AD2-5213-E6A0-64883956DDE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299D10D-7B03-2FC2-6EEB-D778D0A72A71}"/>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4" name="Espace réservé du pied de page 3">
            <a:extLst>
              <a:ext uri="{FF2B5EF4-FFF2-40B4-BE49-F238E27FC236}">
                <a16:creationId xmlns:a16="http://schemas.microsoft.com/office/drawing/2014/main" id="{575C8701-58B5-C96C-11FC-AA969EEB238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B7106B8-1EBF-65B7-3D94-8A23841EBFAC}"/>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3225159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F968646-2A0E-9E74-CADB-0796CC514B1C}"/>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3" name="Espace réservé du pied de page 2">
            <a:extLst>
              <a:ext uri="{FF2B5EF4-FFF2-40B4-BE49-F238E27FC236}">
                <a16:creationId xmlns:a16="http://schemas.microsoft.com/office/drawing/2014/main" id="{46E6B571-F36A-0A77-4CA6-F6F361DF577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601E436-820B-998E-318F-5740F90FA6C7}"/>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1503446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DAA3D-0CAD-219A-93CC-311EDDD2D68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6F79C1C-760D-A6FD-AD93-328A56AF9E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1705443-BA67-0F4C-DFFF-D3587DF2CF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A4BBBB6-FE1F-45BE-8C8E-C04B7B91DFEE}"/>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6" name="Espace réservé du pied de page 5">
            <a:extLst>
              <a:ext uri="{FF2B5EF4-FFF2-40B4-BE49-F238E27FC236}">
                <a16:creationId xmlns:a16="http://schemas.microsoft.com/office/drawing/2014/main" id="{BC99E905-73D1-E9CF-611A-D4D4541EA2D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6A73C3-1FCE-BCF9-68B8-074908F8245D}"/>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799162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ACDF95-62F6-E90B-A1F0-0DDF314ED0B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4E07224-3DAA-BFAF-7B94-B17CBD022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3159D12-473C-880C-66D5-D319C0ADB3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BE4AB26-0B0C-AC19-854D-386914691164}"/>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6" name="Espace réservé du pied de page 5">
            <a:extLst>
              <a:ext uri="{FF2B5EF4-FFF2-40B4-BE49-F238E27FC236}">
                <a16:creationId xmlns:a16="http://schemas.microsoft.com/office/drawing/2014/main" id="{3F4D80F3-CC7A-04BA-AE06-CC0E5DBD2F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52E3F04-920E-374A-1415-7638ADE24E7E}"/>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3944614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8493C3-C03E-3952-1B83-C962E7DC15F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3D3E6C9-528C-0C7D-AC9C-662879FD181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A24C7F6-4F5E-5372-E74E-BCF1A18DBDDC}"/>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5" name="Espace réservé du pied de page 4">
            <a:extLst>
              <a:ext uri="{FF2B5EF4-FFF2-40B4-BE49-F238E27FC236}">
                <a16:creationId xmlns:a16="http://schemas.microsoft.com/office/drawing/2014/main" id="{33597440-0F9B-CFFB-0B66-90651CD77C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FB6B05D-29D2-250B-52BD-A9C8159378B6}"/>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1731436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E1E9B6-F09E-ACE1-740F-58FEA39F91D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58E1F93-9843-3BFE-8442-1943E832D5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43685AE-DBB2-B8BD-52A5-C76DA7749817}"/>
              </a:ext>
            </a:extLst>
          </p:cNvPr>
          <p:cNvSpPr>
            <a:spLocks noGrp="1"/>
          </p:cNvSpPr>
          <p:nvPr>
            <p:ph type="dt" sz="half" idx="10"/>
          </p:nvPr>
        </p:nvSpPr>
        <p:spPr/>
        <p:txBody>
          <a:bodyPr/>
          <a:lstStyle/>
          <a:p>
            <a:fld id="{A17FA225-CB5A-424E-9E1F-EF835FC4F310}" type="datetimeFigureOut">
              <a:rPr lang="fr-FR" smtClean="0"/>
              <a:t>20/01/2023</a:t>
            </a:fld>
            <a:endParaRPr lang="fr-FR"/>
          </a:p>
        </p:txBody>
      </p:sp>
      <p:sp>
        <p:nvSpPr>
          <p:cNvPr id="5" name="Espace réservé du pied de page 4">
            <a:extLst>
              <a:ext uri="{FF2B5EF4-FFF2-40B4-BE49-F238E27FC236}">
                <a16:creationId xmlns:a16="http://schemas.microsoft.com/office/drawing/2014/main" id="{B74B28EF-D271-7EC6-7CCE-A0189B34C2F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BF8D1D7-4340-A27A-953E-CA4311515C5E}"/>
              </a:ext>
            </a:extLst>
          </p:cNvPr>
          <p:cNvSpPr>
            <a:spLocks noGrp="1"/>
          </p:cNvSpPr>
          <p:nvPr>
            <p:ph type="sldNum" sz="quarter" idx="12"/>
          </p:nvPr>
        </p:nvSpPr>
        <p:spPr/>
        <p:txBody>
          <a:bodyPr/>
          <a:lstStyle/>
          <a:p>
            <a:fld id="{CF6D3FC7-73A9-BA44-AF30-C9D252F439C5}" type="slidenum">
              <a:rPr lang="fr-FR" smtClean="0"/>
              <a:t>‹N°›</a:t>
            </a:fld>
            <a:endParaRPr lang="fr-FR"/>
          </a:p>
        </p:txBody>
      </p:sp>
    </p:spTree>
    <p:extLst>
      <p:ext uri="{BB962C8B-B14F-4D97-AF65-F5344CB8AC3E}">
        <p14:creationId xmlns:p14="http://schemas.microsoft.com/office/powerpoint/2010/main" val="254280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BA2E48A-E5BF-8B59-C3F2-13FF1BA0E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058ED92-F80E-19CF-A069-3BDB38F681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1883C51-4E17-26C7-F7B1-3A46E39891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7FA225-CB5A-424E-9E1F-EF835FC4F310}" type="datetimeFigureOut">
              <a:rPr lang="fr-FR" smtClean="0"/>
              <a:t>20/01/2023</a:t>
            </a:fld>
            <a:endParaRPr lang="fr-FR"/>
          </a:p>
        </p:txBody>
      </p:sp>
      <p:sp>
        <p:nvSpPr>
          <p:cNvPr id="5" name="Espace réservé du pied de page 4">
            <a:extLst>
              <a:ext uri="{FF2B5EF4-FFF2-40B4-BE49-F238E27FC236}">
                <a16:creationId xmlns:a16="http://schemas.microsoft.com/office/drawing/2014/main" id="{2BCBFF4C-A418-B388-2A74-3CA8AEBBF2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5EE2DA3-B56E-9C00-868C-A79AAE50E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D3FC7-73A9-BA44-AF30-C9D252F439C5}" type="slidenum">
              <a:rPr lang="fr-FR" smtClean="0"/>
              <a:t>‹N°›</a:t>
            </a:fld>
            <a:endParaRPr lang="fr-FR"/>
          </a:p>
        </p:txBody>
      </p:sp>
    </p:spTree>
    <p:extLst>
      <p:ext uri="{BB962C8B-B14F-4D97-AF65-F5344CB8AC3E}">
        <p14:creationId xmlns:p14="http://schemas.microsoft.com/office/powerpoint/2010/main" val="875315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EA2F03F-3C4D-5694-0DF5-5A7A6B00215C}"/>
              </a:ext>
            </a:extLst>
          </p:cNvPr>
          <p:cNvSpPr>
            <a:spLocks noGrp="1"/>
          </p:cNvSpPr>
          <p:nvPr>
            <p:ph type="ctrTitle"/>
          </p:nvPr>
        </p:nvSpPr>
        <p:spPr>
          <a:xfrm>
            <a:off x="5297762" y="640080"/>
            <a:ext cx="6251110" cy="3566160"/>
          </a:xfrm>
        </p:spPr>
        <p:txBody>
          <a:bodyPr anchor="b">
            <a:normAutofit/>
          </a:bodyPr>
          <a:lstStyle/>
          <a:p>
            <a:pPr algn="l"/>
            <a:r>
              <a:rPr lang="fr-FR" sz="5400" dirty="0"/>
              <a:t>La mise en œuvre du projet républicain (1870-1914)</a:t>
            </a:r>
          </a:p>
        </p:txBody>
      </p:sp>
      <p:sp>
        <p:nvSpPr>
          <p:cNvPr id="3" name="Sous-titre 2">
            <a:extLst>
              <a:ext uri="{FF2B5EF4-FFF2-40B4-BE49-F238E27FC236}">
                <a16:creationId xmlns:a16="http://schemas.microsoft.com/office/drawing/2014/main" id="{DA3122CD-C656-1020-FFCB-4B366F29CDB1}"/>
              </a:ext>
            </a:extLst>
          </p:cNvPr>
          <p:cNvSpPr>
            <a:spLocks noGrp="1"/>
          </p:cNvSpPr>
          <p:nvPr>
            <p:ph type="subTitle" idx="1"/>
          </p:nvPr>
        </p:nvSpPr>
        <p:spPr>
          <a:xfrm>
            <a:off x="5297760" y="4636008"/>
            <a:ext cx="6251111" cy="1572768"/>
          </a:xfrm>
        </p:spPr>
        <p:txBody>
          <a:bodyPr>
            <a:normAutofit/>
          </a:bodyPr>
          <a:lstStyle/>
          <a:p>
            <a:pPr algn="l"/>
            <a:r>
              <a:rPr lang="fr-FR" dirty="0"/>
              <a:t>Chapitre 6</a:t>
            </a:r>
            <a:endParaRPr lang="fr-FR"/>
          </a:p>
        </p:txBody>
      </p:sp>
      <p:pic>
        <p:nvPicPr>
          <p:cNvPr id="5" name="Image 4" descr="Une image contenant texte, foule&#10;&#10;Description générée automatiquement">
            <a:extLst>
              <a:ext uri="{FF2B5EF4-FFF2-40B4-BE49-F238E27FC236}">
                <a16:creationId xmlns:a16="http://schemas.microsoft.com/office/drawing/2014/main" id="{7C25B017-32D5-51BA-10CA-30A4E3AA5B20}"/>
              </a:ext>
            </a:extLst>
          </p:cNvPr>
          <p:cNvPicPr>
            <a:picLocks noChangeAspect="1"/>
          </p:cNvPicPr>
          <p:nvPr/>
        </p:nvPicPr>
        <p:blipFill rotWithShape="1">
          <a:blip r:embed="rId2"/>
          <a:srcRect l="535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1086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8FD51BE9-5766-8C6A-5494-5ABD8E5C2F5E}"/>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5600" kern="1200" dirty="0">
                <a:solidFill>
                  <a:schemeClr val="tx1"/>
                </a:solidFill>
                <a:effectLst/>
                <a:latin typeface="+mj-lt"/>
                <a:ea typeface="+mj-ea"/>
                <a:cs typeface="+mj-cs"/>
              </a:rPr>
              <a:t>Comment la 3</a:t>
            </a:r>
            <a:r>
              <a:rPr lang="en-US" sz="5600" kern="1200" baseline="30000" dirty="0">
                <a:solidFill>
                  <a:schemeClr val="tx1"/>
                </a:solidFill>
                <a:effectLst/>
                <a:latin typeface="+mj-lt"/>
                <a:ea typeface="+mj-ea"/>
                <a:cs typeface="+mj-cs"/>
              </a:rPr>
              <a:t>ème</a:t>
            </a:r>
            <a:r>
              <a:rPr lang="en-US" sz="5600" kern="1200" dirty="0">
                <a:solidFill>
                  <a:schemeClr val="tx1"/>
                </a:solidFill>
                <a:effectLst/>
                <a:latin typeface="+mj-lt"/>
                <a:ea typeface="+mj-ea"/>
                <a:cs typeface="+mj-cs"/>
              </a:rPr>
              <a:t> </a:t>
            </a:r>
            <a:r>
              <a:rPr lang="en-US" sz="5600" kern="1200" dirty="0" err="1">
                <a:solidFill>
                  <a:schemeClr val="tx1"/>
                </a:solidFill>
                <a:effectLst/>
                <a:latin typeface="+mj-lt"/>
                <a:ea typeface="+mj-ea"/>
                <a:cs typeface="+mj-cs"/>
              </a:rPr>
              <a:t>République</a:t>
            </a:r>
            <a:r>
              <a:rPr lang="en-US" sz="5600" kern="1200" dirty="0">
                <a:solidFill>
                  <a:schemeClr val="tx1"/>
                </a:solidFill>
                <a:effectLst/>
                <a:latin typeface="+mj-lt"/>
                <a:ea typeface="+mj-ea"/>
                <a:cs typeface="+mj-cs"/>
              </a:rPr>
              <a:t> </a:t>
            </a:r>
            <a:r>
              <a:rPr lang="en-US" sz="5600" kern="1200" dirty="0" err="1">
                <a:solidFill>
                  <a:schemeClr val="tx1"/>
                </a:solidFill>
                <a:effectLst/>
                <a:latin typeface="+mj-lt"/>
                <a:ea typeface="+mj-ea"/>
                <a:cs typeface="+mj-cs"/>
              </a:rPr>
              <a:t>s’est-elle</a:t>
            </a:r>
            <a:r>
              <a:rPr lang="en-US" sz="5600" kern="1200" dirty="0">
                <a:solidFill>
                  <a:schemeClr val="tx1"/>
                </a:solidFill>
                <a:effectLst/>
                <a:latin typeface="+mj-lt"/>
                <a:ea typeface="+mj-ea"/>
                <a:cs typeface="+mj-cs"/>
              </a:rPr>
              <a:t> </a:t>
            </a:r>
            <a:r>
              <a:rPr lang="en-US" sz="5600" kern="1200" dirty="0" err="1">
                <a:solidFill>
                  <a:schemeClr val="tx1"/>
                </a:solidFill>
                <a:effectLst/>
                <a:latin typeface="+mj-lt"/>
                <a:ea typeface="+mj-ea"/>
                <a:cs typeface="+mj-cs"/>
              </a:rPr>
              <a:t>progressivement</a:t>
            </a:r>
            <a:r>
              <a:rPr lang="en-US" sz="5600" kern="1200" dirty="0">
                <a:solidFill>
                  <a:schemeClr val="tx1"/>
                </a:solidFill>
                <a:effectLst/>
                <a:latin typeface="+mj-lt"/>
                <a:ea typeface="+mj-ea"/>
                <a:cs typeface="+mj-cs"/>
              </a:rPr>
              <a:t> mise </a:t>
            </a:r>
            <a:r>
              <a:rPr lang="en-US" sz="5600" kern="1200" dirty="0" err="1">
                <a:solidFill>
                  <a:schemeClr val="tx1"/>
                </a:solidFill>
                <a:effectLst/>
                <a:latin typeface="+mj-lt"/>
                <a:ea typeface="+mj-ea"/>
                <a:cs typeface="+mj-cs"/>
              </a:rPr>
              <a:t>en</a:t>
            </a:r>
            <a:r>
              <a:rPr lang="en-US" sz="5600" kern="1200" dirty="0">
                <a:solidFill>
                  <a:schemeClr val="tx1"/>
                </a:solidFill>
                <a:effectLst/>
                <a:latin typeface="+mj-lt"/>
                <a:ea typeface="+mj-ea"/>
                <a:cs typeface="+mj-cs"/>
              </a:rPr>
              <a:t> place ?(1870-1885) </a:t>
            </a:r>
            <a:endParaRPr lang="en-US" sz="5600" kern="1200" dirty="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E5F87876-3947-AAB8-3AC4-7346E30F15D2}"/>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dirty="0">
                <a:solidFill>
                  <a:schemeClr val="tx1"/>
                </a:solidFill>
                <a:latin typeface="+mn-lt"/>
                <a:ea typeface="+mn-ea"/>
                <a:cs typeface="+mn-cs"/>
              </a:rPr>
              <a:t>Première </a:t>
            </a:r>
            <a:r>
              <a:rPr lang="en-US" kern="1200" dirty="0" err="1">
                <a:solidFill>
                  <a:schemeClr val="tx1"/>
                </a:solidFill>
                <a:latin typeface="+mn-lt"/>
                <a:ea typeface="+mn-ea"/>
                <a:cs typeface="+mn-cs"/>
              </a:rPr>
              <a:t>partie</a:t>
            </a:r>
            <a:endParaRPr lang="en-US" kern="1200" dirty="0">
              <a:solidFill>
                <a:schemeClr val="tx1"/>
              </a:solidFill>
              <a:latin typeface="+mn-lt"/>
              <a:ea typeface="+mn-ea"/>
              <a:cs typeface="+mn-cs"/>
            </a:endParaRP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30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Élections législatives de février 1871</a:t>
            </a:r>
          </a:p>
        </p:txBody>
      </p:sp>
      <p:pic>
        <p:nvPicPr>
          <p:cNvPr id="5" name="Espace réservé du contenu 4" descr="France_Chambre_des_deputes_1871.png"/>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l="-11259" r="-11259"/>
          <a:stretch/>
        </p:blipFill>
        <p:spPr>
          <a:xfrm>
            <a:off x="1825625" y="1527175"/>
            <a:ext cx="8504238" cy="4572000"/>
          </a:xfrm>
        </p:spPr>
      </p:pic>
    </p:spTree>
    <p:extLst>
      <p:ext uri="{BB962C8B-B14F-4D97-AF65-F5344CB8AC3E}">
        <p14:creationId xmlns:p14="http://schemas.microsoft.com/office/powerpoint/2010/main" val="2680745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7" name="Titre 1">
            <a:extLst>
              <a:ext uri="{FF2B5EF4-FFF2-40B4-BE49-F238E27FC236}">
                <a16:creationId xmlns:a16="http://schemas.microsoft.com/office/drawing/2014/main" id="{289BA7CE-2E4B-0D95-137F-9E323CE02E70}"/>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altLang="fr-FR" sz="3200" kern="1200">
                <a:solidFill>
                  <a:schemeClr val="bg1"/>
                </a:solidFill>
                <a:latin typeface="+mj-lt"/>
                <a:ea typeface="+mj-ea"/>
                <a:cs typeface="+mj-cs"/>
              </a:rPr>
              <a:t>La Commune de Paris (18 mars -28 mai 1871)</a:t>
            </a:r>
          </a:p>
        </p:txBody>
      </p:sp>
      <p:pic>
        <p:nvPicPr>
          <p:cNvPr id="14338" name="Espace réservé du contenu 3" descr="Barricade18March1871.jpg">
            <a:extLst>
              <a:ext uri="{FF2B5EF4-FFF2-40B4-BE49-F238E27FC236}">
                <a16:creationId xmlns:a16="http://schemas.microsoft.com/office/drawing/2014/main" id="{D1CB33D0-DADD-4781-AA24-B5922A5E69E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3017" r="-3017"/>
          <a:stretch>
            <a:fillRect/>
          </a:stretch>
        </p:blipFill>
        <p:spPr>
          <a:xfrm>
            <a:off x="2008857" y="1675227"/>
            <a:ext cx="8174286" cy="439419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8" name="Rectangle 15367">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70" name="Group 1536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5371" name="Rectangle 1537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2" name="Rectangle 1537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3" name="Rectangle 1537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375" name="Rectangle 1537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1" name="Titre 1">
            <a:extLst>
              <a:ext uri="{FF2B5EF4-FFF2-40B4-BE49-F238E27FC236}">
                <a16:creationId xmlns:a16="http://schemas.microsoft.com/office/drawing/2014/main" id="{0B32FA6F-0FB5-5D2E-FA03-B6B9D1934D2F}"/>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altLang="fr-FR" sz="3300"/>
              <a:t>Adolphe Thiers (1797-1877)</a:t>
            </a:r>
          </a:p>
        </p:txBody>
      </p:sp>
      <p:sp>
        <p:nvSpPr>
          <p:cNvPr id="15362" name="Espace réservé du texte 4">
            <a:extLst>
              <a:ext uri="{FF2B5EF4-FFF2-40B4-BE49-F238E27FC236}">
                <a16:creationId xmlns:a16="http://schemas.microsoft.com/office/drawing/2014/main" id="{55AFD991-0C9A-7483-5274-C808259DBA00}"/>
              </a:ext>
            </a:extLst>
          </p:cNvPr>
          <p:cNvSpPr>
            <a:spLocks noGrp="1"/>
          </p:cNvSpPr>
          <p:nvPr>
            <p:ph type="body" idx="2"/>
          </p:nvPr>
        </p:nvSpPr>
        <p:spPr>
          <a:xfrm>
            <a:off x="1045029" y="2524721"/>
            <a:ext cx="4991629" cy="3677123"/>
          </a:xfrm>
        </p:spPr>
        <p:txBody>
          <a:bodyPr vert="horz" lIns="91440" tIns="45720" rIns="91440" bIns="45720" rtlCol="0" anchor="ctr">
            <a:normAutofit/>
          </a:bodyPr>
          <a:lstStyle/>
          <a:p>
            <a:pPr indent="-228600">
              <a:buFont typeface="Arial" panose="020B0604020202020204" pitchFamily="34" charset="0"/>
              <a:buChar char="•"/>
            </a:pPr>
            <a:r>
              <a:rPr lang="en-US" altLang="fr-FR" sz="1800"/>
              <a:t>Représentatif de l</a:t>
            </a:r>
            <a:r>
              <a:rPr lang="en-US" altLang="ja-JP" sz="1800"/>
              <a:t>’évolution des idées politiques du XIXème siècle, Adolphe Thiers fut le 1</a:t>
            </a:r>
            <a:r>
              <a:rPr lang="en-US" altLang="ja-JP" sz="1800" baseline="30000"/>
              <a:t>er</a:t>
            </a:r>
            <a:r>
              <a:rPr lang="en-US" altLang="ja-JP" sz="1800"/>
              <a:t> ministre du roi Louis Philippe, balayé par la révolution de 1848. Chef du gouvernement provisoire de 1871, il organise la prise de Paris livré à la Commune et prépare les institutions républicaines. 2</a:t>
            </a:r>
            <a:r>
              <a:rPr lang="en-US" altLang="ja-JP" sz="1800" baseline="30000"/>
              <a:t>ème</a:t>
            </a:r>
            <a:r>
              <a:rPr lang="en-US" altLang="ja-JP" sz="1800"/>
              <a:t> président de la République après Louis Napoléon Bonaparte</a:t>
            </a:r>
            <a:endParaRPr lang="en-US" altLang="fr-FR" sz="1800"/>
          </a:p>
        </p:txBody>
      </p:sp>
      <p:pic>
        <p:nvPicPr>
          <p:cNvPr id="15363" name="Espace réservé du contenu 5" descr="220px-Adolphe_Thiers.jpg">
            <a:extLst>
              <a:ext uri="{FF2B5EF4-FFF2-40B4-BE49-F238E27FC236}">
                <a16:creationId xmlns:a16="http://schemas.microsoft.com/office/drawing/2014/main" id="{8AA19CD8-36D5-7DD6-0067-C93A893E5DA4}"/>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r="1" b="6084"/>
          <a:stretch/>
        </p:blipFill>
        <p:spPr>
          <a:xfrm>
            <a:off x="6788383" y="613147"/>
            <a:ext cx="4565417" cy="5593443"/>
          </a:xfrm>
          <a:prstGeom prst="rect">
            <a:avLst/>
          </a:prstGeom>
        </p:spPr>
      </p:pic>
      <p:cxnSp>
        <p:nvCxnSpPr>
          <p:cNvPr id="15377" name="Straight Connector 1537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2" name="Rectangle 16391">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394" name="Group 1639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6395" name="Rectangle 1639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6" name="Rectangle 1639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7" name="Rectangle 1639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399" name="Rectangle 1639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5" name="Titre 1">
            <a:extLst>
              <a:ext uri="{FF2B5EF4-FFF2-40B4-BE49-F238E27FC236}">
                <a16:creationId xmlns:a16="http://schemas.microsoft.com/office/drawing/2014/main" id="{6898B6B0-9AAE-5DA9-1949-E19B6B93A263}"/>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altLang="fr-FR" sz="3300"/>
              <a:t>Henri V comte de Chambord (1820-1883)</a:t>
            </a:r>
          </a:p>
        </p:txBody>
      </p:sp>
      <p:sp>
        <p:nvSpPr>
          <p:cNvPr id="16386" name="Espace réservé du texte 2">
            <a:extLst>
              <a:ext uri="{FF2B5EF4-FFF2-40B4-BE49-F238E27FC236}">
                <a16:creationId xmlns:a16="http://schemas.microsoft.com/office/drawing/2014/main" id="{C45A2B19-61A8-CBF1-0820-F30591C7223D}"/>
              </a:ext>
            </a:extLst>
          </p:cNvPr>
          <p:cNvSpPr>
            <a:spLocks noGrp="1"/>
          </p:cNvSpPr>
          <p:nvPr>
            <p:ph type="body" idx="2"/>
          </p:nvPr>
        </p:nvSpPr>
        <p:spPr>
          <a:xfrm>
            <a:off x="1045029" y="2524721"/>
            <a:ext cx="4991629" cy="3677123"/>
          </a:xfrm>
        </p:spPr>
        <p:txBody>
          <a:bodyPr vert="horz" lIns="91440" tIns="45720" rIns="91440" bIns="45720" rtlCol="0" anchor="ctr">
            <a:normAutofit/>
          </a:bodyPr>
          <a:lstStyle/>
          <a:p>
            <a:pPr indent="-228600">
              <a:buFont typeface="Arial" panose="020B0604020202020204" pitchFamily="34" charset="0"/>
              <a:buChar char="•"/>
            </a:pPr>
            <a:r>
              <a:rPr lang="en-US" altLang="fr-FR" sz="1800"/>
              <a:t>Petit fils du roi Charles X et fils posthume du duc de Berry, il vécut une grande partie de sa vie en exil près de Vienne en Autriche. Le choix d</a:t>
            </a:r>
            <a:r>
              <a:rPr lang="en-US" altLang="ja-JP" sz="1800"/>
              <a:t>’une majorité monarchiste en 1870 par les Français lui aurait ouvert la voie du trône mais il accentue les divisions en s</a:t>
            </a:r>
            <a:r>
              <a:rPr lang="en-US" altLang="fr-FR" sz="1800"/>
              <a:t>’</a:t>
            </a:r>
            <a:r>
              <a:rPr lang="en-US" altLang="ja-JP" sz="1800"/>
              <a:t>acharnant  à réclamer le retour au principe du drapeau blanc et du droit divin. </a:t>
            </a:r>
            <a:endParaRPr lang="en-US" altLang="fr-FR" sz="1800"/>
          </a:p>
        </p:txBody>
      </p:sp>
      <p:pic>
        <p:nvPicPr>
          <p:cNvPr id="16387" name="Espace réservé du contenu 4" descr="Comte-de-chambord.jpg">
            <a:extLst>
              <a:ext uri="{FF2B5EF4-FFF2-40B4-BE49-F238E27FC236}">
                <a16:creationId xmlns:a16="http://schemas.microsoft.com/office/drawing/2014/main" id="{C5E93F16-300D-2588-AFD3-644D445DAF9A}"/>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r="-2" b="23814"/>
          <a:stretch/>
        </p:blipFill>
        <p:spPr>
          <a:xfrm>
            <a:off x="6788383" y="613147"/>
            <a:ext cx="4565417" cy="5593443"/>
          </a:xfrm>
          <a:prstGeom prst="rect">
            <a:avLst/>
          </a:prstGeom>
        </p:spPr>
      </p:pic>
      <p:cxnSp>
        <p:nvCxnSpPr>
          <p:cNvPr id="16401" name="Straight Connector 1640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7" name="Rectangle 17416">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419" name="Group 1741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7420" name="Rectangle 1741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1" name="Rectangle 1742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2" name="Rectangle 1742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424" name="Rectangle 1742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9" name="Titre 4">
            <a:extLst>
              <a:ext uri="{FF2B5EF4-FFF2-40B4-BE49-F238E27FC236}">
                <a16:creationId xmlns:a16="http://schemas.microsoft.com/office/drawing/2014/main" id="{61D49099-F7C4-D8A6-303F-DECCF52DF75B}"/>
              </a:ext>
            </a:extLst>
          </p:cNvPr>
          <p:cNvSpPr>
            <a:spLocks noGrp="1"/>
          </p:cNvSpPr>
          <p:nvPr>
            <p:ph type="title"/>
          </p:nvPr>
        </p:nvSpPr>
        <p:spPr>
          <a:xfrm>
            <a:off x="1043631" y="873940"/>
            <a:ext cx="4928291" cy="1035781"/>
          </a:xfrm>
        </p:spPr>
        <p:txBody>
          <a:bodyPr anchor="ctr">
            <a:normAutofit/>
          </a:bodyPr>
          <a:lstStyle/>
          <a:p>
            <a:pPr eaLnBrk="1" hangingPunct="1"/>
            <a:r>
              <a:rPr lang="fr-FR" altLang="fr-FR" sz="3300">
                <a:ea typeface="ＭＳ Ｐゴシック" panose="020B0600070205080204" pitchFamily="34" charset="-128"/>
              </a:rPr>
              <a:t>Les trois lois constitutionnelles de 1875</a:t>
            </a:r>
          </a:p>
        </p:txBody>
      </p:sp>
      <p:sp>
        <p:nvSpPr>
          <p:cNvPr id="17414" name="Content Placeholder 17413">
            <a:extLst>
              <a:ext uri="{FF2B5EF4-FFF2-40B4-BE49-F238E27FC236}">
                <a16:creationId xmlns:a16="http://schemas.microsoft.com/office/drawing/2014/main" id="{A26C3308-D8BC-216D-CDE3-4B3FD89C195F}"/>
              </a:ext>
            </a:extLst>
          </p:cNvPr>
          <p:cNvSpPr>
            <a:spLocks noGrp="1"/>
          </p:cNvSpPr>
          <p:nvPr>
            <p:ph idx="1"/>
          </p:nvPr>
        </p:nvSpPr>
        <p:spPr>
          <a:xfrm>
            <a:off x="1045029" y="2524721"/>
            <a:ext cx="4991629" cy="3677123"/>
          </a:xfrm>
        </p:spPr>
        <p:txBody>
          <a:bodyPr anchor="ctr">
            <a:normAutofit/>
          </a:bodyPr>
          <a:lstStyle/>
          <a:p>
            <a:endParaRPr lang="en-US" sz="1800"/>
          </a:p>
        </p:txBody>
      </p:sp>
      <p:pic>
        <p:nvPicPr>
          <p:cNvPr id="17410" name="Espace réservé pour une image  7" descr="shema-du-systeme-constitutionnel-de-la-iiieme-republique-04.png">
            <a:extLst>
              <a:ext uri="{FF2B5EF4-FFF2-40B4-BE49-F238E27FC236}">
                <a16:creationId xmlns:a16="http://schemas.microsoft.com/office/drawing/2014/main" id="{C589E82B-AA6A-5D32-4F2B-9D64D0990432}"/>
              </a:ext>
            </a:extLst>
          </p:cNvPr>
          <p:cNvPicPr>
            <a:picLocks noChangeAspect="1"/>
          </p:cNvPicPr>
          <p:nvPr/>
        </p:nvPicPr>
        <p:blipFill rotWithShape="1">
          <a:blip r:embed="rId2">
            <a:extLst>
              <a:ext uri="{28A0092B-C50C-407E-A947-70E740481C1C}">
                <a14:useLocalDpi xmlns:a14="http://schemas.microsoft.com/office/drawing/2010/main" val="0"/>
              </a:ext>
            </a:extLst>
          </a:blip>
          <a:srcRect b="4130"/>
          <a:stretch/>
        </p:blipFill>
        <p:spPr>
          <a:xfrm>
            <a:off x="6788383" y="613147"/>
            <a:ext cx="4565417" cy="5593443"/>
          </a:xfrm>
          <a:prstGeom prst="rect">
            <a:avLst/>
          </a:prstGeom>
        </p:spPr>
      </p:pic>
      <p:cxnSp>
        <p:nvCxnSpPr>
          <p:cNvPr id="17426" name="Straight Connector 1742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3" name="Titre 1">
            <a:extLst>
              <a:ext uri="{FF2B5EF4-FFF2-40B4-BE49-F238E27FC236}">
                <a16:creationId xmlns:a16="http://schemas.microsoft.com/office/drawing/2014/main" id="{15905552-65F2-949F-EA58-A72CC8A2A63C}"/>
              </a:ext>
            </a:extLst>
          </p:cNvPr>
          <p:cNvSpPr>
            <a:spLocks noGrp="1"/>
          </p:cNvSpPr>
          <p:nvPr>
            <p:ph type="title"/>
          </p:nvPr>
        </p:nvSpPr>
        <p:spPr>
          <a:xfrm>
            <a:off x="4965430" y="629266"/>
            <a:ext cx="6586491" cy="1676603"/>
          </a:xfrm>
        </p:spPr>
        <p:txBody>
          <a:bodyPr>
            <a:normAutofit/>
          </a:bodyPr>
          <a:lstStyle/>
          <a:p>
            <a:pPr eaLnBrk="1" hangingPunct="1"/>
            <a:r>
              <a:rPr lang="fr-FR" altLang="fr-FR" sz="5400">
                <a:ea typeface="ＭＳ Ｐゴシック" panose="020B0600070205080204" pitchFamily="34" charset="-128"/>
              </a:rPr>
              <a:t>Léon Gambetta (1838-1882)</a:t>
            </a:r>
          </a:p>
        </p:txBody>
      </p:sp>
      <p:sp>
        <p:nvSpPr>
          <p:cNvPr id="18438" name="Content Placeholder 18437">
            <a:extLst>
              <a:ext uri="{FF2B5EF4-FFF2-40B4-BE49-F238E27FC236}">
                <a16:creationId xmlns:a16="http://schemas.microsoft.com/office/drawing/2014/main" id="{BD091F62-D236-6054-E260-D07DB342D0A0}"/>
              </a:ext>
            </a:extLst>
          </p:cNvPr>
          <p:cNvSpPr>
            <a:spLocks noGrp="1"/>
          </p:cNvSpPr>
          <p:nvPr>
            <p:ph idx="1"/>
          </p:nvPr>
        </p:nvSpPr>
        <p:spPr>
          <a:xfrm>
            <a:off x="4965431" y="2438400"/>
            <a:ext cx="6586489" cy="3785419"/>
          </a:xfrm>
        </p:spPr>
        <p:txBody>
          <a:bodyPr>
            <a:normAutofit/>
          </a:bodyPr>
          <a:lstStyle/>
          <a:p>
            <a:r>
              <a:rPr lang="en-US" sz="2400" dirty="0"/>
              <a:t>Avocat </a:t>
            </a:r>
            <a:r>
              <a:rPr lang="en-US" sz="2400" dirty="0" err="1"/>
              <a:t>républicain</a:t>
            </a:r>
            <a:r>
              <a:rPr lang="en-US" sz="2400" dirty="0"/>
              <a:t> </a:t>
            </a:r>
            <a:r>
              <a:rPr lang="en-US" sz="2400" dirty="0" err="1"/>
              <a:t>opposé</a:t>
            </a:r>
            <a:r>
              <a:rPr lang="en-US" sz="2400" dirty="0"/>
              <a:t> au Second Empire, il </a:t>
            </a:r>
            <a:r>
              <a:rPr lang="en-US" sz="2400" dirty="0" err="1"/>
              <a:t>participe</a:t>
            </a:r>
            <a:r>
              <a:rPr lang="en-US" sz="2400" dirty="0"/>
              <a:t> </a:t>
            </a:r>
            <a:r>
              <a:rPr lang="en-US" sz="2400" dirty="0" err="1"/>
              <a:t>à</a:t>
            </a:r>
            <a:r>
              <a:rPr lang="en-US" sz="2400" dirty="0"/>
              <a:t> la proclamation de la </a:t>
            </a:r>
            <a:r>
              <a:rPr lang="en-US" sz="2400" dirty="0" err="1"/>
              <a:t>IIIème</a:t>
            </a:r>
            <a:r>
              <a:rPr lang="en-US" sz="2400" dirty="0"/>
              <a:t> </a:t>
            </a:r>
            <a:r>
              <a:rPr lang="en-US" sz="2400" dirty="0" err="1"/>
              <a:t>République</a:t>
            </a:r>
            <a:r>
              <a:rPr lang="en-US" sz="2400" dirty="0"/>
              <a:t>. </a:t>
            </a:r>
            <a:r>
              <a:rPr lang="en-US" sz="2400" dirty="0" err="1"/>
              <a:t>Devenu</a:t>
            </a:r>
            <a:r>
              <a:rPr lang="en-US" sz="2400" dirty="0"/>
              <a:t> </a:t>
            </a:r>
            <a:r>
              <a:rPr lang="en-US" sz="2400" dirty="0" err="1"/>
              <a:t>ministre</a:t>
            </a:r>
            <a:r>
              <a:rPr lang="en-US" sz="2400" dirty="0"/>
              <a:t> du </a:t>
            </a:r>
            <a:r>
              <a:rPr lang="en-US" sz="2400" dirty="0" err="1"/>
              <a:t>gouvernement</a:t>
            </a:r>
            <a:r>
              <a:rPr lang="en-US" sz="2400" dirty="0"/>
              <a:t> de Défense </a:t>
            </a:r>
            <a:r>
              <a:rPr lang="en-US" sz="2400" dirty="0" err="1"/>
              <a:t>Nationale</a:t>
            </a:r>
            <a:r>
              <a:rPr lang="en-US" sz="2400" dirty="0"/>
              <a:t>, il </a:t>
            </a:r>
            <a:r>
              <a:rPr lang="en-US" sz="2400" dirty="0" err="1"/>
              <a:t>organise</a:t>
            </a:r>
            <a:r>
              <a:rPr lang="en-US" sz="2400" dirty="0"/>
              <a:t> la </a:t>
            </a:r>
            <a:r>
              <a:rPr lang="en-US" sz="2400" dirty="0" err="1"/>
              <a:t>résistance</a:t>
            </a:r>
            <a:r>
              <a:rPr lang="en-US" sz="2400" dirty="0"/>
              <a:t> </a:t>
            </a:r>
            <a:r>
              <a:rPr lang="en-US" sz="2400" dirty="0" err="1"/>
              <a:t>à</a:t>
            </a:r>
            <a:r>
              <a:rPr lang="en-US" sz="2400" dirty="0"/>
              <a:t> </a:t>
            </a:r>
            <a:r>
              <a:rPr lang="en-US" sz="2400" dirty="0" err="1"/>
              <a:t>l’armée</a:t>
            </a:r>
            <a:r>
              <a:rPr lang="en-US" sz="2400" dirty="0"/>
              <a:t> allemande. </a:t>
            </a:r>
            <a:r>
              <a:rPr lang="en-US" sz="2400" dirty="0" err="1"/>
              <a:t>Plusieurs</a:t>
            </a:r>
            <a:r>
              <a:rPr lang="en-US" sz="2400" dirty="0"/>
              <a:t> </a:t>
            </a:r>
            <a:r>
              <a:rPr lang="en-US" sz="2400" dirty="0" err="1"/>
              <a:t>fois</a:t>
            </a:r>
            <a:r>
              <a:rPr lang="en-US" sz="2400" dirty="0"/>
              <a:t> </a:t>
            </a:r>
            <a:r>
              <a:rPr lang="en-US" sz="2400" dirty="0" err="1"/>
              <a:t>député</a:t>
            </a:r>
            <a:r>
              <a:rPr lang="en-US" sz="2400" dirty="0"/>
              <a:t>, il </a:t>
            </a:r>
            <a:r>
              <a:rPr lang="en-US" sz="2400" dirty="0" err="1"/>
              <a:t>devient</a:t>
            </a:r>
            <a:r>
              <a:rPr lang="en-US" sz="2400" dirty="0"/>
              <a:t> </a:t>
            </a:r>
            <a:r>
              <a:rPr lang="en-US" sz="2400" dirty="0" err="1"/>
              <a:t>Président</a:t>
            </a:r>
            <a:r>
              <a:rPr lang="en-US" sz="2400" dirty="0"/>
              <a:t> du Conseil </a:t>
            </a:r>
            <a:r>
              <a:rPr lang="en-US" sz="2400" dirty="0" err="1"/>
              <a:t>en</a:t>
            </a:r>
            <a:r>
              <a:rPr lang="en-US" sz="2400" dirty="0"/>
              <a:t> 1881. </a:t>
            </a:r>
          </a:p>
        </p:txBody>
      </p:sp>
      <p:pic>
        <p:nvPicPr>
          <p:cNvPr id="18434" name="Espace réservé du contenu 4" descr="LéonGambetta.jpg">
            <a:extLst>
              <a:ext uri="{FF2B5EF4-FFF2-40B4-BE49-F238E27FC236}">
                <a16:creationId xmlns:a16="http://schemas.microsoft.com/office/drawing/2014/main" id="{FE7770AC-DDE9-ED18-6721-B32010E667AE}"/>
              </a:ext>
            </a:extLst>
          </p:cNvPr>
          <p:cNvPicPr>
            <a:picLocks noChangeAspect="1"/>
          </p:cNvPicPr>
          <p:nvPr/>
        </p:nvPicPr>
        <p:blipFill rotWithShape="1">
          <a:blip r:embed="rId2">
            <a:extLst>
              <a:ext uri="{28A0092B-C50C-407E-A947-70E740481C1C}">
                <a14:useLocalDpi xmlns:a14="http://schemas.microsoft.com/office/drawing/2010/main" val="0"/>
              </a:ext>
            </a:extLst>
          </a:blip>
          <a:srcRect l="2320" r="18033" b="2"/>
          <a:stretch/>
        </p:blipFill>
        <p:spPr>
          <a:xfrm>
            <a:off x="20" y="10"/>
            <a:ext cx="4635571" cy="6857990"/>
          </a:xfrm>
          <a:prstGeom prst="rect">
            <a:avLst/>
          </a:prstGeom>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Élections législatives de 1876</a:t>
            </a:r>
          </a:p>
        </p:txBody>
      </p:sp>
      <p:pic>
        <p:nvPicPr>
          <p:cNvPr id="4" name="Espace réservé du contenu 3" descr="France_Chambre_des_deputes_1876.png"/>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l="-14262" r="-14262"/>
          <a:stretch/>
        </p:blipFill>
        <p:spPr>
          <a:xfrm>
            <a:off x="1825625" y="1527175"/>
            <a:ext cx="8504238" cy="4572000"/>
          </a:xfrm>
        </p:spPr>
      </p:pic>
    </p:spTree>
    <p:extLst>
      <p:ext uri="{BB962C8B-B14F-4D97-AF65-F5344CB8AC3E}">
        <p14:creationId xmlns:p14="http://schemas.microsoft.com/office/powerpoint/2010/main" val="243817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37E4C3-362F-D6E5-1A59-4293E11FD6B0}"/>
              </a:ext>
            </a:extLst>
          </p:cNvPr>
          <p:cNvSpPr>
            <a:spLocks noGrp="1"/>
          </p:cNvSpPr>
          <p:nvPr>
            <p:ph type="title"/>
          </p:nvPr>
        </p:nvSpPr>
        <p:spPr/>
        <p:txBody>
          <a:bodyPr>
            <a:normAutofit/>
          </a:bodyPr>
          <a:lstStyle/>
          <a:p>
            <a:pPr eaLnBrk="1" hangingPunct="1"/>
            <a:r>
              <a:rPr lang="fr-FR" altLang="fr-FR" sz="2700">
                <a:solidFill>
                  <a:srgbClr val="7B9899"/>
                </a:solidFill>
                <a:ea typeface="ＭＳ Ｐゴシック" panose="020B0600070205080204" pitchFamily="34" charset="-128"/>
              </a:rPr>
              <a:t>Le triomphe des Républicains aux législatives de 1877</a:t>
            </a:r>
          </a:p>
        </p:txBody>
      </p:sp>
      <p:pic>
        <p:nvPicPr>
          <p:cNvPr id="19458" name="Espace réservé du contenu 3" descr="700px-France_Chambre_des_deputes_1877.png">
            <a:extLst>
              <a:ext uri="{FF2B5EF4-FFF2-40B4-BE49-F238E27FC236}">
                <a16:creationId xmlns:a16="http://schemas.microsoft.com/office/drawing/2014/main" id="{DCDFDC02-C298-02CA-FFE3-4F86C6689820}"/>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0452" r="-10452"/>
          <a:stretch>
            <a:fillRect/>
          </a:stretch>
        </p:blipFill>
        <p:spPr>
          <a:xfrm>
            <a:off x="1825625" y="1527175"/>
            <a:ext cx="8504238" cy="4572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D518E463-F1AA-3B53-9365-0AB157F0E972}"/>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5600" kern="1200">
                <a:solidFill>
                  <a:schemeClr val="tx1"/>
                </a:solidFill>
                <a:effectLst/>
                <a:latin typeface="+mj-lt"/>
                <a:ea typeface="+mj-ea"/>
                <a:cs typeface="+mj-cs"/>
              </a:rPr>
              <a:t>Comment la 3</a:t>
            </a:r>
            <a:r>
              <a:rPr lang="en-US" sz="5600" kern="1200" baseline="30000">
                <a:solidFill>
                  <a:schemeClr val="tx1"/>
                </a:solidFill>
                <a:effectLst/>
                <a:latin typeface="+mj-lt"/>
                <a:ea typeface="+mj-ea"/>
                <a:cs typeface="+mj-cs"/>
              </a:rPr>
              <a:t>ème</a:t>
            </a:r>
            <a:r>
              <a:rPr lang="en-US" sz="5600" kern="1200">
                <a:solidFill>
                  <a:schemeClr val="tx1"/>
                </a:solidFill>
                <a:effectLst/>
                <a:latin typeface="+mj-lt"/>
                <a:ea typeface="+mj-ea"/>
                <a:cs typeface="+mj-cs"/>
              </a:rPr>
              <a:t> République parvient-elle à s’implanter malgré les oppositions ? (1885-1914) </a:t>
            </a:r>
            <a:endParaRPr lang="en-US" sz="56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58177760-7CEB-DC18-6EF4-561DA68E68BD}"/>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r>
              <a:rPr lang="en-US" kern="1200">
                <a:solidFill>
                  <a:schemeClr val="tx1"/>
                </a:solidFill>
                <a:latin typeface="+mn-lt"/>
                <a:ea typeface="+mn-ea"/>
                <a:cs typeface="+mn-cs"/>
              </a:rPr>
              <a:t>Deuxième partie</a:t>
            </a: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80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3">
            <a:extLst>
              <a:ext uri="{FF2B5EF4-FFF2-40B4-BE49-F238E27FC236}">
                <a16:creationId xmlns:a16="http://schemas.microsoft.com/office/drawing/2014/main" id="{C1675A7E-B2DC-4B46-D7FE-34020463175F}"/>
              </a:ext>
            </a:extLst>
          </p:cNvPr>
          <p:cNvSpPr>
            <a:spLocks noGrp="1"/>
          </p:cNvSpPr>
          <p:nvPr>
            <p:ph type="title"/>
          </p:nvPr>
        </p:nvSpPr>
        <p:spPr/>
        <p:txBody>
          <a:bodyPr/>
          <a:lstStyle/>
          <a:p>
            <a:pPr eaLnBrk="1" hangingPunct="1"/>
            <a:r>
              <a:rPr lang="fr-FR" altLang="fr-FR">
                <a:ea typeface="ＭＳ Ｐゴシック" panose="020B0600070205080204" pitchFamily="34" charset="-128"/>
              </a:rPr>
              <a:t>Jules Ferry (1832-1893)</a:t>
            </a:r>
          </a:p>
        </p:txBody>
      </p:sp>
      <p:sp>
        <p:nvSpPr>
          <p:cNvPr id="21506" name="Espace réservé du texte 5">
            <a:extLst>
              <a:ext uri="{FF2B5EF4-FFF2-40B4-BE49-F238E27FC236}">
                <a16:creationId xmlns:a16="http://schemas.microsoft.com/office/drawing/2014/main" id="{1785A1CC-25AE-461B-B69E-98DDF2583E0A}"/>
              </a:ext>
            </a:extLst>
          </p:cNvPr>
          <p:cNvSpPr>
            <a:spLocks noGrp="1"/>
          </p:cNvSpPr>
          <p:nvPr>
            <p:ph type="body" idx="2"/>
          </p:nvPr>
        </p:nvSpPr>
        <p:spPr/>
        <p:txBody>
          <a:bodyPr/>
          <a:lstStyle/>
          <a:p>
            <a:pPr eaLnBrk="1" hangingPunct="1"/>
            <a:r>
              <a:rPr lang="fr-FR" altLang="fr-FR">
                <a:ea typeface="ＭＳ Ｐゴシック" panose="020B0600070205080204" pitchFamily="34" charset="-128"/>
              </a:rPr>
              <a:t>Ministre de l</a:t>
            </a:r>
            <a:r>
              <a:rPr lang="ja-JP" altLang="fr-FR">
                <a:ea typeface="ＭＳ Ｐゴシック" panose="020B0600070205080204" pitchFamily="34" charset="-128"/>
              </a:rPr>
              <a:t>’</a:t>
            </a:r>
            <a:r>
              <a:rPr lang="fr-FR" altLang="ja-JP">
                <a:ea typeface="ＭＳ Ｐゴシック" panose="020B0600070205080204" pitchFamily="34" charset="-128"/>
              </a:rPr>
              <a:t>instruction publique et président du Conseil de la toute jeune IIIème République. Ses lois scolaires de 1881 et 1886 permettent l</a:t>
            </a:r>
            <a:r>
              <a:rPr lang="ja-JP" altLang="fr-FR">
                <a:ea typeface="ＭＳ Ｐゴシック" panose="020B0600070205080204" pitchFamily="34" charset="-128"/>
              </a:rPr>
              <a:t>’</a:t>
            </a:r>
            <a:r>
              <a:rPr lang="fr-FR" altLang="ja-JP">
                <a:ea typeface="ＭＳ Ｐゴシック" panose="020B0600070205080204" pitchFamily="34" charset="-128"/>
              </a:rPr>
              <a:t>instruction publique et gratuite pour tous, afin de soustraire à l</a:t>
            </a:r>
            <a:r>
              <a:rPr lang="ja-JP" altLang="fr-FR">
                <a:ea typeface="ＭＳ Ｐゴシック" panose="020B0600070205080204" pitchFamily="34" charset="-128"/>
              </a:rPr>
              <a:t>’</a:t>
            </a:r>
            <a:r>
              <a:rPr lang="fr-FR" altLang="ja-JP">
                <a:ea typeface="ＭＳ Ｐゴシック" panose="020B0600070205080204" pitchFamily="34" charset="-128"/>
              </a:rPr>
              <a:t>Eglise le pouvoir d</a:t>
            </a:r>
            <a:r>
              <a:rPr lang="ja-JP" altLang="fr-FR">
                <a:ea typeface="ＭＳ Ｐゴシック" panose="020B0600070205080204" pitchFamily="34" charset="-128"/>
              </a:rPr>
              <a:t>’</a:t>
            </a:r>
            <a:r>
              <a:rPr lang="fr-FR" altLang="ja-JP">
                <a:ea typeface="ＭＳ Ｐゴシック" panose="020B0600070205080204" pitchFamily="34" charset="-128"/>
              </a:rPr>
              <a:t>enseigner. Ses positions coloniales provoquent sa chute en 1892.</a:t>
            </a:r>
            <a:endParaRPr lang="fr-FR" altLang="fr-FR">
              <a:ea typeface="ＭＳ Ｐゴシック" panose="020B0600070205080204" pitchFamily="34" charset="-128"/>
            </a:endParaRPr>
          </a:p>
        </p:txBody>
      </p:sp>
      <p:pic>
        <p:nvPicPr>
          <p:cNvPr id="21507" name="Espace réservé du contenu 6" descr="220px-La_Petite_Lune_-_42.jpg">
            <a:extLst>
              <a:ext uri="{FF2B5EF4-FFF2-40B4-BE49-F238E27FC236}">
                <a16:creationId xmlns:a16="http://schemas.microsoft.com/office/drawing/2014/main" id="{6FB47BFC-5403-093A-6EC7-C599F351C7E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33617" r="-33617"/>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53ABFB7-F99E-F03A-E964-67FD67C07854}"/>
              </a:ext>
            </a:extLst>
          </p:cNvPr>
          <p:cNvSpPr>
            <a:spLocks noGrp="1"/>
          </p:cNvSpPr>
          <p:nvPr>
            <p:ph type="title"/>
          </p:nvPr>
        </p:nvSpPr>
        <p:spPr/>
        <p:txBody>
          <a:bodyPr/>
          <a:lstStyle/>
          <a:p>
            <a:r>
              <a:rPr lang="fr-FR" dirty="0"/>
              <a:t>Toast d’Alger du cardinal Lavigerie (12 novembre 1890)</a:t>
            </a:r>
          </a:p>
        </p:txBody>
      </p:sp>
      <p:sp>
        <p:nvSpPr>
          <p:cNvPr id="6" name="Espace réservé du contenu 5">
            <a:extLst>
              <a:ext uri="{FF2B5EF4-FFF2-40B4-BE49-F238E27FC236}">
                <a16:creationId xmlns:a16="http://schemas.microsoft.com/office/drawing/2014/main" id="{67F2015D-28FD-D700-8CB2-5B2623672800}"/>
              </a:ext>
            </a:extLst>
          </p:cNvPr>
          <p:cNvSpPr>
            <a:spLocks noGrp="1"/>
          </p:cNvSpPr>
          <p:nvPr>
            <p:ph idx="1"/>
          </p:nvPr>
        </p:nvSpPr>
        <p:spPr/>
        <p:txBody>
          <a:bodyPr>
            <a:normAutofit lnSpcReduction="10000"/>
          </a:bodyPr>
          <a:lstStyle/>
          <a:p>
            <a:r>
              <a:rPr lang="fr-FR" b="0" i="0" u="none" strike="noStrike" dirty="0">
                <a:solidFill>
                  <a:srgbClr val="202122"/>
                </a:solidFill>
                <a:effectLst/>
                <a:latin typeface="Arial" panose="020B0604020202020204" pitchFamily="34" charset="0"/>
              </a:rPr>
              <a:t>« Quand la volonté d'un peuple s'est nettement affirmée, que la forme d'un gouvernement n'a rien de contraire, comme le proclamait dernièrement Léon XIII, aux principes qui peuvent faire vivre les nations chrétiennes et civilisées, lorsqu'il faut, pour arracher son pays aux abîmes qui le menacent, l'adhésion sans arrière-pensée à cette forme de gouvernement, le moment vient de sacrifier tout ce que la conscience et l'honneur permettent, ordonnent à chacun de sacrifier pour l'amour de la patrie. […] C'est ce que j'enseigne autour de moi, c'est ce que je souhaite de voir imiter en France par tout notre clergé, et en parlant ainsi, je suis certain de n'être démenti par aucune voix autorisée. »</a:t>
            </a:r>
            <a:endParaRPr lang="fr-FR" dirty="0"/>
          </a:p>
        </p:txBody>
      </p:sp>
    </p:spTree>
    <p:extLst>
      <p:ext uri="{BB962C8B-B14F-4D97-AF65-F5344CB8AC3E}">
        <p14:creationId xmlns:p14="http://schemas.microsoft.com/office/powerpoint/2010/main" val="380761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185A80D8-E6C7-07DA-3A5F-D08F6B3618C0}"/>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t>Le ralliement des catholiques à la 3</a:t>
            </a:r>
            <a:r>
              <a:rPr lang="en-US" sz="4200" baseline="30000"/>
              <a:t>ème</a:t>
            </a:r>
            <a:r>
              <a:rPr lang="en-US" sz="4200"/>
              <a:t>  République</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texte 5">
            <a:extLst>
              <a:ext uri="{FF2B5EF4-FFF2-40B4-BE49-F238E27FC236}">
                <a16:creationId xmlns:a16="http://schemas.microsoft.com/office/drawing/2014/main" id="{B73D84F2-8A6E-0F57-1162-48ACE4F025F6}"/>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r>
              <a:rPr lang="en-US" sz="2200"/>
              <a:t>Par l’encyclique (lettre adressée par le pape à tous les catholiques), le pape Léon XIII invite les catholiques français à se rallier au régime républicain que le suffrage universel cautionne. </a:t>
            </a:r>
          </a:p>
        </p:txBody>
      </p:sp>
      <p:pic>
        <p:nvPicPr>
          <p:cNvPr id="8" name="Espace réservé du contenu 7" descr="Une image contenant texte, livre, vieux&#10;&#10;Description générée automatiquement">
            <a:extLst>
              <a:ext uri="{FF2B5EF4-FFF2-40B4-BE49-F238E27FC236}">
                <a16:creationId xmlns:a16="http://schemas.microsoft.com/office/drawing/2014/main" id="{6DB07DCF-FE95-2D53-3D82-65F9C9E9A692}"/>
              </a:ext>
            </a:extLst>
          </p:cNvPr>
          <p:cNvPicPr>
            <a:picLocks noGrp="1" noChangeAspect="1"/>
          </p:cNvPicPr>
          <p:nvPr>
            <p:ph idx="1"/>
          </p:nvPr>
        </p:nvPicPr>
        <p:blipFill rotWithShape="1">
          <a:blip r:embed="rId2"/>
          <a:srcRect t="12764" r="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60255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BCF4B7C-8884-AA27-44BE-FE2D4D59BA99}"/>
              </a:ext>
            </a:extLst>
          </p:cNvPr>
          <p:cNvSpPr>
            <a:spLocks noGrp="1"/>
          </p:cNvSpPr>
          <p:nvPr>
            <p:ph type="title"/>
          </p:nvPr>
        </p:nvSpPr>
        <p:spPr/>
        <p:txBody>
          <a:bodyPr>
            <a:normAutofit/>
          </a:bodyPr>
          <a:lstStyle/>
          <a:p>
            <a:pPr eaLnBrk="1" hangingPunct="1"/>
            <a:r>
              <a:rPr lang="fr-FR" altLang="fr-FR" sz="2700">
                <a:solidFill>
                  <a:srgbClr val="7B9899"/>
                </a:solidFill>
                <a:ea typeface="ＭＳ Ｐゴシック" panose="020B0600070205080204" pitchFamily="34" charset="-128"/>
              </a:rPr>
              <a:t>L</a:t>
            </a:r>
            <a:r>
              <a:rPr lang="ja-JP" altLang="fr-FR" sz="2700">
                <a:solidFill>
                  <a:srgbClr val="7B9899"/>
                </a:solidFill>
                <a:ea typeface="ＭＳ Ｐゴシック" panose="020B0600070205080204" pitchFamily="34" charset="-128"/>
              </a:rPr>
              <a:t>’</a:t>
            </a:r>
            <a:r>
              <a:rPr lang="fr-FR" altLang="ja-JP" sz="2700">
                <a:solidFill>
                  <a:srgbClr val="7B9899"/>
                </a:solidFill>
                <a:ea typeface="ＭＳ Ｐゴシック" panose="020B0600070205080204" pitchFamily="34" charset="-128"/>
              </a:rPr>
              <a:t>anticléricalisme, point de ralliement des Républicains</a:t>
            </a:r>
            <a:endParaRPr lang="fr-FR" altLang="fr-FR" sz="2700">
              <a:solidFill>
                <a:srgbClr val="7B9899"/>
              </a:solidFill>
              <a:ea typeface="ＭＳ Ｐゴシック" panose="020B0600070205080204" pitchFamily="34" charset="-128"/>
            </a:endParaRPr>
          </a:p>
        </p:txBody>
      </p:sp>
      <p:pic>
        <p:nvPicPr>
          <p:cNvPr id="22530" name="Espace réservé du contenu 6" descr="Assiette-au-Beurre-036.gif">
            <a:extLst>
              <a:ext uri="{FF2B5EF4-FFF2-40B4-BE49-F238E27FC236}">
                <a16:creationId xmlns:a16="http://schemas.microsoft.com/office/drawing/2014/main" id="{826DDAB6-0B54-D0B5-B6D9-DB4A82DCD9B4}"/>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7544" r="-7544"/>
          <a:stretch>
            <a:fillRect/>
          </a:stretch>
        </p:blipFill>
        <p:spPr>
          <a:xfrm>
            <a:off x="1825625" y="1527175"/>
            <a:ext cx="8504238" cy="4572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re 3">
            <a:extLst>
              <a:ext uri="{FF2B5EF4-FFF2-40B4-BE49-F238E27FC236}">
                <a16:creationId xmlns:a16="http://schemas.microsoft.com/office/drawing/2014/main" id="{75CAD261-F362-ACF6-1C55-266A141F3089}"/>
              </a:ext>
            </a:extLst>
          </p:cNvPr>
          <p:cNvSpPr>
            <a:spLocks noGrp="1"/>
          </p:cNvSpPr>
          <p:nvPr>
            <p:ph type="title"/>
          </p:nvPr>
        </p:nvSpPr>
        <p:spPr/>
        <p:txBody>
          <a:bodyPr/>
          <a:lstStyle/>
          <a:p>
            <a:pPr eaLnBrk="1" hangingPunct="1"/>
            <a:r>
              <a:rPr lang="fr-FR" altLang="fr-FR">
                <a:ea typeface="ＭＳ Ｐゴシック" panose="020B0600070205080204" pitchFamily="34" charset="-128"/>
              </a:rPr>
              <a:t>Georges Boulanger (1837-1891)</a:t>
            </a:r>
          </a:p>
        </p:txBody>
      </p:sp>
      <p:sp>
        <p:nvSpPr>
          <p:cNvPr id="23554" name="Espace réservé du texte 5">
            <a:extLst>
              <a:ext uri="{FF2B5EF4-FFF2-40B4-BE49-F238E27FC236}">
                <a16:creationId xmlns:a16="http://schemas.microsoft.com/office/drawing/2014/main" id="{DB67B556-6232-EFD7-12DC-29511C959FCA}"/>
              </a:ext>
            </a:extLst>
          </p:cNvPr>
          <p:cNvSpPr>
            <a:spLocks noGrp="1"/>
          </p:cNvSpPr>
          <p:nvPr>
            <p:ph type="body" idx="2"/>
          </p:nvPr>
        </p:nvSpPr>
        <p:spPr/>
        <p:txBody>
          <a:bodyPr/>
          <a:lstStyle/>
          <a:p>
            <a:pPr eaLnBrk="1" hangingPunct="1">
              <a:lnSpc>
                <a:spcPct val="90000"/>
              </a:lnSpc>
            </a:pPr>
            <a:r>
              <a:rPr lang="fr-FR" altLang="fr-FR">
                <a:ea typeface="ＭＳ Ｐゴシック" panose="020B0600070205080204" pitchFamily="34" charset="-128"/>
              </a:rPr>
              <a:t>Photographié par Nadar. Ministre de la guerre en 1886, il équipe l</a:t>
            </a:r>
            <a:r>
              <a:rPr lang="ja-JP" altLang="fr-FR">
                <a:ea typeface="ＭＳ Ｐゴシック" panose="020B0600070205080204" pitchFamily="34" charset="-128"/>
              </a:rPr>
              <a:t>’</a:t>
            </a:r>
            <a:r>
              <a:rPr lang="fr-FR" altLang="ja-JP">
                <a:ea typeface="ＭＳ Ｐゴシック" panose="020B0600070205080204" pitchFamily="34" charset="-128"/>
              </a:rPr>
              <a:t>armée française du fusil Lebel et supprime l</a:t>
            </a:r>
            <a:r>
              <a:rPr lang="ja-JP" altLang="fr-FR">
                <a:ea typeface="ＭＳ Ｐゴシック" panose="020B0600070205080204" pitchFamily="34" charset="-128"/>
              </a:rPr>
              <a:t>’</a:t>
            </a:r>
            <a:r>
              <a:rPr lang="fr-FR" altLang="ja-JP">
                <a:ea typeface="ＭＳ Ｐゴシック" panose="020B0600070205080204" pitchFamily="34" charset="-128"/>
              </a:rPr>
              <a:t>exemption des séminaristes. Son charisme personnel le rend populaire, il cristallise les mécontentements de gauche et de droite. Le boulangisme remporte un certain succès aux législatives de 1889 mais son chef se suicide en 1891.</a:t>
            </a:r>
            <a:endParaRPr lang="fr-FR" altLang="fr-FR">
              <a:ea typeface="ＭＳ Ｐゴシック" panose="020B0600070205080204" pitchFamily="34" charset="-128"/>
            </a:endParaRPr>
          </a:p>
        </p:txBody>
      </p:sp>
      <p:pic>
        <p:nvPicPr>
          <p:cNvPr id="23555" name="Espace réservé du contenu 6" descr="200px-Georges_Boulanger_Nadar.jpg">
            <a:extLst>
              <a:ext uri="{FF2B5EF4-FFF2-40B4-BE49-F238E27FC236}">
                <a16:creationId xmlns:a16="http://schemas.microsoft.com/office/drawing/2014/main" id="{550DC5C3-CA90-C300-0D31-2147DEC8B7D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2437" r="-22437"/>
          <a:stretch>
            <a:fillRect/>
          </a:stretch>
        </p:blip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re 1">
            <a:extLst>
              <a:ext uri="{FF2B5EF4-FFF2-40B4-BE49-F238E27FC236}">
                <a16:creationId xmlns:a16="http://schemas.microsoft.com/office/drawing/2014/main" id="{BE0B68E7-9738-B1C9-3178-ADB361863908}"/>
              </a:ext>
            </a:extLst>
          </p:cNvPr>
          <p:cNvSpPr>
            <a:spLocks noGrp="1"/>
          </p:cNvSpPr>
          <p:nvPr>
            <p:ph type="title"/>
          </p:nvPr>
        </p:nvSpPr>
        <p:spPr/>
        <p:txBody>
          <a:bodyPr/>
          <a:lstStyle/>
          <a:p>
            <a:pPr eaLnBrk="1" hangingPunct="1"/>
            <a:r>
              <a:rPr lang="fr-FR" altLang="fr-FR">
                <a:ea typeface="ＭＳ Ｐゴシック" panose="020B0600070205080204" pitchFamily="34" charset="-128"/>
              </a:rPr>
              <a:t>Assassinat du président Sadi Carnot en 1894</a:t>
            </a:r>
          </a:p>
        </p:txBody>
      </p:sp>
      <p:sp>
        <p:nvSpPr>
          <p:cNvPr id="24578" name="Espace réservé du texte 2">
            <a:extLst>
              <a:ext uri="{FF2B5EF4-FFF2-40B4-BE49-F238E27FC236}">
                <a16:creationId xmlns:a16="http://schemas.microsoft.com/office/drawing/2014/main" id="{AD145276-6CEE-B5A8-7953-6C0175D9D70B}"/>
              </a:ext>
            </a:extLst>
          </p:cNvPr>
          <p:cNvSpPr>
            <a:spLocks noGrp="1"/>
          </p:cNvSpPr>
          <p:nvPr>
            <p:ph type="body" idx="2"/>
          </p:nvPr>
        </p:nvSpPr>
        <p:spPr/>
        <p:txBody>
          <a:bodyPr/>
          <a:lstStyle/>
          <a:p>
            <a:pPr eaLnBrk="1" hangingPunct="1"/>
            <a:r>
              <a:rPr lang="fr-FR" altLang="fr-FR">
                <a:ea typeface="ＭＳ Ｐゴシック" panose="020B0600070205080204" pitchFamily="34" charset="-128"/>
              </a:rPr>
              <a:t>Par vengeance contre le président Sadi Carnot qui a refusé la grâce de Ravachol, anarchiste guillotiné en 1892, un anarchiste Caserio poignarde le président de la République à Lyon. L</a:t>
            </a:r>
            <a:r>
              <a:rPr lang="ja-JP" altLang="fr-FR">
                <a:ea typeface="ＭＳ Ｐゴシック" panose="020B0600070205080204" pitchFamily="34" charset="-128"/>
              </a:rPr>
              <a:t>’</a:t>
            </a:r>
            <a:r>
              <a:rPr lang="fr-FR" altLang="ja-JP">
                <a:ea typeface="ＭＳ Ｐゴシック" panose="020B0600070205080204" pitchFamily="34" charset="-128"/>
              </a:rPr>
              <a:t>anarchiste est guillotiné quelques mois plus tard.</a:t>
            </a:r>
            <a:endParaRPr lang="fr-FR" altLang="fr-FR">
              <a:ea typeface="ＭＳ Ｐゴシック" panose="020B0600070205080204" pitchFamily="34" charset="-128"/>
            </a:endParaRPr>
          </a:p>
        </p:txBody>
      </p:sp>
      <p:pic>
        <p:nvPicPr>
          <p:cNvPr id="24579" name="Espace réservé du contenu 4" descr="SadiCarnotAssassineG-2-6e060.jpg">
            <a:extLst>
              <a:ext uri="{FF2B5EF4-FFF2-40B4-BE49-F238E27FC236}">
                <a16:creationId xmlns:a16="http://schemas.microsoft.com/office/drawing/2014/main" id="{17C4C8B9-5F57-2CF8-0236-B642ACD2B6E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4866" r="-24866"/>
          <a:stretch>
            <a:fillRect/>
          </a:stretch>
        </p:blip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08" name="Rectangle 2560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1" name="Titre 1">
            <a:extLst>
              <a:ext uri="{FF2B5EF4-FFF2-40B4-BE49-F238E27FC236}">
                <a16:creationId xmlns:a16="http://schemas.microsoft.com/office/drawing/2014/main" id="{BDE49B14-C6DC-4428-E738-0395A555F5A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altLang="fr-FR" sz="5400"/>
              <a:t>Emile Combes (1835-1921)</a:t>
            </a:r>
          </a:p>
        </p:txBody>
      </p:sp>
      <p:sp>
        <p:nvSpPr>
          <p:cNvPr id="2561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2" name="Espace réservé du texte 2">
            <a:extLst>
              <a:ext uri="{FF2B5EF4-FFF2-40B4-BE49-F238E27FC236}">
                <a16:creationId xmlns:a16="http://schemas.microsoft.com/office/drawing/2014/main" id="{597BDB39-6ADE-6A67-4F22-94203F57CBEE}"/>
              </a:ext>
            </a:extLst>
          </p:cNvPr>
          <p:cNvSpPr>
            <a:spLocks noGrp="1"/>
          </p:cNvSpPr>
          <p:nvPr>
            <p:ph type="body"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r>
              <a:rPr lang="en-US" altLang="fr-FR" sz="2000"/>
              <a:t>Originaire du Tarn et ancien séminariste, il perd la foi et entre en politique dans le parti radical. Il devient président du Conseil en 1902. Il rompt le concordat établi par Napoléon 1</a:t>
            </a:r>
            <a:r>
              <a:rPr lang="en-US" altLang="fr-FR" sz="2000" baseline="30000"/>
              <a:t>er</a:t>
            </a:r>
            <a:r>
              <a:rPr lang="en-US" altLang="fr-FR" sz="2000"/>
              <a:t>. Il établit de force les lois de séparation entre les cultes et l</a:t>
            </a:r>
            <a:r>
              <a:rPr lang="en-US" altLang="ja-JP" sz="2000"/>
              <a:t>’Etat. Les émeutes et le scandale des fiches de 1906 lui vaudra la chute de son ministère et la fin de sa carrière politique.</a:t>
            </a:r>
            <a:endParaRPr lang="en-US" altLang="fr-FR" sz="2000"/>
          </a:p>
        </p:txBody>
      </p:sp>
      <p:pic>
        <p:nvPicPr>
          <p:cNvPr id="25603" name="Espace réservé du contenu 4" descr="Émile_Combes.jpg">
            <a:extLst>
              <a:ext uri="{FF2B5EF4-FFF2-40B4-BE49-F238E27FC236}">
                <a16:creationId xmlns:a16="http://schemas.microsoft.com/office/drawing/2014/main" id="{28A0E280-AE6F-1C7B-BBE5-58034F29C07B}"/>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r="2" b="1650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a:extLst>
              <a:ext uri="{FF2B5EF4-FFF2-40B4-BE49-F238E27FC236}">
                <a16:creationId xmlns:a16="http://schemas.microsoft.com/office/drawing/2014/main" id="{128316CB-C687-F567-69BA-25D9B22AE18E}"/>
              </a:ext>
            </a:extLst>
          </p:cNvPr>
          <p:cNvSpPr>
            <a:spLocks noGrp="1"/>
          </p:cNvSpPr>
          <p:nvPr>
            <p:ph type="title"/>
          </p:nvPr>
        </p:nvSpPr>
        <p:spPr/>
        <p:txBody>
          <a:bodyPr/>
          <a:lstStyle/>
          <a:p>
            <a:pPr eaLnBrk="1" hangingPunct="1"/>
            <a:r>
              <a:rPr lang="fr-FR" altLang="fr-FR">
                <a:ea typeface="ＭＳ Ｐゴシック" panose="020B0600070205080204" pitchFamily="34" charset="-128"/>
              </a:rPr>
              <a:t>Elections législatives de 1893</a:t>
            </a:r>
          </a:p>
        </p:txBody>
      </p:sp>
      <p:sp>
        <p:nvSpPr>
          <p:cNvPr id="26626" name="Espace réservé du texte 2">
            <a:extLst>
              <a:ext uri="{FF2B5EF4-FFF2-40B4-BE49-F238E27FC236}">
                <a16:creationId xmlns:a16="http://schemas.microsoft.com/office/drawing/2014/main" id="{14CD3D3E-768E-F6C1-43F1-FB5083408419}"/>
              </a:ext>
            </a:extLst>
          </p:cNvPr>
          <p:cNvSpPr>
            <a:spLocks noGrp="1"/>
          </p:cNvSpPr>
          <p:nvPr>
            <p:ph type="body" idx="2"/>
          </p:nvPr>
        </p:nvSpPr>
        <p:spPr/>
        <p:txBody>
          <a:bodyPr/>
          <a:lstStyle/>
          <a:p>
            <a:pPr eaLnBrk="1" hangingPunct="1"/>
            <a:r>
              <a:rPr lang="fr-FR" altLang="fr-FR">
                <a:ea typeface="ＭＳ Ｐゴシック" panose="020B0600070205080204" pitchFamily="34" charset="-128"/>
              </a:rPr>
              <a:t>Avec le ralliement des catholiques au régime républicain et la montée des extrémistes anarchistes ou marxistes, les gouvernements centristes et modérés recherchent les alliances à droite.</a:t>
            </a:r>
          </a:p>
        </p:txBody>
      </p:sp>
      <p:pic>
        <p:nvPicPr>
          <p:cNvPr id="26627" name="Espace réservé du contenu 6" descr="800px-France_Chambre_des_deputes_1893.png">
            <a:extLst>
              <a:ext uri="{FF2B5EF4-FFF2-40B4-BE49-F238E27FC236}">
                <a16:creationId xmlns:a16="http://schemas.microsoft.com/office/drawing/2014/main" id="{FC7F05D9-5181-0B13-83EF-6A9D2422A29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9907" b="-19907"/>
          <a:stretch>
            <a:fillRect/>
          </a:stretch>
        </p:blip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30C257-E8C2-957F-F0BA-7C3F1FFF38E8}"/>
              </a:ext>
            </a:extLst>
          </p:cNvPr>
          <p:cNvSpPr>
            <a:spLocks noGrp="1"/>
          </p:cNvSpPr>
          <p:nvPr>
            <p:ph type="title"/>
          </p:nvPr>
        </p:nvSpPr>
        <p:spPr/>
        <p:txBody>
          <a:bodyPr>
            <a:normAutofit/>
          </a:bodyPr>
          <a:lstStyle/>
          <a:p>
            <a:pPr eaLnBrk="1" hangingPunct="1"/>
            <a:r>
              <a:rPr lang="fr-FR" altLang="fr-FR" sz="1800">
                <a:ea typeface="ＭＳ Ｐゴシック" panose="020B0600070205080204" pitchFamily="34" charset="-128"/>
              </a:rPr>
              <a:t>Couverture de l</a:t>
            </a:r>
            <a:r>
              <a:rPr lang="ja-JP" altLang="fr-FR" sz="1800">
                <a:ea typeface="ＭＳ Ｐゴシック" panose="020B0600070205080204" pitchFamily="34" charset="-128"/>
              </a:rPr>
              <a:t>’</a:t>
            </a:r>
            <a:r>
              <a:rPr lang="fr-FR" altLang="ja-JP" sz="1800">
                <a:ea typeface="ＭＳ Ｐゴシック" panose="020B0600070205080204" pitchFamily="34" charset="-128"/>
              </a:rPr>
              <a:t>Assiette au beurre de 1904</a:t>
            </a:r>
            <a:endParaRPr lang="fr-FR" altLang="fr-FR" sz="1800">
              <a:ea typeface="ＭＳ Ｐゴシック" panose="020B0600070205080204" pitchFamily="34" charset="-128"/>
            </a:endParaRPr>
          </a:p>
        </p:txBody>
      </p:sp>
      <p:sp>
        <p:nvSpPr>
          <p:cNvPr id="27650" name="Espace réservé du texte 6">
            <a:extLst>
              <a:ext uri="{FF2B5EF4-FFF2-40B4-BE49-F238E27FC236}">
                <a16:creationId xmlns:a16="http://schemas.microsoft.com/office/drawing/2014/main" id="{033545DF-008B-9C3F-0AFB-6AA434851135}"/>
              </a:ext>
            </a:extLst>
          </p:cNvPr>
          <p:cNvSpPr>
            <a:spLocks noGrp="1"/>
          </p:cNvSpPr>
          <p:nvPr>
            <p:ph type="body" idx="2"/>
          </p:nvPr>
        </p:nvSpPr>
        <p:spPr/>
        <p:txBody>
          <a:bodyPr/>
          <a:lstStyle/>
          <a:p>
            <a:pPr eaLnBrk="1" hangingPunct="1"/>
            <a:r>
              <a:rPr lang="fr-FR" altLang="fr-FR">
                <a:ea typeface="ＭＳ Ｐゴシック" panose="020B0600070205080204" pitchFamily="34" charset="-128"/>
              </a:rPr>
              <a:t>Un journal anarchiste qui paraît pendant 10 ans avant la 1</a:t>
            </a:r>
            <a:r>
              <a:rPr lang="fr-FR" altLang="fr-FR" baseline="30000">
                <a:ea typeface="ＭＳ Ｐゴシック" panose="020B0600070205080204" pitchFamily="34" charset="-128"/>
              </a:rPr>
              <a:t>ère</a:t>
            </a:r>
            <a:r>
              <a:rPr lang="fr-FR" altLang="fr-FR">
                <a:ea typeface="ＭＳ Ｐゴシック" panose="020B0600070205080204" pitchFamily="34" charset="-128"/>
              </a:rPr>
              <a:t> Guerre mondiale.</a:t>
            </a:r>
          </a:p>
          <a:p>
            <a:pPr eaLnBrk="1" hangingPunct="1"/>
            <a:r>
              <a:rPr lang="fr-FR" altLang="fr-FR">
                <a:ea typeface="ＭＳ Ｐゴシック" panose="020B0600070205080204" pitchFamily="34" charset="-128"/>
              </a:rPr>
              <a:t>Ni Dieu ni maître…</a:t>
            </a:r>
          </a:p>
        </p:txBody>
      </p:sp>
      <p:pic>
        <p:nvPicPr>
          <p:cNvPr id="27651" name="Espace réservé du contenu 4" descr="image033.jpg">
            <a:extLst>
              <a:ext uri="{FF2B5EF4-FFF2-40B4-BE49-F238E27FC236}">
                <a16:creationId xmlns:a16="http://schemas.microsoft.com/office/drawing/2014/main" id="{60DAF970-46C1-9F41-0079-D4CDDF759540}"/>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572" r="-19572"/>
          <a:stretch>
            <a:fillRect/>
          </a:stretch>
        </p:blip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re 1">
            <a:extLst>
              <a:ext uri="{FF2B5EF4-FFF2-40B4-BE49-F238E27FC236}">
                <a16:creationId xmlns:a16="http://schemas.microsoft.com/office/drawing/2014/main" id="{07E1D145-339B-FADC-80B3-3CC13C126547}"/>
              </a:ext>
            </a:extLst>
          </p:cNvPr>
          <p:cNvSpPr>
            <a:spLocks noGrp="1"/>
          </p:cNvSpPr>
          <p:nvPr>
            <p:ph type="title"/>
          </p:nvPr>
        </p:nvSpPr>
        <p:spPr/>
        <p:txBody>
          <a:bodyPr/>
          <a:lstStyle/>
          <a:p>
            <a:pPr eaLnBrk="1" hangingPunct="1"/>
            <a:r>
              <a:rPr lang="fr-FR" altLang="fr-FR">
                <a:ea typeface="ＭＳ Ｐゴシック" panose="020B0600070205080204" pitchFamily="34" charset="-128"/>
              </a:rPr>
              <a:t>Législatives de 1902</a:t>
            </a:r>
          </a:p>
        </p:txBody>
      </p:sp>
      <p:sp>
        <p:nvSpPr>
          <p:cNvPr id="28674" name="Espace réservé du texte 2">
            <a:extLst>
              <a:ext uri="{FF2B5EF4-FFF2-40B4-BE49-F238E27FC236}">
                <a16:creationId xmlns:a16="http://schemas.microsoft.com/office/drawing/2014/main" id="{DBE828DC-D1B7-A4E7-843D-97A30A45403B}"/>
              </a:ext>
            </a:extLst>
          </p:cNvPr>
          <p:cNvSpPr>
            <a:spLocks noGrp="1"/>
          </p:cNvSpPr>
          <p:nvPr>
            <p:ph type="body" idx="2"/>
          </p:nvPr>
        </p:nvSpPr>
        <p:spPr/>
        <p:txBody>
          <a:bodyPr/>
          <a:lstStyle/>
          <a:p>
            <a:pPr eaLnBrk="1" hangingPunct="1"/>
            <a:r>
              <a:rPr lang="fr-FR" altLang="fr-FR">
                <a:ea typeface="ＭＳ Ｐゴシック" panose="020B0600070205080204" pitchFamily="34" charset="-128"/>
              </a:rPr>
              <a:t>La république des radicaux</a:t>
            </a:r>
          </a:p>
        </p:txBody>
      </p:sp>
      <p:pic>
        <p:nvPicPr>
          <p:cNvPr id="28675" name="Espace réservé du contenu 6" descr="800px-France_Chambre_des_deputes_1902.png">
            <a:extLst>
              <a:ext uri="{FF2B5EF4-FFF2-40B4-BE49-F238E27FC236}">
                <a16:creationId xmlns:a16="http://schemas.microsoft.com/office/drawing/2014/main" id="{C7736523-CC30-C376-0892-800D629A02D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9907" b="-19907"/>
          <a:stretch>
            <a:fillRect/>
          </a:stretch>
        </p:blip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re 1">
            <a:extLst>
              <a:ext uri="{FF2B5EF4-FFF2-40B4-BE49-F238E27FC236}">
                <a16:creationId xmlns:a16="http://schemas.microsoft.com/office/drawing/2014/main" id="{B159B9F1-24D8-02DB-DBD4-FED3C47E185C}"/>
              </a:ext>
            </a:extLst>
          </p:cNvPr>
          <p:cNvSpPr>
            <a:spLocks noGrp="1"/>
          </p:cNvSpPr>
          <p:nvPr>
            <p:ph type="title"/>
          </p:nvPr>
        </p:nvSpPr>
        <p:spPr/>
        <p:txBody>
          <a:bodyPr/>
          <a:lstStyle/>
          <a:p>
            <a:pPr eaLnBrk="1" hangingPunct="1"/>
            <a:r>
              <a:rPr lang="fr-FR" altLang="fr-FR">
                <a:ea typeface="ＭＳ Ｐゴシック" panose="020B0600070205080204" pitchFamily="34" charset="-128"/>
              </a:rPr>
              <a:t>L</a:t>
            </a:r>
            <a:r>
              <a:rPr lang="ja-JP" altLang="fr-FR">
                <a:ea typeface="ＭＳ Ｐゴシック" panose="020B0600070205080204" pitchFamily="34" charset="-128"/>
              </a:rPr>
              <a:t>’</a:t>
            </a:r>
            <a:r>
              <a:rPr lang="fr-FR" altLang="ja-JP">
                <a:ea typeface="ＭＳ Ｐゴシック" panose="020B0600070205080204" pitchFamily="34" charset="-128"/>
              </a:rPr>
              <a:t>expulsion des congrégations</a:t>
            </a:r>
            <a:endParaRPr lang="fr-FR" altLang="fr-FR">
              <a:ea typeface="ＭＳ Ｐゴシック" panose="020B0600070205080204" pitchFamily="34" charset="-128"/>
            </a:endParaRPr>
          </a:p>
        </p:txBody>
      </p:sp>
      <p:sp>
        <p:nvSpPr>
          <p:cNvPr id="29698" name="Espace réservé du texte 2">
            <a:extLst>
              <a:ext uri="{FF2B5EF4-FFF2-40B4-BE49-F238E27FC236}">
                <a16:creationId xmlns:a16="http://schemas.microsoft.com/office/drawing/2014/main" id="{DEBDC618-0CE6-3A0D-03F3-E530761FD030}"/>
              </a:ext>
            </a:extLst>
          </p:cNvPr>
          <p:cNvSpPr>
            <a:spLocks noGrp="1"/>
          </p:cNvSpPr>
          <p:nvPr>
            <p:ph type="body" idx="2"/>
          </p:nvPr>
        </p:nvSpPr>
        <p:spPr/>
        <p:txBody>
          <a:bodyPr/>
          <a:lstStyle/>
          <a:p>
            <a:pPr eaLnBrk="1" hangingPunct="1"/>
            <a:r>
              <a:rPr lang="fr-FR" altLang="fr-FR">
                <a:ea typeface="ＭＳ Ｐゴシック" panose="020B0600070205080204" pitchFamily="34" charset="-128"/>
              </a:rPr>
              <a:t>L</a:t>
            </a:r>
            <a:r>
              <a:rPr lang="ja-JP" altLang="fr-FR">
                <a:ea typeface="ＭＳ Ｐゴシック" panose="020B0600070205080204" pitchFamily="34" charset="-128"/>
              </a:rPr>
              <a:t>’</a:t>
            </a:r>
            <a:r>
              <a:rPr lang="fr-FR" altLang="ja-JP">
                <a:ea typeface="ＭＳ Ｐゴシック" panose="020B0600070205080204" pitchFamily="34" charset="-128"/>
              </a:rPr>
              <a:t>application de la loi de 1903 amène l</a:t>
            </a:r>
            <a:r>
              <a:rPr lang="ja-JP" altLang="fr-FR">
                <a:ea typeface="ＭＳ Ｐゴシック" panose="020B0600070205080204" pitchFamily="34" charset="-128"/>
              </a:rPr>
              <a:t>’</a:t>
            </a:r>
            <a:r>
              <a:rPr lang="fr-FR" altLang="ja-JP">
                <a:ea typeface="ＭＳ Ｐゴシック" panose="020B0600070205080204" pitchFamily="34" charset="-128"/>
              </a:rPr>
              <a:t>Etat à expulser les congrégations religieuses et à confisquer les biens des églises. </a:t>
            </a:r>
            <a:endParaRPr lang="fr-FR" altLang="fr-FR">
              <a:ea typeface="ＭＳ Ｐゴシック" panose="020B0600070205080204" pitchFamily="34" charset="-128"/>
            </a:endParaRPr>
          </a:p>
        </p:txBody>
      </p:sp>
      <p:pic>
        <p:nvPicPr>
          <p:cNvPr id="29699" name="Espace réservé du contenu 4" descr="44_Nantes-Manifestation.86.jpg">
            <a:extLst>
              <a:ext uri="{FF2B5EF4-FFF2-40B4-BE49-F238E27FC236}">
                <a16:creationId xmlns:a16="http://schemas.microsoft.com/office/drawing/2014/main" id="{56B36DCD-9996-AF6F-46BF-FB0FF578864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31207" r="-31207"/>
          <a:stretch>
            <a:fillRect/>
          </a:stretch>
        </p:blip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re 1">
            <a:extLst>
              <a:ext uri="{FF2B5EF4-FFF2-40B4-BE49-F238E27FC236}">
                <a16:creationId xmlns:a16="http://schemas.microsoft.com/office/drawing/2014/main" id="{48DBD589-390F-1D24-C411-81F3BB0B7315}"/>
              </a:ext>
            </a:extLst>
          </p:cNvPr>
          <p:cNvSpPr>
            <a:spLocks noGrp="1"/>
          </p:cNvSpPr>
          <p:nvPr>
            <p:ph type="title"/>
          </p:nvPr>
        </p:nvSpPr>
        <p:spPr/>
        <p:txBody>
          <a:bodyPr/>
          <a:lstStyle/>
          <a:p>
            <a:pPr eaLnBrk="1" hangingPunct="1"/>
            <a:r>
              <a:rPr lang="fr-FR" altLang="fr-FR">
                <a:ea typeface="ＭＳ Ｐゴシック" panose="020B0600070205080204" pitchFamily="34" charset="-128"/>
              </a:rPr>
              <a:t>Les manifestations à Nantes</a:t>
            </a:r>
          </a:p>
        </p:txBody>
      </p:sp>
      <p:sp>
        <p:nvSpPr>
          <p:cNvPr id="30722" name="Espace réservé du texte 2">
            <a:extLst>
              <a:ext uri="{FF2B5EF4-FFF2-40B4-BE49-F238E27FC236}">
                <a16:creationId xmlns:a16="http://schemas.microsoft.com/office/drawing/2014/main" id="{72D21875-8A35-EC1E-2A91-B082EC363241}"/>
              </a:ext>
            </a:extLst>
          </p:cNvPr>
          <p:cNvSpPr>
            <a:spLocks noGrp="1"/>
          </p:cNvSpPr>
          <p:nvPr>
            <p:ph type="body" idx="2"/>
          </p:nvPr>
        </p:nvSpPr>
        <p:spPr/>
        <p:txBody>
          <a:bodyPr/>
          <a:lstStyle/>
          <a:p>
            <a:pPr eaLnBrk="1" hangingPunct="1"/>
            <a:r>
              <a:rPr lang="fr-FR" altLang="fr-FR">
                <a:ea typeface="ＭＳ Ｐゴシック" panose="020B0600070205080204" pitchFamily="34" charset="-128"/>
              </a:rPr>
              <a:t>14 juin 1903 : le procès des prémontrés entraîne une émeute et des bagarres entre socialistes et catholiques.</a:t>
            </a:r>
          </a:p>
        </p:txBody>
      </p:sp>
      <p:pic>
        <p:nvPicPr>
          <p:cNvPr id="30723" name="Espace réservé du contenu 4" descr="44_Nantes-Manifestation.99.jpg">
            <a:extLst>
              <a:ext uri="{FF2B5EF4-FFF2-40B4-BE49-F238E27FC236}">
                <a16:creationId xmlns:a16="http://schemas.microsoft.com/office/drawing/2014/main" id="{00265A06-C5D8-8F99-56A8-0B415BCA97E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4911" b="-24911"/>
          <a:stretch>
            <a:fillRect/>
          </a:stretch>
        </p:blip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re 1">
            <a:extLst>
              <a:ext uri="{FF2B5EF4-FFF2-40B4-BE49-F238E27FC236}">
                <a16:creationId xmlns:a16="http://schemas.microsoft.com/office/drawing/2014/main" id="{5B16CE53-CA83-1980-413A-D9FC860DA20A}"/>
              </a:ext>
            </a:extLst>
          </p:cNvPr>
          <p:cNvSpPr>
            <a:spLocks noGrp="1"/>
          </p:cNvSpPr>
          <p:nvPr>
            <p:ph type="title"/>
          </p:nvPr>
        </p:nvSpPr>
        <p:spPr/>
        <p:txBody>
          <a:bodyPr/>
          <a:lstStyle/>
          <a:p>
            <a:pPr eaLnBrk="1" hangingPunct="1"/>
            <a:r>
              <a:rPr lang="fr-FR" altLang="fr-FR">
                <a:ea typeface="ＭＳ Ｐゴシック" panose="020B0600070205080204" pitchFamily="34" charset="-128"/>
              </a:rPr>
              <a:t>L</a:t>
            </a:r>
            <a:r>
              <a:rPr lang="ja-JP" altLang="fr-FR">
                <a:ea typeface="ＭＳ Ｐゴシック" panose="020B0600070205080204" pitchFamily="34" charset="-128"/>
              </a:rPr>
              <a:t>’</a:t>
            </a:r>
            <a:r>
              <a:rPr lang="fr-FR" altLang="ja-JP">
                <a:ea typeface="ＭＳ Ｐゴシック" panose="020B0600070205080204" pitchFamily="34" charset="-128"/>
              </a:rPr>
              <a:t>affaire des fiches</a:t>
            </a:r>
            <a:endParaRPr lang="fr-FR" altLang="fr-FR">
              <a:ea typeface="ＭＳ Ｐゴシック" panose="020B0600070205080204" pitchFamily="34" charset="-128"/>
            </a:endParaRPr>
          </a:p>
        </p:txBody>
      </p:sp>
      <p:sp>
        <p:nvSpPr>
          <p:cNvPr id="31746" name="Espace réservé du texte 2">
            <a:extLst>
              <a:ext uri="{FF2B5EF4-FFF2-40B4-BE49-F238E27FC236}">
                <a16:creationId xmlns:a16="http://schemas.microsoft.com/office/drawing/2014/main" id="{099C392E-DCD9-2F86-C984-D928D64EB937}"/>
              </a:ext>
            </a:extLst>
          </p:cNvPr>
          <p:cNvSpPr>
            <a:spLocks noGrp="1"/>
          </p:cNvSpPr>
          <p:nvPr>
            <p:ph type="body" idx="2"/>
          </p:nvPr>
        </p:nvSpPr>
        <p:spPr/>
        <p:txBody>
          <a:bodyPr/>
          <a:lstStyle/>
          <a:p>
            <a:pPr eaLnBrk="1" hangingPunct="1"/>
            <a:r>
              <a:rPr lang="fr-FR" altLang="fr-FR">
                <a:ea typeface="ＭＳ Ｐゴシック" panose="020B0600070205080204" pitchFamily="34" charset="-128"/>
              </a:rPr>
              <a:t>Sous le ministère Combes, le secrétaire du Grand Orient de France détient les fiches des officiers de l</a:t>
            </a:r>
            <a:r>
              <a:rPr lang="ja-JP" altLang="fr-FR">
                <a:ea typeface="ＭＳ Ｐゴシック" panose="020B0600070205080204" pitchFamily="34" charset="-128"/>
              </a:rPr>
              <a:t>’</a:t>
            </a:r>
            <a:r>
              <a:rPr lang="fr-FR" altLang="ja-JP">
                <a:ea typeface="ＭＳ Ｐゴシック" panose="020B0600070205080204" pitchFamily="34" charset="-128"/>
              </a:rPr>
              <a:t>armée française. Ces renseignements portent sur leurs opinions politiques et religieuses. Caricature de la franc-maçonnerie affublée de casseroles sur la tête.</a:t>
            </a:r>
            <a:endParaRPr lang="fr-FR" altLang="fr-FR">
              <a:ea typeface="ＭＳ Ｐゴシック" panose="020B0600070205080204" pitchFamily="34" charset="-128"/>
            </a:endParaRPr>
          </a:p>
        </p:txBody>
      </p:sp>
      <p:pic>
        <p:nvPicPr>
          <p:cNvPr id="31747" name="Espace réservé du contenu 4" descr="casseroles.jpg">
            <a:extLst>
              <a:ext uri="{FF2B5EF4-FFF2-40B4-BE49-F238E27FC236}">
                <a16:creationId xmlns:a16="http://schemas.microsoft.com/office/drawing/2014/main" id="{2FB3A0E5-6B58-898F-18DB-9E659B97AAD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4432" b="-24432"/>
          <a:stretch>
            <a:fillRect/>
          </a:stretch>
        </p:blipFill>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TotalTime>
  <Words>882</Words>
  <Application>Microsoft Macintosh PowerPoint</Application>
  <PresentationFormat>Grand écran</PresentationFormat>
  <Paragraphs>43</Paragraphs>
  <Slides>24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24</vt:i4>
      </vt:variant>
    </vt:vector>
  </HeadingPairs>
  <TitlesOfParts>
    <vt:vector size="28" baseType="lpstr">
      <vt:lpstr>Arial</vt:lpstr>
      <vt:lpstr>Calibri</vt:lpstr>
      <vt:lpstr>Calibri Light</vt:lpstr>
      <vt:lpstr>Thème Office</vt:lpstr>
      <vt:lpstr>La mise en œuvre du projet républicain (1870-1914)</vt:lpstr>
      <vt:lpstr>Comment la 3ème République s’est-elle progressivement mise en place ?(1870-1885) </vt:lpstr>
      <vt:lpstr>Élections législatives de février 1871</vt:lpstr>
      <vt:lpstr>La Commune de Paris (18 mars -28 mai 1871)</vt:lpstr>
      <vt:lpstr>Adolphe Thiers (1797-1877)</vt:lpstr>
      <vt:lpstr>Henri V comte de Chambord (1820-1883)</vt:lpstr>
      <vt:lpstr>Les trois lois constitutionnelles de 1875</vt:lpstr>
      <vt:lpstr>Léon Gambetta (1838-1882)</vt:lpstr>
      <vt:lpstr>Élections législatives de 1876</vt:lpstr>
      <vt:lpstr>Le triomphe des Républicains aux législatives de 1877</vt:lpstr>
      <vt:lpstr>Comment la 3ème République parvient-elle à s’implanter malgré les oppositions ? (1885-1914) </vt:lpstr>
      <vt:lpstr>Jules Ferry (1832-1893)</vt:lpstr>
      <vt:lpstr>Toast d’Alger du cardinal Lavigerie (12 novembre 1890)</vt:lpstr>
      <vt:lpstr>Le ralliement des catholiques à la 3ème  République</vt:lpstr>
      <vt:lpstr>L’anticléricalisme, point de ralliement des Républicains</vt:lpstr>
      <vt:lpstr>Georges Boulanger (1837-1891)</vt:lpstr>
      <vt:lpstr>Assassinat du président Sadi Carnot en 1894</vt:lpstr>
      <vt:lpstr>Emile Combes (1835-1921)</vt:lpstr>
      <vt:lpstr>Elections législatives de 1893</vt:lpstr>
      <vt:lpstr>Couverture de l’Assiette au beurre de 1904</vt:lpstr>
      <vt:lpstr>Législatives de 1902</vt:lpstr>
      <vt:lpstr>L’expulsion des congrégations</vt:lpstr>
      <vt:lpstr>Les manifestations à Nantes</vt:lpstr>
      <vt:lpstr>L’affaire des fiches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mise en œuvre du projet républicain</dc:title>
  <dc:creator>sylvie Bernay</dc:creator>
  <cp:lastModifiedBy>sylvie Bernay</cp:lastModifiedBy>
  <cp:revision>3</cp:revision>
  <dcterms:created xsi:type="dcterms:W3CDTF">2023-01-20T11:16:36Z</dcterms:created>
  <dcterms:modified xsi:type="dcterms:W3CDTF">2023-01-20T15:44:26Z</dcterms:modified>
</cp:coreProperties>
</file>