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9" r:id="rId4"/>
    <p:sldId id="257" r:id="rId5"/>
    <p:sldId id="270" r:id="rId6"/>
    <p:sldId id="271" r:id="rId7"/>
    <p:sldId id="260" r:id="rId8"/>
    <p:sldId id="262" r:id="rId9"/>
    <p:sldId id="265" r:id="rId10"/>
    <p:sldId id="263" r:id="rId11"/>
    <p:sldId id="264" r:id="rId12"/>
    <p:sldId id="268" r:id="rId13"/>
    <p:sldId id="267" r:id="rId14"/>
    <p:sldId id="266" r:id="rId15"/>
    <p:sldId id="261" r:id="rId16"/>
    <p:sldId id="258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7B90BD-829F-B866-7E02-A1B0C65F1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87D308E-371A-0CF7-2729-90526E493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2B42D4-B97D-A769-0A16-7BB97F0EB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4CE4-51D4-4347-B3A0-7D55AC24BB9E}" type="datetimeFigureOut">
              <a:rPr lang="fr-FR" smtClean="0"/>
              <a:t>04/02/2023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95AF87-FFB1-DE16-1F61-24BB6A47A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038999-346F-49DF-F364-1BD1CF010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2D9B-FB40-574C-B7F7-D2BE1A76EB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3244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247FEF-F714-9761-4D82-1712A4C54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73A28F-E21F-7F78-729E-83269E868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71B02E-5926-0215-3EC9-911DC3C9A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4CE4-51D4-4347-B3A0-7D55AC24BB9E}" type="datetimeFigureOut">
              <a:rPr lang="fr-FR" smtClean="0"/>
              <a:t>04/02/2023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E49161-C408-CE7B-3B14-1D023E074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9BA0D4-5823-BEC3-9874-DC934E9A4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2D9B-FB40-574C-B7F7-D2BE1A76EB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2265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1B75D7-5AB5-8C4B-7F34-FAF777EA7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21AC43-21DD-3EB8-E33C-EA86FFCF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C22CDF-B6CC-1479-A9CA-E83A95FC6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4CE4-51D4-4347-B3A0-7D55AC24BB9E}" type="datetimeFigureOut">
              <a:rPr lang="fr-FR" smtClean="0"/>
              <a:t>04/02/2023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B5DA7D-2962-C63D-CC53-874402B8C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CAACDB-94A7-DD55-6E28-926AF395E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2D9B-FB40-574C-B7F7-D2BE1A76EB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0089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73509F-4241-22D9-4FA5-59F7673AF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C1303D-AEA9-794D-5F03-2CAB17332F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E89401-EB3B-4244-350C-BC97C4C4A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4DFF1B-429E-17B8-275B-862F467C7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4CE4-51D4-4347-B3A0-7D55AC24BB9E}" type="datetimeFigureOut">
              <a:rPr lang="fr-FR" smtClean="0"/>
              <a:t>04/02/2023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07CE325-BC91-0819-124A-F8167D8E5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D00D726-0826-68E9-A586-1E7F8507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2D9B-FB40-574C-B7F7-D2BE1A76EB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484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6D3A8E-A4B4-5CBB-D7B7-00B58A1BA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B8E3BAE-4FBB-C56F-6F67-15B861955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BD9145-04ED-522D-0BEF-CEAC76E380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E919536-AF3F-8FA2-0BF1-F7D0485038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92598A-4EBF-87DD-8737-755E6DFC70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54A080F-C2F8-249C-5C22-3A42ED8BF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4CE4-51D4-4347-B3A0-7D55AC24BB9E}" type="datetimeFigureOut">
              <a:rPr lang="fr-FR" smtClean="0"/>
              <a:t>04/02/2023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BA72CBC-C686-DB41-7D36-368A24D3A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0805F34-D677-CBED-1B19-D2F691EEB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2D9B-FB40-574C-B7F7-D2BE1A76EB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6478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6BD349-EA4E-7D43-5D25-A11AE8630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8A64EB1-7BB1-8703-AA22-55FA2F876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4CE4-51D4-4347-B3A0-7D55AC24BB9E}" type="datetimeFigureOut">
              <a:rPr lang="fr-FR" smtClean="0"/>
              <a:t>04/02/2023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79C343C-5D78-9F7C-CDEA-947B4B63A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6062FB1-5ADD-DE19-790B-49C1C9D97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2D9B-FB40-574C-B7F7-D2BE1A76EB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2696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3D3A41B-FFF1-402F-66AC-8825E2F78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4CE4-51D4-4347-B3A0-7D55AC24BB9E}" type="datetimeFigureOut">
              <a:rPr lang="fr-FR" smtClean="0"/>
              <a:t>04/02/2023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A5B2091-729D-F3AD-16A5-2046B139E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D0302E-DD7E-A841-0CD7-50942FEA7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2D9B-FB40-574C-B7F7-D2BE1A76EB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840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D5CA55-1B36-AED6-DDC2-8E4D7D10D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4365B9-7594-29F8-9271-A148F6AAA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0FB8060-181E-EDEB-B54D-57BBE1DDF8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370B58-2C5B-F40C-03EB-A50602947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4CE4-51D4-4347-B3A0-7D55AC24BB9E}" type="datetimeFigureOut">
              <a:rPr lang="fr-FR" smtClean="0"/>
              <a:t>04/02/2023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3AE3A9-DDAF-60DD-0388-F0F8EB64E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8E5676-23B4-E5D8-1CF9-12A5DEF25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2D9B-FB40-574C-B7F7-D2BE1A76EB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7694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56949A-E93C-4C65-2CDA-3CDF14EA8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257C11C-BCA9-8697-E5C8-D3092A0480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12916D6-DDF7-F301-C113-239B285B24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859CE8B-05F3-0567-57BA-2F5EF3EBA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4CE4-51D4-4347-B3A0-7D55AC24BB9E}" type="datetimeFigureOut">
              <a:rPr lang="fr-FR" smtClean="0"/>
              <a:t>04/02/2023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9A16734-EC53-809E-BE00-EB050873A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8C6BC7-D45A-C251-5288-68CABC719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2D9B-FB40-574C-B7F7-D2BE1A76EB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7632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2305C9-8216-867E-4BF3-C29198FA5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976AB5-3AEB-1EDF-E539-6F403B9E44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D3B01-26B2-0D93-7BFB-85F0693C9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4CE4-51D4-4347-B3A0-7D55AC24BB9E}" type="datetimeFigureOut">
              <a:rPr lang="fr-FR" smtClean="0"/>
              <a:t>04/02/2023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802C40-CABB-AFDB-BAD0-68F0D79C8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31A54D-3F67-EE67-BEAA-FE2F09EBC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2D9B-FB40-574C-B7F7-D2BE1A76EB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4402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C87B7C8-4609-2B7D-8817-642CD8DF5A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FD59B22-FCCE-FC10-1536-D23E537F4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C8D4A3-571A-A66E-EC87-8EF171694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4CE4-51D4-4347-B3A0-7D55AC24BB9E}" type="datetimeFigureOut">
              <a:rPr lang="fr-FR" smtClean="0"/>
              <a:t>04/02/2023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38EE09-B5B6-0DDF-31ED-4F5A3E172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90C8E0-3F1C-1D38-55BD-D15BA7215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2D9B-FB40-574C-B7F7-D2BE1A76EB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2427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85C5D24-03FB-EA8D-D4B1-04A4C5008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2C0595-7166-A623-C932-D21DBC1B2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C11C5C-FA37-5D57-ABA9-1892ED0715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B4CE4-51D4-4347-B3A0-7D55AC24BB9E}" type="datetimeFigureOut">
              <a:rPr lang="fr-FR" smtClean="0"/>
              <a:t>04/02/2023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DC4697-49CB-639B-CF22-E5255730E5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89361B-3D19-EAF4-839E-55F91FA50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32D9B-FB40-574C-B7F7-D2BE1A76EB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38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7522" y="450222"/>
            <a:ext cx="3902420" cy="4235636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D2F103D-90B2-0E9A-6A20-D8C4F8525C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127" y="932688"/>
            <a:ext cx="3361677" cy="3273552"/>
          </a:xfrm>
        </p:spPr>
        <p:txBody>
          <a:bodyPr anchor="ctr">
            <a:normAutofit/>
          </a:bodyPr>
          <a:lstStyle/>
          <a:p>
            <a:pPr algn="l"/>
            <a:r>
              <a:rPr lang="fr-FR" sz="3900">
                <a:solidFill>
                  <a:srgbClr val="FFFFFF"/>
                </a:solidFill>
              </a:rPr>
              <a:t>Les recompositions des espaces ruraux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7521" y="4843002"/>
            <a:ext cx="2391411" cy="1564776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3D27878-953D-2703-836B-8B39DD4B76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127" y="5113960"/>
            <a:ext cx="1830086" cy="1022860"/>
          </a:xfrm>
        </p:spPr>
        <p:txBody>
          <a:bodyPr anchor="ctr">
            <a:normAutofit/>
          </a:bodyPr>
          <a:lstStyle/>
          <a:p>
            <a:pPr algn="l"/>
            <a:r>
              <a:rPr lang="fr-FR" sz="1900">
                <a:solidFill>
                  <a:srgbClr val="FFFFFF"/>
                </a:solidFill>
              </a:rPr>
              <a:t>Chapitre 5</a:t>
            </a:r>
          </a:p>
        </p:txBody>
      </p:sp>
      <p:pic>
        <p:nvPicPr>
          <p:cNvPr id="5" name="Image 4" descr="Une image contenant herbe, extérieur, ciel, arbre&#10;&#10;Description générée automatiquement">
            <a:extLst>
              <a:ext uri="{FF2B5EF4-FFF2-40B4-BE49-F238E27FC236}">
                <a16:creationId xmlns:a16="http://schemas.microsoft.com/office/drawing/2014/main" id="{8A0460E5-679C-F7D0-92BD-7BABA8720D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89" r="2" b="2"/>
          <a:stretch/>
        </p:blipFill>
        <p:spPr>
          <a:xfrm>
            <a:off x="466344" y="450221"/>
            <a:ext cx="7205515" cy="5957557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4594" y="4843002"/>
            <a:ext cx="1351062" cy="1568472"/>
          </a:xfrm>
          <a:prstGeom prst="rect">
            <a:avLst/>
          </a:prstGeom>
          <a:solidFill>
            <a:srgbClr val="485E2E"/>
          </a:solidFill>
          <a:ln w="25400">
            <a:solidFill>
              <a:srgbClr val="485E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925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8" y="450221"/>
            <a:ext cx="11272742" cy="3918123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693806-2105-E3DE-7FB3-D4F3A8985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9" y="1097339"/>
            <a:ext cx="10011831" cy="26238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Quelles recompositions touchent les espaces ruraux 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E8F46F-D590-45CD-AF41-A04DC11D1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17136"/>
            <a:ext cx="2112264" cy="1892808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33989" y="4521269"/>
            <a:ext cx="6720830" cy="1877811"/>
          </a:xfrm>
          <a:prstGeom prst="rect">
            <a:avLst/>
          </a:prstGeom>
          <a:solidFill>
            <a:srgbClr val="7F7F7F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46EF44E-AEDB-C4A6-1DA0-C7C2AA015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6159" y="4843002"/>
            <a:ext cx="5760850" cy="123434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Première partie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4521270"/>
            <a:ext cx="2115455" cy="1890204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968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8" y="450221"/>
            <a:ext cx="8994357" cy="4343400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01F22-D172-BBAB-7BD2-449B6259C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9" y="1031353"/>
            <a:ext cx="7736255" cy="31811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A. La périurbanisation : un élément clé de la fragmentation urbaine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450221"/>
            <a:ext cx="2115455" cy="2102827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" y="4932939"/>
            <a:ext cx="11277601" cy="1466141"/>
          </a:xfrm>
          <a:prstGeom prst="rect">
            <a:avLst/>
          </a:prstGeom>
          <a:solidFill>
            <a:srgbClr val="7F7F7F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A8B1489-D266-F910-7078-A7AD7C2D9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0669" y="5184138"/>
            <a:ext cx="10008863" cy="963741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400" kern="120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280AB2-77A5-4CB7-AF7D-1795CA8DC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2728167"/>
            <a:ext cx="2115455" cy="2065454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443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5189F0D-51C0-76B7-FB40-108F7D95B2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2393" y="643466"/>
            <a:ext cx="438721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124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8" y="450221"/>
            <a:ext cx="11272742" cy="3918123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8AEF5E6-CC0F-7732-AF6D-E39AEE641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9" y="1097339"/>
            <a:ext cx="10011831" cy="26238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B. Les facteurs de cette évolution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E8F46F-D590-45CD-AF41-A04DC11D1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17136"/>
            <a:ext cx="2112264" cy="1892808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33989" y="4521269"/>
            <a:ext cx="6720830" cy="1877811"/>
          </a:xfrm>
          <a:prstGeom prst="rect">
            <a:avLst/>
          </a:prstGeom>
          <a:solidFill>
            <a:srgbClr val="7F7F7F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5E2C21F-AF7A-4EB5-AEE8-BB70C187D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6159" y="4843002"/>
            <a:ext cx="5760850" cy="123434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2600" kern="120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4521270"/>
            <a:ext cx="2115455" cy="1890204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042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1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3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6B638EA7-654A-FD6D-C0E1-9DB208B702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3886" y="643467"/>
            <a:ext cx="7684227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5893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8" y="450221"/>
            <a:ext cx="11272742" cy="3918123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A7AE9AF-79EB-46B6-35A6-D4FE1C9AF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9" y="1097339"/>
            <a:ext cx="10011831" cy="26238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Comment évolue l’agriculture dans les espaces ruraux ?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E8F46F-D590-45CD-AF41-A04DC11D1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17136"/>
            <a:ext cx="2112264" cy="1892808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33989" y="4521269"/>
            <a:ext cx="6720830" cy="1877811"/>
          </a:xfrm>
          <a:prstGeom prst="rect">
            <a:avLst/>
          </a:prstGeom>
          <a:solidFill>
            <a:srgbClr val="7F7F7F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B37872-7CAA-843C-1358-4395CD0F5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6159" y="4843002"/>
            <a:ext cx="5760850" cy="123434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Deuxième partie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4521270"/>
            <a:ext cx="2115455" cy="1890204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498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7522" y="450222"/>
            <a:ext cx="3902420" cy="4235636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26F62FD-914F-EB4C-17AB-C223B0208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127" y="932688"/>
            <a:ext cx="3361677" cy="327355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600">
                <a:solidFill>
                  <a:srgbClr val="FFFFFF"/>
                </a:solidFill>
              </a:rPr>
              <a:t>A. L’agriculture productiviste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7521" y="4843002"/>
            <a:ext cx="2391411" cy="1564776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Espace réservé du contenu 6" descr="Une image contenant herbe, ciel, extérieur, champ&#10;&#10;Description générée automatiquement">
            <a:extLst>
              <a:ext uri="{FF2B5EF4-FFF2-40B4-BE49-F238E27FC236}">
                <a16:creationId xmlns:a16="http://schemas.microsoft.com/office/drawing/2014/main" id="{D7749B1A-EF35-5183-0669-A86EC5DF03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953" r="11013" b="1"/>
          <a:stretch/>
        </p:blipFill>
        <p:spPr>
          <a:xfrm>
            <a:off x="466344" y="450221"/>
            <a:ext cx="7205515" cy="5957557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4594" y="4843002"/>
            <a:ext cx="1351062" cy="1568472"/>
          </a:xfrm>
          <a:prstGeom prst="rect">
            <a:avLst/>
          </a:prstGeom>
          <a:solidFill>
            <a:srgbClr val="4D2B20"/>
          </a:solidFill>
          <a:ln w="25400">
            <a:solidFill>
              <a:srgbClr val="4D2B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214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44EAA47-F9E3-9268-1E46-171316906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Culture intensive, culture extensive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A73CD7D-F24C-FE05-2FDB-B7BA0C4E4AF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/>
              <a:t>Intensif :</a:t>
            </a:r>
          </a:p>
          <a:p>
            <a:r>
              <a:rPr lang="fr-FR" dirty="0"/>
              <a:t>À haut rendement par unité de surface</a:t>
            </a:r>
          </a:p>
          <a:p>
            <a:r>
              <a:rPr lang="fr-FR" dirty="0"/>
              <a:t>Usage d’intrants (page 200)</a:t>
            </a:r>
          </a:p>
          <a:p>
            <a:r>
              <a:rPr lang="fr-FR" dirty="0"/>
              <a:t>Agrobusiness (page 201 doc 4)</a:t>
            </a:r>
          </a:p>
          <a:p>
            <a:r>
              <a:rPr lang="fr-FR" dirty="0"/>
              <a:t>Exemple page 202 : champ de tulipes aux Pays-Bas</a:t>
            </a:r>
          </a:p>
          <a:p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468AE05-5EC6-96F2-3D0D-9AC85EC627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b="1" dirty="0"/>
              <a:t>Extensif</a:t>
            </a:r>
          </a:p>
          <a:p>
            <a:r>
              <a:rPr lang="fr-FR" dirty="0"/>
              <a:t>Qui met à profit la fertilité naturelle du sol, sur de grandes surfaces (avec repos périodique de la terre, rendements assez faibles)</a:t>
            </a:r>
          </a:p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4322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448056"/>
            <a:ext cx="1920339" cy="2894124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3515821"/>
            <a:ext cx="1920338" cy="2883258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7DE3742-66D7-19E2-4454-A55043FA2D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527" b="2"/>
          <a:stretch/>
        </p:blipFill>
        <p:spPr>
          <a:xfrm>
            <a:off x="2551176" y="448056"/>
            <a:ext cx="9180576" cy="595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745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448056"/>
            <a:ext cx="1920339" cy="2894124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3515821"/>
            <a:ext cx="1920338" cy="2883258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405EACB-1AE2-2236-B76C-E8A3D35B1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7875" b="-1"/>
          <a:stretch/>
        </p:blipFill>
        <p:spPr>
          <a:xfrm>
            <a:off x="2551176" y="448056"/>
            <a:ext cx="9180576" cy="595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53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1DC8CDF-71F4-5CE5-C12A-6826180F2D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288881"/>
            <a:ext cx="10905066" cy="428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72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F40FBDA-CEB1-40F0-9AB9-BD9C402D7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Vue aérienne des champs de thé">
            <a:extLst>
              <a:ext uri="{FF2B5EF4-FFF2-40B4-BE49-F238E27FC236}">
                <a16:creationId xmlns:a16="http://schemas.microsoft.com/office/drawing/2014/main" id="{E450C716-FED4-473B-BBBB-F83AF6810F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344D4FE-ABEF-4230-9E4E-AD5782FC7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717A8E8-3EC4-4DE2-49E3-8A77BF7E1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2" y="1695576"/>
            <a:ext cx="8652938" cy="285719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000" dirty="0"/>
              <a:t>Plantation : exploitation </a:t>
            </a:r>
            <a:r>
              <a:rPr lang="en-US" sz="5000" dirty="0" err="1"/>
              <a:t>agricole</a:t>
            </a:r>
            <a:r>
              <a:rPr lang="en-US" sz="5000" dirty="0"/>
              <a:t> </a:t>
            </a:r>
            <a:r>
              <a:rPr lang="en-US" sz="5000" dirty="0" err="1"/>
              <a:t>pratiquant</a:t>
            </a:r>
            <a:r>
              <a:rPr lang="en-US" sz="5000" dirty="0"/>
              <a:t> la monoculture de </a:t>
            </a:r>
            <a:r>
              <a:rPr lang="en-US" sz="5000" dirty="0" err="1"/>
              <a:t>végétaux</a:t>
            </a:r>
            <a:r>
              <a:rPr lang="en-US" sz="5000" dirty="0"/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25F979-D3F9-4926-81B7-7ACCB31A5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17289983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7522" y="450222"/>
            <a:ext cx="3902420" cy="4235636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EFCC516-1DFB-71DE-8C2D-E3F16C9B6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127" y="932688"/>
            <a:ext cx="3361677" cy="327355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000">
                <a:solidFill>
                  <a:srgbClr val="FFFFFF"/>
                </a:solidFill>
              </a:rPr>
              <a:t>B. Les espaces de l’agriculture familiale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7521" y="4843002"/>
            <a:ext cx="2391411" cy="1564776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9" name="Espace réservé du contenu 8" descr="Une image contenant ciel, extérieur, herbe, saleté&#10;&#10;Description générée automatiquement">
            <a:extLst>
              <a:ext uri="{FF2B5EF4-FFF2-40B4-BE49-F238E27FC236}">
                <a16:creationId xmlns:a16="http://schemas.microsoft.com/office/drawing/2014/main" id="{3BC6977A-8B73-7615-3ED6-84475F2E0B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39" r="7552" b="2"/>
          <a:stretch/>
        </p:blipFill>
        <p:spPr>
          <a:xfrm>
            <a:off x="466344" y="450221"/>
            <a:ext cx="7205515" cy="5957557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4594" y="4843002"/>
            <a:ext cx="1351062" cy="1568472"/>
          </a:xfrm>
          <a:prstGeom prst="rect">
            <a:avLst/>
          </a:prstGeom>
          <a:solidFill>
            <a:srgbClr val="645338"/>
          </a:solidFill>
          <a:ln w="25400">
            <a:solidFill>
              <a:srgbClr val="645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391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8" y="450221"/>
            <a:ext cx="11272742" cy="3918123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A9BD087-906E-6CCF-AF2C-A6A47BD99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9" y="1097339"/>
            <a:ext cx="10011831" cy="26238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Quels sont les conflits et les fractures des espaces ruraux 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E8F46F-D590-45CD-AF41-A04DC11D1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17136"/>
            <a:ext cx="2112264" cy="1892808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33989" y="4521269"/>
            <a:ext cx="6720830" cy="1877811"/>
          </a:xfrm>
          <a:prstGeom prst="rect">
            <a:avLst/>
          </a:prstGeom>
          <a:solidFill>
            <a:srgbClr val="7F7F7F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BB3CAD7-1B24-1BBF-CD19-EFEB4B126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6159" y="4843002"/>
            <a:ext cx="5760850" cy="123434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Troisième partie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4521270"/>
            <a:ext cx="2115455" cy="1890204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438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F983CF8-5F8F-BDB1-E641-DACFBE9CB6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1812" y="643466"/>
            <a:ext cx="9208376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5609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142</Words>
  <Application>Microsoft Macintosh PowerPoint</Application>
  <PresentationFormat>Grand écran</PresentationFormat>
  <Paragraphs>22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Thème Office</vt:lpstr>
      <vt:lpstr>Les recompositions des espaces ruraux</vt:lpstr>
      <vt:lpstr>Quelles recompositions touchent les espaces ruraux ?</vt:lpstr>
      <vt:lpstr>A. La périurbanisation : un élément clé de la fragmentation urbaine</vt:lpstr>
      <vt:lpstr>Présentation PowerPoint</vt:lpstr>
      <vt:lpstr>B. Les facteurs de cette évolution</vt:lpstr>
      <vt:lpstr>Présentation PowerPoint</vt:lpstr>
      <vt:lpstr>Comment évolue l’agriculture dans les espaces ruraux ? </vt:lpstr>
      <vt:lpstr>A. L’agriculture productiviste </vt:lpstr>
      <vt:lpstr>Culture intensive, culture extensive</vt:lpstr>
      <vt:lpstr>Présentation PowerPoint</vt:lpstr>
      <vt:lpstr>Présentation PowerPoint</vt:lpstr>
      <vt:lpstr>Présentation PowerPoint</vt:lpstr>
      <vt:lpstr>Plantation : exploitation agricole pratiquant la monoculture de végétaux </vt:lpstr>
      <vt:lpstr>B. Les espaces de l’agriculture familiale</vt:lpstr>
      <vt:lpstr>Quels sont les conflits et les fractures des espaces ruraux ?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recompositions des espaces ruraux</dc:title>
  <dc:creator>sylvie Bernay</dc:creator>
  <cp:lastModifiedBy>sylvie Bernay</cp:lastModifiedBy>
  <cp:revision>7</cp:revision>
  <dcterms:created xsi:type="dcterms:W3CDTF">2023-02-03T16:22:48Z</dcterms:created>
  <dcterms:modified xsi:type="dcterms:W3CDTF">2023-02-04T15:21:55Z</dcterms:modified>
</cp:coreProperties>
</file>