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11" r:id="rId3"/>
    <p:sldId id="310" r:id="rId4"/>
    <p:sldId id="257" r:id="rId5"/>
    <p:sldId id="295" r:id="rId6"/>
    <p:sldId id="259" r:id="rId7"/>
    <p:sldId id="260" r:id="rId8"/>
    <p:sldId id="313" r:id="rId9"/>
    <p:sldId id="312" r:id="rId10"/>
    <p:sldId id="314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3746D9-661B-3140-AAE5-91719E93AA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09C3E88-A3A2-7D44-9962-60C25C67D4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795E91-675B-484F-B580-B30241885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3CE8-EEDE-5A42-A587-CDB1777149F3}" type="datetimeFigureOut">
              <a:rPr lang="fr-FR" smtClean="0"/>
              <a:t>23/08/2022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68F913-5D11-3141-A26E-8C01C0F70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8A0E88-30AB-724D-BE03-3185A3B76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DA1E-D253-5C4F-A9D2-512B9C9DF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8914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FAA246-092B-7245-AA25-4240371DB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7D8EA0-B192-F643-AF23-DE681748D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15F8AE-FBCF-8041-BC26-12434EC8B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3CE8-EEDE-5A42-A587-CDB1777149F3}" type="datetimeFigureOut">
              <a:rPr lang="fr-FR" smtClean="0"/>
              <a:t>23/08/2022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AF28F4-5A97-A64B-8594-CAF2115B7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77E6DC-51DC-E74D-8A44-5C66CE678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DA1E-D253-5C4F-A9D2-512B9C9DF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257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0817ED-E916-7742-8C91-683D0A86B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8864342-3983-B24E-984D-AECA4D571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0C9495-2F3D-5B4F-9802-1913F269B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3CE8-EEDE-5A42-A587-CDB1777149F3}" type="datetimeFigureOut">
              <a:rPr lang="fr-FR" smtClean="0"/>
              <a:t>23/08/2022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BF8DC4-EC49-BA45-B9B0-620516840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9FBD8B-9D38-7842-B914-2251B5223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DA1E-D253-5C4F-A9D2-512B9C9DF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480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D6DE14-0469-9A4B-8095-4022546C8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113D54-0092-AF48-A6B6-C8697A9FEE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E588001-ECBD-4246-AD06-8E185017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408CD0-DB27-394E-AABF-3CB806A49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3CE8-EEDE-5A42-A587-CDB1777149F3}" type="datetimeFigureOut">
              <a:rPr lang="fr-FR" smtClean="0"/>
              <a:t>23/08/2022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81F08B-8EBF-1B45-A933-80548E396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5B6F54-D934-D149-B342-79FFB8A08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DA1E-D253-5C4F-A9D2-512B9C9DF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270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49C0B7-2425-C042-8E8C-D7FF1BD76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5B69D16-DE50-244B-850C-34C71986C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45EB191-41E7-8246-9ABE-51661832EB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5629811-07A4-794C-A2AB-1E56B348DF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81BF396-0FCE-5241-A379-09F70E6066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7D6A9BD-BE3E-AB4E-9F02-A09D39459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3CE8-EEDE-5A42-A587-CDB1777149F3}" type="datetimeFigureOut">
              <a:rPr lang="fr-FR" smtClean="0"/>
              <a:t>23/08/2022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1054954-0A48-7747-A4E3-01131A7FC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FFDF8D6-866A-DD47-84E1-6D1FB8622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DA1E-D253-5C4F-A9D2-512B9C9DF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9139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85A0CC-EC78-6348-8A98-4173E6F7F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207B9A-9640-374C-80A8-C7C3FF7A2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3CE8-EEDE-5A42-A587-CDB1777149F3}" type="datetimeFigureOut">
              <a:rPr lang="fr-FR" smtClean="0"/>
              <a:t>23/08/2022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70043E4-5703-3E4B-BB50-FF55965FA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82BC96-F911-5C46-A708-26B6F105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DA1E-D253-5C4F-A9D2-512B9C9DF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3525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A018BB6-B28F-854B-B3C9-EF5D81AA8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3CE8-EEDE-5A42-A587-CDB1777149F3}" type="datetimeFigureOut">
              <a:rPr lang="fr-FR" smtClean="0"/>
              <a:t>23/08/2022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3CC3D50-EBD9-7344-B0F4-5FD06082E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FFBE48-07A9-EF46-A911-E9CB38FDC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DA1E-D253-5C4F-A9D2-512B9C9DF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0942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E30B89-55A4-8E40-8062-3890B669B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3EF010-D9E2-DB42-81E8-FB3D5BEC1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F8177CB-2D5A-D449-A9F8-24EE94279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4276C85-2840-EF4E-ABEA-38E32E3D1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3CE8-EEDE-5A42-A587-CDB1777149F3}" type="datetimeFigureOut">
              <a:rPr lang="fr-FR" smtClean="0"/>
              <a:t>23/08/2022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61B5D95-5886-4F4C-A797-0C3A9CCBA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11FBDD-8DB2-B94E-ACE6-8C69E67B9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DA1E-D253-5C4F-A9D2-512B9C9DF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567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1BBFA1-51F8-D74A-9FB4-D559AA070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3E2437E-DB57-344A-9BA8-A0058619CD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B2FC7C-AEB2-5843-B639-B1C3155B28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1CC0BAF-61A3-F847-9AD0-D0D52352B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3CE8-EEDE-5A42-A587-CDB1777149F3}" type="datetimeFigureOut">
              <a:rPr lang="fr-FR" smtClean="0"/>
              <a:t>23/08/2022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F3CE45-96DD-C04F-9A84-EE99FA41D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3C78E55-CDC1-B64F-A704-1360DAE84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DA1E-D253-5C4F-A9D2-512B9C9DF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9690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0728DD-757A-6D4B-89E7-C166D5A07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3402D9-96A9-7844-8602-678D81113D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D53DD9-DCEE-CE4A-B4B7-472302438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3CE8-EEDE-5A42-A587-CDB1777149F3}" type="datetimeFigureOut">
              <a:rPr lang="fr-FR" smtClean="0"/>
              <a:t>23/08/2022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15DB462-F599-B845-8B8E-1207AE5B3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E3FDCE-BC21-9042-B4CB-8B1F9E895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DA1E-D253-5C4F-A9D2-512B9C9DF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2888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1AB3BBE-7170-4F41-A0FD-1B8510541F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E575AB9-AC45-A04E-8B81-FCCA7E1913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9B89EC-8D77-0B4F-A575-88A7B5F70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3CE8-EEDE-5A42-A587-CDB1777149F3}" type="datetimeFigureOut">
              <a:rPr lang="fr-FR" smtClean="0"/>
              <a:t>23/08/2022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1AFF56-5B73-8C44-A2D6-A8D2C4A05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2F2775-1904-4949-BF7F-58DCE5155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DA1E-D253-5C4F-A9D2-512B9C9DF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89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F739CBF-80A2-4949-A308-5459D4915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10283D-BCDF-C24B-B2DA-DC30EED3B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749967-3975-3649-9ABB-800BF8823E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23CE8-EEDE-5A42-A587-CDB1777149F3}" type="datetimeFigureOut">
              <a:rPr lang="fr-FR" smtClean="0"/>
              <a:t>23/08/2022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CE4268-EC41-094D-8152-5C35888D8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44B504-A370-814D-B078-D6CF88FCB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9DA1E-D253-5C4F-A9D2-512B9C9DF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7331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8A77A8E-A635-D740-A96A-3FD75497C6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7" b="4324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A8AC61E-E041-7A41-8804-CE07E83042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228" y="743447"/>
            <a:ext cx="397338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fr-FR" sz="4000"/>
              <a:t>L’industrialisation et l’accélération des transformations économiques et sociales en France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7DE76E8-B1AA-9B4E-AD14-23C245BD08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229" y="4629234"/>
            <a:ext cx="3973386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fr-FR"/>
              <a:t>Chapitre 4</a:t>
            </a:r>
          </a:p>
          <a:p>
            <a:pPr algn="l"/>
            <a:r>
              <a:rPr lang="fr-FR"/>
              <a:t>1848-1870</a:t>
            </a:r>
          </a:p>
        </p:txBody>
      </p:sp>
    </p:spTree>
    <p:extLst>
      <p:ext uri="{BB962C8B-B14F-4D97-AF65-F5344CB8AC3E}">
        <p14:creationId xmlns:p14="http://schemas.microsoft.com/office/powerpoint/2010/main" val="3191355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D7C8715-DBAF-A443-9B16-14C0553AF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293338"/>
            <a:ext cx="9144000" cy="32745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1. Les transformations économiques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F87CE8E-FFBB-3048-9D6D-47E3D1460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5514052"/>
            <a:ext cx="9144000" cy="6519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1848-1870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016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38F7F3F-D078-A046-86A4-51AC3995C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pic>
        <p:nvPicPr>
          <p:cNvPr id="27651" name="Espace réservé du contenu 5" descr="IMG_1459.jpg">
            <a:extLst>
              <a:ext uri="{FF2B5EF4-FFF2-40B4-BE49-F238E27FC236}">
                <a16:creationId xmlns:a16="http://schemas.microsoft.com/office/drawing/2014/main" id="{ADAD7989-6E02-334C-8ED7-219DAE5F0E56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818" b="-6818"/>
          <a:stretch>
            <a:fillRect/>
          </a:stretch>
        </p:blipFill>
        <p:spPr>
          <a:xfrm>
            <a:off x="1825625" y="1527175"/>
            <a:ext cx="8504238" cy="4572000"/>
          </a:xfrm>
        </p:spPr>
      </p:pic>
    </p:spTree>
    <p:extLst>
      <p:ext uri="{BB962C8B-B14F-4D97-AF65-F5344CB8AC3E}">
        <p14:creationId xmlns:p14="http://schemas.microsoft.com/office/powerpoint/2010/main" val="3327587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99F533-6084-144D-983F-9DBCAFC1F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fr-FR" altLang="fr-FR" sz="3000" dirty="0">
                <a:solidFill>
                  <a:srgbClr val="7B9899"/>
                </a:solidFill>
                <a:ea typeface="ＭＳ Ｐゴシック" panose="020B0600070205080204" pitchFamily="34" charset="-128"/>
              </a:rPr>
              <a:t>De la première à la seconde révolution industrielle 1850-1880</a:t>
            </a:r>
          </a:p>
        </p:txBody>
      </p:sp>
      <p:pic>
        <p:nvPicPr>
          <p:cNvPr id="28675" name="Espace réservé du contenu 3" descr="Europe1850.gif">
            <a:extLst>
              <a:ext uri="{FF2B5EF4-FFF2-40B4-BE49-F238E27FC236}">
                <a16:creationId xmlns:a16="http://schemas.microsoft.com/office/drawing/2014/main" id="{FAAF0AC7-114B-5F4F-985C-61DB8948A47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216" r="-17216"/>
          <a:stretch>
            <a:fillRect/>
          </a:stretch>
        </p:blipFill>
        <p:spPr>
          <a:xfrm>
            <a:off x="1825625" y="1527175"/>
            <a:ext cx="8504238" cy="4572000"/>
          </a:xfrm>
        </p:spPr>
      </p:pic>
    </p:spTree>
    <p:extLst>
      <p:ext uri="{BB962C8B-B14F-4D97-AF65-F5344CB8AC3E}">
        <p14:creationId xmlns:p14="http://schemas.microsoft.com/office/powerpoint/2010/main" val="2598752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46D91422-A84A-D847-A872-8EFD155AC467}"/>
              </a:ext>
            </a:extLst>
          </p:cNvPr>
          <p:cNvGraphicFramePr>
            <a:graphicFrameLocks noGrp="1"/>
          </p:cNvGraphicFramePr>
          <p:nvPr>
            <p:ph sz="quarter" idx="4294967295"/>
          </p:nvPr>
        </p:nvGraphicFramePr>
        <p:xfrm>
          <a:off x="1643064" y="177801"/>
          <a:ext cx="8504237" cy="7654925"/>
        </p:xfrm>
        <a:graphic>
          <a:graphicData uri="http://schemas.openxmlformats.org/drawingml/2006/table">
            <a:tbl>
              <a:tblPr/>
              <a:tblGrid>
                <a:gridCol w="1700212">
                  <a:extLst>
                    <a:ext uri="{9D8B030D-6E8A-4147-A177-3AD203B41FA5}">
                      <a16:colId xmlns:a16="http://schemas.microsoft.com/office/drawing/2014/main" val="1828633216"/>
                    </a:ext>
                  </a:extLst>
                </a:gridCol>
                <a:gridCol w="1701800">
                  <a:extLst>
                    <a:ext uri="{9D8B030D-6E8A-4147-A177-3AD203B41FA5}">
                      <a16:colId xmlns:a16="http://schemas.microsoft.com/office/drawing/2014/main" val="3333404615"/>
                    </a:ext>
                  </a:extLst>
                </a:gridCol>
                <a:gridCol w="1700213">
                  <a:extLst>
                    <a:ext uri="{9D8B030D-6E8A-4147-A177-3AD203B41FA5}">
                      <a16:colId xmlns:a16="http://schemas.microsoft.com/office/drawing/2014/main" val="424417629"/>
                    </a:ext>
                  </a:extLst>
                </a:gridCol>
                <a:gridCol w="1701800">
                  <a:extLst>
                    <a:ext uri="{9D8B030D-6E8A-4147-A177-3AD203B41FA5}">
                      <a16:colId xmlns:a16="http://schemas.microsoft.com/office/drawing/2014/main" val="2324299662"/>
                    </a:ext>
                  </a:extLst>
                </a:gridCol>
                <a:gridCol w="1700212">
                  <a:extLst>
                    <a:ext uri="{9D8B030D-6E8A-4147-A177-3AD203B41FA5}">
                      <a16:colId xmlns:a16="http://schemas.microsoft.com/office/drawing/2014/main" val="584218239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Grande Bretagne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France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Allemagne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États-Unis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89166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Filés de coton (millions de livres)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6943144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1850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588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288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2852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1870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220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669444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Houille (millions de tonnes)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7233759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1850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6,7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349210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1870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447749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Fonte ( milliers de tonnes)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523389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1840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350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993809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1860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3800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165570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Acier (milliers de tonnes)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510491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1840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0,6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0,24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031842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1880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3,7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40962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Machines installées (puissance en milliers de CV)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599726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1840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350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189548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1870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336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775438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Chemin de fer ( en milliers de Km construits)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525995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1850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10,5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79611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1870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24,5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17,5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19,5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0157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7739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re 1">
            <a:extLst>
              <a:ext uri="{FF2B5EF4-FFF2-40B4-BE49-F238E27FC236}">
                <a16:creationId xmlns:a16="http://schemas.microsoft.com/office/drawing/2014/main" id="{C0F5165F-7452-794B-AD44-5DAEF8F28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>
                <a:solidFill>
                  <a:srgbClr val="7B9899"/>
                </a:solidFill>
                <a:ea typeface="ＭＳ Ｐゴシック" panose="020B0600070205080204" pitchFamily="34" charset="-128"/>
              </a:rPr>
              <a:t>Les chemins de fer en Europe en 1850</a:t>
            </a:r>
          </a:p>
        </p:txBody>
      </p:sp>
      <p:pic>
        <p:nvPicPr>
          <p:cNvPr id="30723" name="Espace réservé du contenu 3" descr="chfer_1850.jpg">
            <a:extLst>
              <a:ext uri="{FF2B5EF4-FFF2-40B4-BE49-F238E27FC236}">
                <a16:creationId xmlns:a16="http://schemas.microsoft.com/office/drawing/2014/main" id="{E36A46E8-0026-1C4B-8E60-6FF3A6304F1C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67" r="-14867"/>
          <a:stretch>
            <a:fillRect/>
          </a:stretch>
        </p:blipFill>
        <p:spPr>
          <a:xfrm>
            <a:off x="1825625" y="1527175"/>
            <a:ext cx="8504238" cy="4572000"/>
          </a:xfrm>
        </p:spPr>
      </p:pic>
    </p:spTree>
    <p:extLst>
      <p:ext uri="{BB962C8B-B14F-4D97-AF65-F5344CB8AC3E}">
        <p14:creationId xmlns:p14="http://schemas.microsoft.com/office/powerpoint/2010/main" val="3412747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1">
            <a:extLst>
              <a:ext uri="{FF2B5EF4-FFF2-40B4-BE49-F238E27FC236}">
                <a16:creationId xmlns:a16="http://schemas.microsoft.com/office/drawing/2014/main" id="{E7E63C11-3330-5647-9520-3EF419C6C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>
                <a:solidFill>
                  <a:srgbClr val="7B9899"/>
                </a:solidFill>
                <a:ea typeface="ＭＳ Ｐゴシック" panose="020B0600070205080204" pitchFamily="34" charset="-128"/>
              </a:rPr>
              <a:t>Les chemins de fer en Europe en 1880</a:t>
            </a:r>
          </a:p>
        </p:txBody>
      </p:sp>
      <p:pic>
        <p:nvPicPr>
          <p:cNvPr id="32771" name="Espace réservé du contenu 3" descr="chfer_1880.jpg">
            <a:extLst>
              <a:ext uri="{FF2B5EF4-FFF2-40B4-BE49-F238E27FC236}">
                <a16:creationId xmlns:a16="http://schemas.microsoft.com/office/drawing/2014/main" id="{3E8E1863-B258-4841-9163-5618037F62C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945" r="-47945"/>
          <a:stretch>
            <a:fillRect/>
          </a:stretch>
        </p:blipFill>
        <p:spPr>
          <a:xfrm>
            <a:off x="1825625" y="1527175"/>
            <a:ext cx="8504238" cy="4572000"/>
          </a:xfrm>
        </p:spPr>
      </p:pic>
    </p:spTree>
    <p:extLst>
      <p:ext uri="{BB962C8B-B14F-4D97-AF65-F5344CB8AC3E}">
        <p14:creationId xmlns:p14="http://schemas.microsoft.com/office/powerpoint/2010/main" val="2617385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9DB37CE-3AE1-754D-9063-48FE627554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919" b="12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F239F12-1C5D-D844-96AB-EAD0E50EF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L’exposition universelle de 1855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5609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06E6B68-6A3B-DD45-96A6-BFA57A7AF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293338"/>
            <a:ext cx="9144000" cy="32745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2. Les transformations sociales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3BA10A1-B4BC-2F49-A438-3DE3916E0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5514052"/>
            <a:ext cx="9144000" cy="6519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1848-1870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809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1">
            <a:extLst>
              <a:ext uri="{FF2B5EF4-FFF2-40B4-BE49-F238E27FC236}">
                <a16:creationId xmlns:a16="http://schemas.microsoft.com/office/drawing/2014/main" id="{8537B233-9CDD-4A90-AABB-A8963DEE4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200B692-B6A8-AA44-AC01-5B214C05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18457"/>
            <a:ext cx="3322317" cy="297587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L’Angelus, tableau de Jean-François Millet, 1858-1859  </a:t>
            </a:r>
          </a:p>
        </p:txBody>
      </p:sp>
      <p:cxnSp>
        <p:nvCxnSpPr>
          <p:cNvPr id="33" name="Straight Connector 23">
            <a:extLst>
              <a:ext uri="{FF2B5EF4-FFF2-40B4-BE49-F238E27FC236}">
                <a16:creationId xmlns:a16="http://schemas.microsoft.com/office/drawing/2014/main" id="{040575EE-C594-4566-BC00-663004E52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63566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6A58C4AE-2F95-2B4F-BE35-223E7B5E18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301" r="9637" b="2"/>
          <a:stretch/>
        </p:blipFill>
        <p:spPr>
          <a:xfrm>
            <a:off x="5629704" y="566916"/>
            <a:ext cx="5866495" cy="572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2304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172</Words>
  <Application>Microsoft Macintosh PowerPoint</Application>
  <PresentationFormat>Grand écran</PresentationFormat>
  <Paragraphs>82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Georgia</vt:lpstr>
      <vt:lpstr>Tw Cen MT</vt:lpstr>
      <vt:lpstr>Thème Office</vt:lpstr>
      <vt:lpstr>L’industrialisation et l’accélération des transformations économiques et sociales en France</vt:lpstr>
      <vt:lpstr>1. Les transformations économiques</vt:lpstr>
      <vt:lpstr>Présentation PowerPoint</vt:lpstr>
      <vt:lpstr>De la première à la seconde révolution industrielle 1850-1880</vt:lpstr>
      <vt:lpstr>Présentation PowerPoint</vt:lpstr>
      <vt:lpstr>Les chemins de fer en Europe en 1850</vt:lpstr>
      <vt:lpstr>Les chemins de fer en Europe en 1880</vt:lpstr>
      <vt:lpstr>L’exposition universelle de 1855</vt:lpstr>
      <vt:lpstr>2. Les transformations sociales</vt:lpstr>
      <vt:lpstr>L’Angelus, tableau de Jean-François Millet, 1858-1859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L’industrialisation et l’accélération des transformations économiques et sociales en France</dc:title>
  <dc:creator>sylvie Bernay</dc:creator>
  <cp:lastModifiedBy>sylvie Bernay</cp:lastModifiedBy>
  <cp:revision>2</cp:revision>
  <dcterms:created xsi:type="dcterms:W3CDTF">2022-08-23T16:22:38Z</dcterms:created>
  <dcterms:modified xsi:type="dcterms:W3CDTF">2022-08-23T16:48:01Z</dcterms:modified>
</cp:coreProperties>
</file>