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0" r:id="rId3"/>
    <p:sldId id="271" r:id="rId4"/>
    <p:sldId id="262" r:id="rId5"/>
    <p:sldId id="259" r:id="rId6"/>
    <p:sldId id="258" r:id="rId7"/>
    <p:sldId id="260" r:id="rId8"/>
    <p:sldId id="261" r:id="rId9"/>
    <p:sldId id="263" r:id="rId10"/>
    <p:sldId id="264" r:id="rId11"/>
    <p:sldId id="265" r:id="rId12"/>
    <p:sldId id="266" r:id="rId13"/>
    <p:sldId id="275" r:id="rId14"/>
    <p:sldId id="267" r:id="rId15"/>
    <p:sldId id="268" r:id="rId16"/>
    <p:sldId id="274" r:id="rId17"/>
    <p:sldId id="273" r:id="rId18"/>
    <p:sldId id="272" r:id="rId19"/>
    <p:sldId id="269" r:id="rId20"/>
    <p:sldId id="276" r:id="rId21"/>
    <p:sldId id="277" r:id="rId22"/>
    <p:sldId id="278" r:id="rId23"/>
    <p:sldId id="279" r:id="rId2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43"/>
    <p:restoredTop sz="94694"/>
  </p:normalViewPr>
  <p:slideViewPr>
    <p:cSldViewPr snapToGrid="0" snapToObjects="1">
      <p:cViewPr varScale="1">
        <p:scale>
          <a:sx n="104" d="100"/>
          <a:sy n="104" d="100"/>
        </p:scale>
        <p:origin x="232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E0A902-D2C0-5542-A25D-26A60768BD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87AE382-6CA7-3745-888B-422CF9FC8C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FE94B02-744F-4449-A95A-BBD24E0B0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0C67B-4634-AD45-88D4-A0782791CA57}" type="datetimeFigureOut">
              <a:rPr lang="fr-FR" smtClean="0"/>
              <a:t>13/12/2022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A6A62D9-9793-B44C-BCC2-5DCC64616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14DDAEA-1F51-9244-8833-6376D6E77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77927-FAB5-924B-8E03-78E71A7D77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5059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CB0905-A2CC-7C47-8F65-8BCB6B8E5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80166FE-3B8D-E645-9269-E7B12722CD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79DFE66-E508-9845-8B3C-B1C1AEB91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0C67B-4634-AD45-88D4-A0782791CA57}" type="datetimeFigureOut">
              <a:rPr lang="fr-FR" smtClean="0"/>
              <a:t>13/12/2022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DE70A0C-9CBA-AE4C-9128-18DD53F2B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8E41E7A-2023-304B-8A91-D7222338C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77927-FAB5-924B-8E03-78E71A7D77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4873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5F95FE-E299-C94E-92F8-7E86B6F46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25B338D-E1C8-324D-BEBA-E650A8FCDF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7AEF4C4-2648-B04A-92BC-202E01D222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0C67B-4634-AD45-88D4-A0782791CA57}" type="datetimeFigureOut">
              <a:rPr lang="fr-FR" smtClean="0"/>
              <a:t>13/12/2022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D981131-1E44-554F-8B77-42401E7CB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E88AFE7-359F-F14D-8AD7-DFA0B6691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77927-FAB5-924B-8E03-78E71A7D77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4235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BA5737-268A-564C-BE15-CA5EDA54B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F54192A-7F15-EB45-882A-68C733A2EE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908F7B2-8F03-824E-9583-2FCA782CAB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170D6FC-52C2-5D4F-ADAF-8B2D6ABCB4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0C67B-4634-AD45-88D4-A0782791CA57}" type="datetimeFigureOut">
              <a:rPr lang="fr-FR" smtClean="0"/>
              <a:t>13/12/2022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B696E65-13DA-2345-B17B-C493ADD60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770441A-8C41-C54C-A1F7-7FFC629CF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77927-FAB5-924B-8E03-78E71A7D77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8942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72A611-4F3B-CD4F-9916-5A630870C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6BD90B4-85C6-7741-9B67-BB136767E9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9643D3D-A598-3347-8D33-1F8E5F9CEB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7C8F506-82DA-5A41-B3D7-4D22098FE8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F934182-8C8D-5D4F-B11B-C212ADB0D7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FA46E617-FBC9-A84B-BFC1-BA61E5076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0C67B-4634-AD45-88D4-A0782791CA57}" type="datetimeFigureOut">
              <a:rPr lang="fr-FR" smtClean="0"/>
              <a:t>13/12/2022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4F4BD1E-4F62-7D4B-B497-742C90E83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D8DABE3-154F-0844-A07E-5763135D7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77927-FAB5-924B-8E03-78E71A7D77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4070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3CF36C-CE1C-1F4D-84D5-B03D7D88B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0427030-3869-A745-B994-021D26277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0C67B-4634-AD45-88D4-A0782791CA57}" type="datetimeFigureOut">
              <a:rPr lang="fr-FR" smtClean="0"/>
              <a:t>13/12/2022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8C99035-08DC-FB4D-A3BE-158467FCE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3AC6129-7598-4541-A57B-FA40B044E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77927-FAB5-924B-8E03-78E71A7D77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2055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BEA03F2-856B-0945-BD2A-36A0BB4CA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0C67B-4634-AD45-88D4-A0782791CA57}" type="datetimeFigureOut">
              <a:rPr lang="fr-FR" smtClean="0"/>
              <a:t>13/12/2022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E51483D-676F-5646-95E1-5AE6002B4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4B0783C-466D-6148-A5E3-CB4E725D7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77927-FAB5-924B-8E03-78E71A7D77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556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799635-8322-C045-B3A2-1B02045FB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81385A7-E212-0D4E-B161-705E5A454D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3F9D7D8-1E10-6645-8E10-6E0E3F539A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EC5DB43-D858-5E46-B26C-EDB63AA13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0C67B-4634-AD45-88D4-A0782791CA57}" type="datetimeFigureOut">
              <a:rPr lang="fr-FR" smtClean="0"/>
              <a:t>13/12/2022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F723F8F-1AB6-9B42-A0E0-9442CD46B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9AAC05A-E1DC-E944-A021-B6A8F492C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77927-FAB5-924B-8E03-78E71A7D77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0191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979950-48EC-EB43-B35B-1109AE835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91EA6B4-1CB8-6B48-9DE5-B1B2ABF864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F829911-6F1D-AB45-999F-DF801AA5DB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B12612F-0443-2A4C-B7FC-EF356764D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0C67B-4634-AD45-88D4-A0782791CA57}" type="datetimeFigureOut">
              <a:rPr lang="fr-FR" smtClean="0"/>
              <a:t>13/12/2022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E2357CC-E0B8-074F-ACA5-D796E633A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27BD062-BC6D-8C45-9D28-122768335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77927-FAB5-924B-8E03-78E71A7D77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2462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E14AC0-6EF0-7548-AD51-CE13EE813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4D1DBDB-33AA-9848-A13C-2CDF331240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EF0EEB-0D70-704B-B054-882BEA0EC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0C67B-4634-AD45-88D4-A0782791CA57}" type="datetimeFigureOut">
              <a:rPr lang="fr-FR" smtClean="0"/>
              <a:t>13/12/2022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36CAC72-B933-1D43-9CCA-E4870E3FE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BAFACDE-10F8-3F45-AB57-54F21374C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77927-FAB5-924B-8E03-78E71A7D77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6314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F5B634A-23E6-164E-AC84-CE6FA161C8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E7CD2FC-3365-514D-A0E5-CFCEE4F88C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BD62A1C-ED69-B446-87DB-00E1C9D01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0C67B-4634-AD45-88D4-A0782791CA57}" type="datetimeFigureOut">
              <a:rPr lang="fr-FR" smtClean="0"/>
              <a:t>13/12/2022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8E41D13-1E6E-3741-93EE-91CF9F713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72E60C5-4138-644B-842A-6B986C605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77927-FAB5-924B-8E03-78E71A7D77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5485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CA0C0D9-3799-0D40-BC2B-8369A26261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7493633-350D-8B40-A1E1-8498001AB2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3ED3665-9F45-334A-BA49-0E6CF6BA7F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20C67B-4634-AD45-88D4-A0782791CA57}" type="datetimeFigureOut">
              <a:rPr lang="fr-FR" smtClean="0"/>
              <a:t>13/12/2022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A6CD437-C716-FB43-A4E6-C98B807BA4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D7A6BF2-4E16-664F-8562-D938EDD75C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877927-FAB5-924B-8E03-78E71A7D77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1083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0F9830A-4E52-134E-83A6-2C26797065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730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6070EE3-A082-D34A-8864-183DC7847F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fr-FR" sz="5200">
                <a:solidFill>
                  <a:srgbClr val="FFFFFF"/>
                </a:solidFill>
              </a:rPr>
              <a:t>La métropolisation et ses effets en France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D26A028-080E-9949-9804-1869160FC0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4072043"/>
            <a:ext cx="10058400" cy="12827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fr-FR">
                <a:solidFill>
                  <a:srgbClr val="FFFFFF"/>
                </a:solidFill>
              </a:rPr>
              <a:t>Chapitre 2 </a:t>
            </a:r>
          </a:p>
        </p:txBody>
      </p:sp>
    </p:spTree>
    <p:extLst>
      <p:ext uri="{BB962C8B-B14F-4D97-AF65-F5344CB8AC3E}">
        <p14:creationId xmlns:p14="http://schemas.microsoft.com/office/powerpoint/2010/main" val="31592088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B64DD1C6-E21E-024A-8C7A-A26BAC48FB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37211" y="643466"/>
            <a:ext cx="4317578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927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BB963B4-23E3-8949-A88F-727DB1D47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fr-FR">
                <a:solidFill>
                  <a:srgbClr val="FFFFFF"/>
                </a:solidFill>
              </a:rPr>
              <a:t>Définition INSEE d’une aire urbaine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9671550-4288-924A-9881-40A0A5B4CA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fr-FR" sz="2400" b="1" dirty="0"/>
              <a:t>Aire urbaine :</a:t>
            </a:r>
            <a:r>
              <a:rPr lang="fr-FR" sz="2400" dirty="0"/>
              <a:t> ensemble de communes constitué par un pôle urbain (unité urbaine) de plus de 1 500 emplois, et par des communes rurales ou unités urbaines (couronne périurbaine) dont au moins 40 % de la population résidente ayant un emploi travaille dans le pôle ou dans des communes attirées par celui-ci. On distingue les « grandes aires urbaines » autour de pôles comptant plus de 10 000 emplois et les « moyennes et petites aires » concentrant de 1 500 à 10 000 emplois. Le zonage en aires urbaines a été revu par l’Insee suite à la création des « communes nouvelles » au 1</a:t>
            </a:r>
            <a:r>
              <a:rPr lang="fr-FR" sz="2400" baseline="30000" dirty="0"/>
              <a:t>er</a:t>
            </a:r>
            <a:r>
              <a:rPr lang="fr-FR" sz="2400" dirty="0"/>
              <a:t> janvier 2016 (plus de 1 000 communes se sont regroupées en un peu plus de 300 communes). Ce sont surtout des départements de l’Ouest qui sont concernés.</a:t>
            </a:r>
          </a:p>
        </p:txBody>
      </p:sp>
    </p:spTree>
    <p:extLst>
      <p:ext uri="{BB962C8B-B14F-4D97-AF65-F5344CB8AC3E}">
        <p14:creationId xmlns:p14="http://schemas.microsoft.com/office/powerpoint/2010/main" val="31380357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428424E-6A3C-7747-B293-96FCBA12C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poids de Paris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FB36D61-5B4C-1B45-B9EA-130CEED6C5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Première partie</a:t>
            </a:r>
          </a:p>
        </p:txBody>
      </p:sp>
    </p:spTree>
    <p:extLst>
      <p:ext uri="{BB962C8B-B14F-4D97-AF65-F5344CB8AC3E}">
        <p14:creationId xmlns:p14="http://schemas.microsoft.com/office/powerpoint/2010/main" val="35768481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C1111D-F4C6-FE44-9B92-7A5B7C307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Urbanisation en France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C8D46472-7120-DE4E-9A6A-266C23130A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29179" y="1825625"/>
            <a:ext cx="5933642" cy="4351338"/>
          </a:xfrm>
        </p:spPr>
      </p:pic>
    </p:spTree>
    <p:extLst>
      <p:ext uri="{BB962C8B-B14F-4D97-AF65-F5344CB8AC3E}">
        <p14:creationId xmlns:p14="http://schemas.microsoft.com/office/powerpoint/2010/main" val="36481525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DF602B-38BC-DF4F-BBAF-00EA7CDAB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premières unités urbaines françaises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2835FE78-D064-8043-881C-AAA763E115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86805" y="1825625"/>
            <a:ext cx="9218390" cy="4351338"/>
          </a:xfrm>
        </p:spPr>
      </p:pic>
    </p:spTree>
    <p:extLst>
      <p:ext uri="{BB962C8B-B14F-4D97-AF65-F5344CB8AC3E}">
        <p14:creationId xmlns:p14="http://schemas.microsoft.com/office/powerpoint/2010/main" val="8326416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F780A22D-61EA-43E3-BD94-3E39CF9021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918509"/>
            <a:ext cx="12192000" cy="193949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17" name="Espace réservé du contenu 16">
            <a:extLst>
              <a:ext uri="{FF2B5EF4-FFF2-40B4-BE49-F238E27FC236}">
                <a16:creationId xmlns:a16="http://schemas.microsoft.com/office/drawing/2014/main" id="{EC67561A-C8E7-DE42-BACC-BC547E648F5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71549" y="946790"/>
            <a:ext cx="5675313" cy="2932113"/>
          </a:xfrm>
          <a:prstGeom prst="rect">
            <a:avLst/>
          </a:prstGeom>
        </p:spPr>
      </p:pic>
      <p:pic>
        <p:nvPicPr>
          <p:cNvPr id="15" name="Espace réservé du contenu 14">
            <a:extLst>
              <a:ext uri="{FF2B5EF4-FFF2-40B4-BE49-F238E27FC236}">
                <a16:creationId xmlns:a16="http://schemas.microsoft.com/office/drawing/2014/main" id="{A94E0D43-932D-D24B-9DC4-3099CA02D5B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716713" y="984250"/>
            <a:ext cx="4503738" cy="2932113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F6C28795-D9C8-2B4A-BF22-ECD1FAB9D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0824" y="4379976"/>
            <a:ext cx="8147304" cy="1069848"/>
          </a:xfrm>
          <a:solidFill>
            <a:srgbClr val="FFFFFF"/>
          </a:solidFill>
          <a:ln w="31750" cap="sq">
            <a:solidFill>
              <a:srgbClr val="5E5E52"/>
            </a:solidFill>
            <a:miter lim="800000"/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Population selon la taille des aires d’attraction des villes</a:t>
            </a:r>
          </a:p>
        </p:txBody>
      </p:sp>
    </p:spTree>
    <p:extLst>
      <p:ext uri="{BB962C8B-B14F-4D97-AF65-F5344CB8AC3E}">
        <p14:creationId xmlns:p14="http://schemas.microsoft.com/office/powerpoint/2010/main" val="40033517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8" name="Espace réservé du contenu 7">
            <a:extLst>
              <a:ext uri="{FF2B5EF4-FFF2-40B4-BE49-F238E27FC236}">
                <a16:creationId xmlns:a16="http://schemas.microsoft.com/office/drawing/2014/main" id="{390FEA84-695D-7245-B255-C24A70A3BA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3393" b="19302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3312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D114F341-D46C-FF44-8851-A10DC81FBAA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13"/>
          <a:stretch/>
        </p:blipFill>
        <p:spPr>
          <a:xfrm>
            <a:off x="3278632" y="643466"/>
            <a:ext cx="5634735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5869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869822E-CB95-DD40-AB8A-3ED7C0553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diversité des métropoles régionales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46886FA-E904-0A45-8383-2F549C260B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solidFill>
            <a:schemeClr val="accent4"/>
          </a:solidFill>
        </p:spPr>
        <p:txBody>
          <a:bodyPr/>
          <a:lstStyle/>
          <a:p>
            <a:r>
              <a:rPr lang="fr-FR" dirty="0"/>
              <a:t>Deuxième partie</a:t>
            </a:r>
          </a:p>
        </p:txBody>
      </p:sp>
    </p:spTree>
    <p:extLst>
      <p:ext uri="{BB962C8B-B14F-4D97-AF65-F5344CB8AC3E}">
        <p14:creationId xmlns:p14="http://schemas.microsoft.com/office/powerpoint/2010/main" val="6952691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3E05F803-3B0E-C44A-989D-54C97F2CC2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70007" y="643466"/>
            <a:ext cx="7051985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8219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0F5A8936-A321-5B48-AE04-F27DDB72DA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97380" y="643467"/>
            <a:ext cx="3997239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9526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505E546-BBE9-A748-B015-2EA0AE6D9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Les grandes villes françaises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80DD1082-25E1-0946-928D-450E355D6E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77316" y="978308"/>
            <a:ext cx="6780700" cy="489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6884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DCB5928-DC7D-4612-9922-441966E156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682C1161-1736-45EC-99B7-33F3CAE9D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6E6E6"/>
            </a:solidFill>
          </a:ln>
          <a:effectLst>
            <a:outerShdw blurRad="762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5" name="Freeform: Shape 14">
            <a:extLst>
              <a:ext uri="{FF2B5EF4-FFF2-40B4-BE49-F238E27FC236}">
                <a16:creationId xmlns:a16="http://schemas.microsoft.com/office/drawing/2014/main" id="{84D4DDB8-B68F-45B0-9F62-C4279996F6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938E9999-8EB5-F747-8D64-C39239934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Aire </a:t>
            </a:r>
            <a:r>
              <a:rPr lang="en-US" sz="37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d’attraction</a:t>
            </a:r>
            <a:r>
              <a:rPr lang="en-US" sz="3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des </a:t>
            </a:r>
            <a:r>
              <a:rPr lang="en-US" sz="37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villes</a:t>
            </a:r>
            <a:r>
              <a:rPr lang="en-US" sz="3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7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en</a:t>
            </a:r>
            <a:r>
              <a:rPr lang="en-US" sz="3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7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fonction</a:t>
            </a:r>
            <a:r>
              <a:rPr lang="en-US" sz="3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du </a:t>
            </a:r>
            <a:r>
              <a:rPr lang="en-US" sz="37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nombre</a:t>
            </a:r>
            <a:r>
              <a:rPr lang="en-US" sz="3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7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d’habitants</a:t>
            </a:r>
            <a:r>
              <a:rPr lang="en-US" sz="3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7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en</a:t>
            </a:r>
            <a:r>
              <a:rPr lang="en-US" sz="3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2017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A915597C-947A-5B4B-ABE1-CEF3C30F3F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41152" y="625684"/>
            <a:ext cx="4555243" cy="5455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7204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3994492-8D33-B84A-83C5-D23FAEE09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/>
          <a:lstStyle/>
          <a:p>
            <a:r>
              <a:rPr lang="fr-FR" dirty="0"/>
              <a:t>La place des villes petites et moyennes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AE2D042-B88D-EA48-8B48-652751F4E3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/>
          <a:p>
            <a:r>
              <a:rPr lang="fr-FR" dirty="0"/>
              <a:t>Troisième partie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2874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19B25191-E013-FF4A-A2A1-8E9681764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Evolution de la population de Libourne</a:t>
            </a:r>
          </a:p>
        </p:txBody>
      </p: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AD191480-4591-854E-9068-9B5AF08046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08976" y="1675227"/>
            <a:ext cx="8574047" cy="4394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5249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3406BFF-1984-7047-B6BE-1510792FB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Evolution de la population de Brive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585F8B57-60BF-4C42-89D7-FAA3CE6CEE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01799" y="1675227"/>
            <a:ext cx="8788401" cy="4394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7961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E1E9B4B-0236-2145-8D74-4A8FCF4A5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Evolution de la population de Tulle</a:t>
            </a:r>
          </a:p>
        </p:txBody>
      </p: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1E500B04-2699-AE4B-AF59-246C3C80C3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7962" y="1675227"/>
            <a:ext cx="8616075" cy="4394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2816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B58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6F4DA6AB-2513-8F41-B162-9F9CC0BFE8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00148" y="643467"/>
            <a:ext cx="7791703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5008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FF784C7-333C-F940-AAF7-BAD6062BF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Les villes de plus de 45000 habitants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3923816C-4B08-844F-99E5-77AEFA3461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77316" y="978308"/>
            <a:ext cx="6780700" cy="489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6647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E7EBBEB9-948F-E74C-B525-B70D97B707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54780" y="643466"/>
            <a:ext cx="7282440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4745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E6658B7B-52AD-3240-A215-F6CF5C7D6D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56902" y="643466"/>
            <a:ext cx="8878195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49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6501D597-E6EA-C942-809A-FDED99D825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467" y="1275248"/>
            <a:ext cx="10905066" cy="4307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46262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96</Words>
  <Application>Microsoft Office PowerPoint</Application>
  <PresentationFormat>Grand écran</PresentationFormat>
  <Paragraphs>19</Paragraphs>
  <Slides>23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24" baseType="lpstr">
      <vt:lpstr>Thème Office</vt:lpstr>
      <vt:lpstr>La métropolisation et ses effets en France</vt:lpstr>
      <vt:lpstr>Présentation PowerPoint</vt:lpstr>
      <vt:lpstr>Définition INSEE d’une aire urbaine</vt:lpstr>
      <vt:lpstr>Le poids de Paris</vt:lpstr>
      <vt:lpstr>Urbanisation en France</vt:lpstr>
      <vt:lpstr>Les premières unités urbaines françaises</vt:lpstr>
      <vt:lpstr>Population selon la taille des aires d’attraction des villes</vt:lpstr>
      <vt:lpstr>Présentation PowerPoint</vt:lpstr>
      <vt:lpstr>Présentation PowerPoint</vt:lpstr>
      <vt:lpstr>La diversité des métropoles régionales</vt:lpstr>
      <vt:lpstr>Présentation PowerPoint</vt:lpstr>
      <vt:lpstr>Présentation PowerPoint</vt:lpstr>
      <vt:lpstr>Les grandes villes françaises</vt:lpstr>
      <vt:lpstr>Aire d’attraction des villes en fonction du nombre d’habitants en 2017</vt:lpstr>
      <vt:lpstr>La place des villes petites et moyennes</vt:lpstr>
      <vt:lpstr>Evolution de la population de Libourne</vt:lpstr>
      <vt:lpstr>Evolution de la population de Brive</vt:lpstr>
      <vt:lpstr>Evolution de la population de Tulle</vt:lpstr>
      <vt:lpstr>Présentation PowerPoint</vt:lpstr>
      <vt:lpstr>Les villes de plus de 45000 habitants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métropolisation et ses effets en France</dc:title>
  <dc:creator>sylvie Bernay</dc:creator>
  <cp:lastModifiedBy>sylvie Bernay</cp:lastModifiedBy>
  <cp:revision>2</cp:revision>
  <dcterms:created xsi:type="dcterms:W3CDTF">2022-09-01T15:47:53Z</dcterms:created>
  <dcterms:modified xsi:type="dcterms:W3CDTF">2022-12-13T10:55:03Z</dcterms:modified>
</cp:coreProperties>
</file>