
<file path=[Content_Types].xml><?xml version="1.0" encoding="utf-8"?>
<Types xmlns="http://schemas.openxmlformats.org/package/2006/content-types">
  <Default Extension="(null)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6" r:id="rId3"/>
    <p:sldId id="264" r:id="rId4"/>
    <p:sldId id="257" r:id="rId5"/>
    <p:sldId id="258" r:id="rId6"/>
    <p:sldId id="259" r:id="rId7"/>
    <p:sldId id="260" r:id="rId8"/>
    <p:sldId id="265" r:id="rId9"/>
    <p:sldId id="261" r:id="rId10"/>
    <p:sldId id="262" r:id="rId11"/>
    <p:sldId id="263" r:id="rId12"/>
    <p:sldId id="267" r:id="rId13"/>
    <p:sldId id="276" r:id="rId14"/>
    <p:sldId id="269" r:id="rId15"/>
    <p:sldId id="268" r:id="rId16"/>
    <p:sldId id="270" r:id="rId17"/>
    <p:sldId id="271" r:id="rId18"/>
    <p:sldId id="272" r:id="rId19"/>
    <p:sldId id="277" r:id="rId20"/>
    <p:sldId id="273" r:id="rId21"/>
    <p:sldId id="274" r:id="rId22"/>
    <p:sldId id="275" r:id="rId2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1627-D479-7B42-BCDB-0826CAF637B0}" type="datetimeFigureOut">
              <a:rPr lang="fr-FR" smtClean="0"/>
              <a:t>12/10/2023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DEA38-8258-F049-B817-4B6365EF1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13413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1627-D479-7B42-BCDB-0826CAF637B0}" type="datetimeFigureOut">
              <a:rPr lang="fr-FR" smtClean="0"/>
              <a:t>12/10/2023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DEA38-8258-F049-B817-4B6365EF1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108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1627-D479-7B42-BCDB-0826CAF637B0}" type="datetimeFigureOut">
              <a:rPr lang="fr-FR" smtClean="0"/>
              <a:t>12/10/2023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DEA38-8258-F049-B817-4B6365EF1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90603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1627-D479-7B42-BCDB-0826CAF637B0}" type="datetimeFigureOut">
              <a:rPr lang="fr-FR" smtClean="0"/>
              <a:t>12/10/2023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DEA38-8258-F049-B817-4B6365EF1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486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1627-D479-7B42-BCDB-0826CAF637B0}" type="datetimeFigureOut">
              <a:rPr lang="fr-FR" smtClean="0"/>
              <a:t>12/10/2023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DEA38-8258-F049-B817-4B6365EF1CE0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575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1627-D479-7B42-BCDB-0826CAF637B0}" type="datetimeFigureOut">
              <a:rPr lang="fr-FR" smtClean="0"/>
              <a:t>12/10/2023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DEA38-8258-F049-B817-4B6365EF1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901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1627-D479-7B42-BCDB-0826CAF637B0}" type="datetimeFigureOut">
              <a:rPr lang="fr-FR" smtClean="0"/>
              <a:t>12/10/2023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DEA38-8258-F049-B817-4B6365EF1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7972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1627-D479-7B42-BCDB-0826CAF637B0}" type="datetimeFigureOut">
              <a:rPr lang="fr-FR" smtClean="0"/>
              <a:t>12/10/2023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fr-F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DEA38-8258-F049-B817-4B6365EF1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549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l’icône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6BF1627-D479-7B42-BCDB-0826CAF637B0}" type="datetimeFigureOut">
              <a:rPr lang="fr-FR" smtClean="0"/>
              <a:t>12/10/2023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DEA38-8258-F049-B817-4B6365EF1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295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1627-D479-7B42-BCDB-0826CAF637B0}" type="datetimeFigureOut">
              <a:rPr lang="fr-FR" smtClean="0"/>
              <a:t>12/10/2023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DEA38-8258-F049-B817-4B6365EF1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5684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1627-D479-7B42-BCDB-0826CAF637B0}" type="datetimeFigureOut">
              <a:rPr lang="fr-FR" smtClean="0"/>
              <a:t>12/10/2023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DEA38-8258-F049-B817-4B6365EF1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0279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B6BF1627-D479-7B42-BCDB-0826CAF637B0}" type="datetimeFigureOut">
              <a:rPr lang="fr-FR" smtClean="0"/>
              <a:t>12/10/2023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B11DEA38-8258-F049-B817-4B6365EF1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4377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(null)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(null)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(null)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(null)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KaVL_6ugIJA?si=ln9xLJ17pGgIOLFq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FWtXEz9frjk?si=XNApZdgE3xlJUoN4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73A54E2-E4F2-3E49-9251-4EDBD5DA48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FAD77D5-8B7E-4C47-BEC0-D91151C330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chemeClr val="bg1">
              <a:alpha val="60000"/>
            </a:schemeClr>
          </a:solidFill>
          <a:ln w="38100" cap="sq">
            <a:solidFill>
              <a:schemeClr val="tx1"/>
            </a:solidFill>
            <a:miter lim="800000"/>
          </a:ln>
        </p:spPr>
        <p:txBody>
          <a:bodyPr anchor="ctr">
            <a:normAutofit/>
          </a:bodyPr>
          <a:lstStyle/>
          <a:p>
            <a:r>
              <a:rPr lang="fr-FR" sz="2900">
                <a:solidFill>
                  <a:schemeClr val="tx1"/>
                </a:solidFill>
              </a:rPr>
              <a:t>Métropolisation et recompositions urbaines des métropoles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7557C85-0F2F-8C4E-929C-7A238CB542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Chapitre 1</a:t>
            </a:r>
          </a:p>
        </p:txBody>
      </p:sp>
    </p:spTree>
    <p:extLst>
      <p:ext uri="{BB962C8B-B14F-4D97-AF65-F5344CB8AC3E}">
        <p14:creationId xmlns:p14="http://schemas.microsoft.com/office/powerpoint/2010/main" val="2260696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4B369C-E741-BC47-A0AC-B3EC05C79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Quels sont les liens entre urbanisation et métropolisation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0BB33AA-B43B-F245-87E3-5FC37A4FBA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Première partie</a:t>
            </a:r>
          </a:p>
        </p:txBody>
      </p:sp>
    </p:spTree>
    <p:extLst>
      <p:ext uri="{BB962C8B-B14F-4D97-AF65-F5344CB8AC3E}">
        <p14:creationId xmlns:p14="http://schemas.microsoft.com/office/powerpoint/2010/main" val="622318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B2CC7DB-1D3C-0F96-C070-BC340FA445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810128A-E0AF-8C40-8C31-2E4FEAFFD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noFill/>
          <a:ln w="38100" cap="sq">
            <a:solidFill>
              <a:schemeClr val="tx1"/>
            </a:solidFill>
            <a:miter lim="800000"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COLORIAGE DU CROQUIS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508123B-D671-7B48-9F92-09B762722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5194" y="4352544"/>
            <a:ext cx="6801612" cy="123989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/>
              <a:t>Première étape</a:t>
            </a:r>
          </a:p>
        </p:txBody>
      </p:sp>
    </p:spTree>
    <p:extLst>
      <p:ext uri="{BB962C8B-B14F-4D97-AF65-F5344CB8AC3E}">
        <p14:creationId xmlns:p14="http://schemas.microsoft.com/office/powerpoint/2010/main" val="3011616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66A9AE5-69DF-4153-B35A-94BDEF32EB0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9B5318-27A8-4E50-80D9-B92D4F28EA6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5248656"/>
          </a:xfrm>
          <a:prstGeom prst="rect">
            <a:avLst/>
          </a:prstGeom>
          <a:solidFill>
            <a:schemeClr val="bg1"/>
          </a:solidFill>
          <a:ln w="2540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264BB9A-D6F2-1B43-82D6-146B0F0537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4847" y="1124712"/>
            <a:ext cx="6522306" cy="460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89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66A9AE5-69DF-4153-B35A-94BDEF32EB0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9B5318-27A8-4E50-80D9-B92D4F28EA6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5248656"/>
          </a:xfrm>
          <a:prstGeom prst="rect">
            <a:avLst/>
          </a:prstGeom>
          <a:solidFill>
            <a:schemeClr val="bg1"/>
          </a:solidFill>
          <a:ln w="2540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F4FB279-5BE0-6C41-8000-1D1CCED4A1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4847" y="1124712"/>
            <a:ext cx="6522306" cy="460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2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66A9AE5-69DF-4153-B35A-94BDEF32EB0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9B5318-27A8-4E50-80D9-B92D4F28EA6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5248656"/>
          </a:xfrm>
          <a:prstGeom prst="rect">
            <a:avLst/>
          </a:prstGeom>
          <a:solidFill>
            <a:schemeClr val="bg1"/>
          </a:solidFill>
          <a:ln w="2540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5A6BD5C-BA55-1740-9BFC-F7AFC82AC5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4847" y="1124712"/>
            <a:ext cx="6522306" cy="460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753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66A9AE5-69DF-4153-B35A-94BDEF32EB0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9B5318-27A8-4E50-80D9-B92D4F28EA6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5248656"/>
          </a:xfrm>
          <a:prstGeom prst="rect">
            <a:avLst/>
          </a:prstGeom>
          <a:solidFill>
            <a:schemeClr val="bg1"/>
          </a:solidFill>
          <a:ln w="2540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C716596-A14A-4847-8152-BEAAD4CA72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4847" y="1124712"/>
            <a:ext cx="6522306" cy="460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52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Échelle dans le désert">
            <a:extLst>
              <a:ext uri="{FF2B5EF4-FFF2-40B4-BE49-F238E27FC236}">
                <a16:creationId xmlns:a16="http://schemas.microsoft.com/office/drawing/2014/main" id="{0DCF0EF6-AB43-9CCD-0FEE-DA9FF5D9CE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72" b="40949"/>
          <a:stretch/>
        </p:blipFill>
        <p:spPr>
          <a:xfrm>
            <a:off x="20" y="10"/>
            <a:ext cx="12191980" cy="457199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1925B527-D238-184E-8EC3-1D9B1A1EE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753529"/>
            <a:ext cx="8991600" cy="1645759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/>
              <a:t>Mise au point de la légende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53A6365-E8A8-BE40-8752-A090FA078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5194" y="5704731"/>
            <a:ext cx="6801612" cy="513189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Deuxième étape</a:t>
            </a:r>
          </a:p>
        </p:txBody>
      </p:sp>
    </p:spTree>
    <p:extLst>
      <p:ext uri="{BB962C8B-B14F-4D97-AF65-F5344CB8AC3E}">
        <p14:creationId xmlns:p14="http://schemas.microsoft.com/office/powerpoint/2010/main" val="111651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938FB-F587-E146-95A0-E08D5B45F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1. La transition urbaine évolue en fonction du degré de développement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DA8270-C4B8-5744-BEA7-C9FA62DD1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/>
              <a:t>		Pays où le taux d’urbanisation est supérieur à 60%. La 			croissance des villes est faible, d’autant plus que 				l’accroissement naturel est également faible. </a:t>
            </a:r>
          </a:p>
          <a:p>
            <a:pPr marL="0" indent="0">
              <a:buNone/>
            </a:pPr>
            <a:r>
              <a:rPr lang="fr-FR" dirty="0"/>
              <a:t>		Pays où le taux d’urbanisation est compris entre 30 et 60%. 		L’exode rural peut encore gonfler les agglomérations, surtout 		si le taux de croissance annuel est fort. L’urbanisation peut 			encore continuer.</a:t>
            </a:r>
          </a:p>
          <a:p>
            <a:pPr marL="0" indent="0">
              <a:buNone/>
            </a:pPr>
            <a:r>
              <a:rPr lang="fr-FR" dirty="0"/>
              <a:t>		Pays où le taux d’urbanisation est inférieur à 30%. Si 			l’accroissement naturel est fort et la croissance économique 		également, les agglomérations sont susceptibles de grandir 			encore.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522855-95BD-F54B-A5F8-BB380277E1B5}"/>
              </a:ext>
            </a:extLst>
          </p:cNvPr>
          <p:cNvSpPr/>
          <p:nvPr/>
        </p:nvSpPr>
        <p:spPr>
          <a:xfrm>
            <a:off x="2589088" y="2815119"/>
            <a:ext cx="976045" cy="51370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D22351-687E-F141-907E-F1D84DD75FCE}"/>
              </a:ext>
            </a:extLst>
          </p:cNvPr>
          <p:cNvSpPr/>
          <p:nvPr/>
        </p:nvSpPr>
        <p:spPr>
          <a:xfrm>
            <a:off x="2589087" y="3953066"/>
            <a:ext cx="976045" cy="51370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F89ED8-3A06-5747-8933-680376637405}"/>
              </a:ext>
            </a:extLst>
          </p:cNvPr>
          <p:cNvSpPr/>
          <p:nvPr/>
        </p:nvSpPr>
        <p:spPr>
          <a:xfrm>
            <a:off x="2589087" y="4938444"/>
            <a:ext cx="976045" cy="51370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1404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430CF9-6B82-7E45-8705-3CC1F3C40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ce qui entraîne la formation de mégapoles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199D262-973A-EB49-A818-AEBC90B51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pPr lvl="3"/>
            <a:r>
              <a:rPr lang="fr-FR" dirty="0"/>
              <a:t>Mégapoles de plus de 15 millions d’habitants</a:t>
            </a:r>
          </a:p>
          <a:p>
            <a:pPr lvl="3"/>
            <a:endParaRPr lang="fr-FR" dirty="0"/>
          </a:p>
          <a:p>
            <a:pPr lvl="3"/>
            <a:endParaRPr lang="fr-FR" dirty="0"/>
          </a:p>
          <a:p>
            <a:pPr lvl="3"/>
            <a:r>
              <a:rPr lang="fr-FR" dirty="0"/>
              <a:t>Mégapoles de 8 à 15 millions d’habitants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10EDBE64-DDDF-1B49-A018-3F669BC7C879}"/>
              </a:ext>
            </a:extLst>
          </p:cNvPr>
          <p:cNvSpPr/>
          <p:nvPr/>
        </p:nvSpPr>
        <p:spPr>
          <a:xfrm>
            <a:off x="2445249" y="2845942"/>
            <a:ext cx="739740" cy="79111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44DC760-208D-4949-8193-CCD929EC1C38}"/>
              </a:ext>
            </a:extLst>
          </p:cNvPr>
          <p:cNvSpPr/>
          <p:nvPr/>
        </p:nvSpPr>
        <p:spPr>
          <a:xfrm>
            <a:off x="2573676" y="4294598"/>
            <a:ext cx="482886" cy="49315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564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415C70-945B-D24D-BE93-DCE813593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3. Qui s’insèrent plus ou moins dans le commandement global de l’économie mondialisée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F794919-E6B7-A64B-B60E-2B27ACF77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 	Métropoles de commandement mondial : Bourses – sièges sociaux de	Firmes Transnationales (FTN) institutions globales de 	commandement- universités – congrès scientifiques – fort 	impact 	touristique – Ces métropoles s’insèrent aussi dans des mégalopoles 	(Etats-Unis – Japon – Union européenne).</a:t>
            </a:r>
          </a:p>
          <a:p>
            <a:pPr marL="685800" lvl="3" indent="0">
              <a:buNone/>
            </a:pPr>
            <a:r>
              <a:rPr lang="fr-FR" dirty="0"/>
              <a:t>	</a:t>
            </a:r>
            <a:r>
              <a:rPr lang="fr-FR" sz="1800" dirty="0"/>
              <a:t>Métropole de rayonnement national ou régional subordonnée </a:t>
            </a:r>
            <a:r>
              <a:rPr lang="fr-FR" sz="1800"/>
              <a:t>aux 	métropoles globales.</a:t>
            </a:r>
            <a:endParaRPr lang="fr-FR" sz="1800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FEB28BA-122F-BE4D-A0F9-3DEE42C1FB68}"/>
              </a:ext>
            </a:extLst>
          </p:cNvPr>
          <p:cNvSpPr/>
          <p:nvPr/>
        </p:nvSpPr>
        <p:spPr>
          <a:xfrm>
            <a:off x="2496620" y="2815119"/>
            <a:ext cx="636998" cy="62672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38A0C95-E8FE-6447-9067-F2F7D8A685E9}"/>
              </a:ext>
            </a:extLst>
          </p:cNvPr>
          <p:cNvSpPr/>
          <p:nvPr/>
        </p:nvSpPr>
        <p:spPr>
          <a:xfrm>
            <a:off x="2496620" y="4277573"/>
            <a:ext cx="636998" cy="62672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0432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B0CDF39-A68E-5B45-B3DF-3041AC85F4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01" r="13299" b="-1"/>
          <a:stretch/>
        </p:blipFill>
        <p:spPr>
          <a:xfrm>
            <a:off x="4650909" y="10"/>
            <a:ext cx="7541090" cy="68579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63FED27-19E1-404B-AD7F-5CD323DDD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vert="horz" wrap="square" lIns="274320" tIns="182880" rIns="274320" bIns="182880" rtlCol="0" anchorCtr="1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mégapole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FB7AE1-DD08-EF41-A70B-809FFB663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4"/>
            <a:ext cx="3363974" cy="341562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chemeClr val="bg1"/>
                </a:solidFill>
              </a:rPr>
              <a:t>Agglomération peuplée de plus de 10 millions d’habitants</a:t>
            </a:r>
          </a:p>
        </p:txBody>
      </p:sp>
    </p:spTree>
    <p:extLst>
      <p:ext uri="{BB962C8B-B14F-4D97-AF65-F5344CB8AC3E}">
        <p14:creationId xmlns:p14="http://schemas.microsoft.com/office/powerpoint/2010/main" val="3816360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B932B9-0AAC-3D77-CA88-C920636C1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Video </a:t>
            </a:r>
            <a:r>
              <a:rPr lang="fr-FR" dirty="0" err="1"/>
              <a:t>mumbai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B10D2A-DE48-6F19-55CE-9A72DF73C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2"/>
              </a:rPr>
              <a:t>https://</a:t>
            </a:r>
            <a:r>
              <a:rPr lang="fr-FR" dirty="0" err="1">
                <a:hlinkClick r:id="rId2"/>
              </a:rPr>
              <a:t>youtu.be</a:t>
            </a:r>
            <a:r>
              <a:rPr lang="fr-FR" dirty="0">
                <a:hlinkClick r:id="rId2"/>
              </a:rPr>
              <a:t>/</a:t>
            </a:r>
            <a:r>
              <a:rPr lang="fr-FR" dirty="0" err="1">
                <a:hlinkClick r:id="rId2"/>
              </a:rPr>
              <a:t>KaVL_6ugIJA</a:t>
            </a:r>
            <a:r>
              <a:rPr lang="fr-FR" dirty="0">
                <a:hlinkClick r:id="rId2"/>
              </a:rPr>
              <a:t>?si=</a:t>
            </a:r>
            <a:r>
              <a:rPr lang="fr-FR" dirty="0" err="1">
                <a:hlinkClick r:id="rId2"/>
              </a:rPr>
              <a:t>ln9xLJ17pGgIOLFq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8547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9F26AF7-9AC1-49A4-8F89-2C63E1C0A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F5021EE-CEF0-D542-BD09-81F42D089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Tata group</a:t>
            </a:r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4710C59C-54A4-1644-A68B-68D56C85AF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849494" y="587858"/>
            <a:ext cx="3004189" cy="3301307"/>
          </a:xfrm>
          <a:prstGeom prst="rect">
            <a:avLst/>
          </a:prstGeom>
        </p:spPr>
      </p:pic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7AD3568A-09B2-9340-9F98-A099E2791F6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338316" y="587858"/>
            <a:ext cx="3512028" cy="330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852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5041AB2-A9B4-4D3F-B120-38E7860A8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8332FA8B-BA03-8243-B691-CCC792D1B0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3247" y="1124712"/>
            <a:ext cx="7745505" cy="460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105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0236984-B2E9-E244-AF1A-055B96FAA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QUELLE HIERARCHIE LA METROPOLISATION CREE-T-ELLE ENTRE LES VILLES ?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1CE822B-E39B-1843-AE71-874336204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Seconde partie</a:t>
            </a:r>
          </a:p>
        </p:txBody>
      </p:sp>
    </p:spTree>
    <p:extLst>
      <p:ext uri="{BB962C8B-B14F-4D97-AF65-F5344CB8AC3E}">
        <p14:creationId xmlns:p14="http://schemas.microsoft.com/office/powerpoint/2010/main" val="143254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E6CAE7B-FC27-486D-959F-7E089E226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6668" y="640080"/>
            <a:ext cx="7982712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DDC1E-D691-4366-9BA5-6FAD68CF9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1520" y="802767"/>
            <a:ext cx="7653008" cy="4937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76EE3597-66DE-4846-8270-03F7111C83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784"/>
          <a:stretch/>
        </p:blipFill>
        <p:spPr>
          <a:xfrm>
            <a:off x="1120625" y="1122807"/>
            <a:ext cx="7014799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9909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8FFB82B-38F2-1549-B9F7-201C29939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Comment les espaces métropolitains se recomposent-ils ?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768EA1E-F916-9C4C-8FE1-4B2184074C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Troisième partie</a:t>
            </a:r>
          </a:p>
        </p:txBody>
      </p:sp>
    </p:spTree>
    <p:extLst>
      <p:ext uri="{BB962C8B-B14F-4D97-AF65-F5344CB8AC3E}">
        <p14:creationId xmlns:p14="http://schemas.microsoft.com/office/powerpoint/2010/main" val="462513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4FA6F5-C8E1-4FA0-1758-2CA778260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Londres ville plurielle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FDBBF45-ECA7-E189-2D9A-5AE7D8886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2"/>
              </a:rPr>
              <a:t>https://</a:t>
            </a:r>
            <a:r>
              <a:rPr lang="fr-FR" dirty="0" err="1">
                <a:hlinkClick r:id="rId2"/>
              </a:rPr>
              <a:t>youtu.be</a:t>
            </a:r>
            <a:r>
              <a:rPr lang="fr-FR" dirty="0">
                <a:hlinkClick r:id="rId2"/>
              </a:rPr>
              <a:t>/</a:t>
            </a:r>
            <a:r>
              <a:rPr lang="fr-FR" dirty="0" err="1">
                <a:hlinkClick r:id="rId2"/>
              </a:rPr>
              <a:t>FWtXEz9frjk</a:t>
            </a:r>
            <a:r>
              <a:rPr lang="fr-FR" dirty="0">
                <a:hlinkClick r:id="rId2"/>
              </a:rPr>
              <a:t>?si=</a:t>
            </a:r>
            <a:r>
              <a:rPr lang="fr-FR" dirty="0" err="1">
                <a:hlinkClick r:id="rId2"/>
              </a:rPr>
              <a:t>XNApZdgE3xlJUoN4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32903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5041AB2-A9B4-4D3F-B120-38E7860A8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0DCCCE35-B10B-1047-87EE-D73BB1705F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2284" y="1124712"/>
            <a:ext cx="5927431" cy="460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176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9BAD801-38A4-0146-A8B2-AC43726963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sz="2000" dirty="0"/>
              <a:t>Le coin de la 125</a:t>
            </a:r>
            <a:r>
              <a:rPr lang="fr-FR" sz="2000" baseline="30000" dirty="0"/>
              <a:t>ème</a:t>
            </a:r>
            <a:r>
              <a:rPr lang="fr-FR" sz="2000" dirty="0"/>
              <a:t> rue avec le boulevard </a:t>
            </a:r>
            <a:r>
              <a:rPr lang="fr-FR" sz="2000" dirty="0" err="1"/>
              <a:t>malcolm</a:t>
            </a:r>
            <a:r>
              <a:rPr lang="fr-FR" sz="2000" dirty="0"/>
              <a:t> X en 1993</a:t>
            </a:r>
            <a:endParaRPr lang="fr-FR" dirty="0"/>
          </a:p>
        </p:txBody>
      </p:sp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501D0370-9D0C-B44F-BAC5-DCF139232AB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777917" y="3143250"/>
            <a:ext cx="3880016" cy="2597150"/>
          </a:xfrm>
        </p:spPr>
      </p:pic>
      <p:pic>
        <p:nvPicPr>
          <p:cNvPr id="15" name="Espace réservé du contenu 14">
            <a:extLst>
              <a:ext uri="{FF2B5EF4-FFF2-40B4-BE49-F238E27FC236}">
                <a16:creationId xmlns:a16="http://schemas.microsoft.com/office/drawing/2014/main" id="{C41E76BC-CEC7-3A42-B47A-4F595FD8F3C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527954" y="3143250"/>
            <a:ext cx="3874780" cy="2597150"/>
          </a:xfr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AE58AB74-FC9A-044E-B8DA-66A537B62E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sz="1800" dirty="0"/>
              <a:t>20 ans plus tard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BEA3D48-A613-A248-B63C-0205344D9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182880" tIns="182880" rIns="182880" bIns="182880" rtlCol="0">
            <a:normAutofit/>
          </a:bodyPr>
          <a:lstStyle/>
          <a:p>
            <a:r>
              <a:rPr lang="en-US" sz="1900" kern="1200" cap="all" spc="200" baseline="0">
                <a:latin typeface="+mj-lt"/>
                <a:ea typeface="+mj-ea"/>
                <a:cs typeface="+mj-cs"/>
              </a:rPr>
              <a:t>Gentrification du quartier de Harlem à NyC</a:t>
            </a:r>
          </a:p>
        </p:txBody>
      </p:sp>
    </p:spTree>
    <p:extLst>
      <p:ext uri="{BB962C8B-B14F-4D97-AF65-F5344CB8AC3E}">
        <p14:creationId xmlns:p14="http://schemas.microsoft.com/office/powerpoint/2010/main" val="11811207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3857BFB-6D4E-E646-9B54-1F095521B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7865" y="2921173"/>
            <a:ext cx="2745667" cy="1015663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1600"/>
              <a:t>Fragmentation urbaine à moscou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8AFBB67-2575-4F5A-96CF-CD2EB02A1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3542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E8547FC9-D580-AC41-AC24-3F7121927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853" y="640080"/>
            <a:ext cx="3907876" cy="526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012091"/>
      </p:ext>
    </p:extLst>
  </p:cSld>
  <p:clrMapOvr>
    <a:masterClrMapping/>
  </p:clrMapOvr>
</p:sld>
</file>

<file path=ppt/theme/theme1.xml><?xml version="1.0" encoding="utf-8"?>
<a:theme xmlns:a="http://schemas.openxmlformats.org/drawingml/2006/main" name="Colis">
  <a:themeElements>
    <a:clrScheme name="Colis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Colis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l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</Words>
  <Application>Microsoft Office PowerPoint</Application>
  <PresentationFormat>Grand écran</PresentationFormat>
  <Paragraphs>32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Colis</vt:lpstr>
      <vt:lpstr>Métropolisation et recompositions urbaines des métropoles</vt:lpstr>
      <vt:lpstr>Quels sont les liens entre urbanisation et métropolisation </vt:lpstr>
      <vt:lpstr>COLORIAGE DU CROQUIS</vt:lpstr>
      <vt:lpstr>Présentation PowerPoint</vt:lpstr>
      <vt:lpstr>Présentation PowerPoint</vt:lpstr>
      <vt:lpstr>Présentation PowerPoint</vt:lpstr>
      <vt:lpstr>Présentation PowerPoint</vt:lpstr>
      <vt:lpstr>Mise au point de la légende</vt:lpstr>
      <vt:lpstr>1. La transition urbaine évolue en fonction du degré de développement</vt:lpstr>
      <vt:lpstr>2. ce qui entraîne la formation de mégapoles</vt:lpstr>
      <vt:lpstr>3. Qui s’insèrent plus ou moins dans le commandement global de l’économie mondialisée</vt:lpstr>
      <vt:lpstr>mégapole</vt:lpstr>
      <vt:lpstr>Video mumbai</vt:lpstr>
      <vt:lpstr>Tata group</vt:lpstr>
      <vt:lpstr>Présentation PowerPoint</vt:lpstr>
      <vt:lpstr>QUELLE HIERARCHIE LA METROPOLISATION CREE-T-ELLE ENTRE LES VILLES ?</vt:lpstr>
      <vt:lpstr>Présentation PowerPoint</vt:lpstr>
      <vt:lpstr>Comment les espaces métropolitains se recomposent-ils ?</vt:lpstr>
      <vt:lpstr>Londres ville plurielle</vt:lpstr>
      <vt:lpstr>Présentation PowerPoint</vt:lpstr>
      <vt:lpstr>Gentrification du quartier de Harlem à NyC</vt:lpstr>
      <vt:lpstr>Fragmentation urbaine à moscou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Métropolisation et recompositions urbaines des métropoles</dc:title>
  <dc:creator>sylvie Bernay</dc:creator>
  <cp:lastModifiedBy>sylvie Bernay</cp:lastModifiedBy>
  <cp:revision>2</cp:revision>
  <dcterms:created xsi:type="dcterms:W3CDTF">2022-08-25T15:49:09Z</dcterms:created>
  <dcterms:modified xsi:type="dcterms:W3CDTF">2023-10-12T08:02:20Z</dcterms:modified>
</cp:coreProperties>
</file>